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7" r:id="rId2"/>
    <p:sldId id="300" r:id="rId3"/>
    <p:sldId id="301" r:id="rId4"/>
    <p:sldId id="302" r:id="rId5"/>
    <p:sldId id="307" r:id="rId6"/>
    <p:sldId id="310" r:id="rId7"/>
    <p:sldId id="311" r:id="rId8"/>
    <p:sldId id="308" r:id="rId9"/>
    <p:sldId id="323" r:id="rId10"/>
    <p:sldId id="322" r:id="rId11"/>
    <p:sldId id="318" r:id="rId12"/>
    <p:sldId id="319" r:id="rId13"/>
    <p:sldId id="320" r:id="rId14"/>
    <p:sldId id="321" r:id="rId15"/>
    <p:sldId id="303" r:id="rId16"/>
    <p:sldId id="324" r:id="rId17"/>
    <p:sldId id="31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1" autoAdjust="0"/>
    <p:restoredTop sz="72663" autoAdjust="0"/>
  </p:normalViewPr>
  <p:slideViewPr>
    <p:cSldViewPr>
      <p:cViewPr>
        <p:scale>
          <a:sx n="66" d="100"/>
          <a:sy n="66" d="100"/>
        </p:scale>
        <p:origin x="-78" y="-342"/>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96D9C-0D5E-4472-B53D-6C3B3B56BCA7}" type="doc">
      <dgm:prSet loTypeId="urn:microsoft.com/office/officeart/2005/8/layout/hProcess9" loCatId="process" qsTypeId="urn:microsoft.com/office/officeart/2005/8/quickstyle/simple4" qsCatId="simple" csTypeId="urn:microsoft.com/office/officeart/2005/8/colors/accent5_2" csCatId="accent5" phldr="1"/>
      <dgm:spPr/>
    </dgm:pt>
    <dgm:pt modelId="{CE47A89F-0C6E-4BC1-8F44-79ADAC7F3D28}">
      <dgm:prSet phldrT="[Text]"/>
      <dgm:spPr/>
      <dgm:t>
        <a:bodyPr/>
        <a:lstStyle/>
        <a:p>
          <a:r>
            <a:rPr lang="en-US" dirty="0" smtClean="0">
              <a:latin typeface="Arial" pitchFamily="34" charset="0"/>
              <a:cs typeface="Arial" pitchFamily="34" charset="0"/>
            </a:rPr>
            <a:t>Research &amp; Development Core</a:t>
          </a:r>
          <a:endParaRPr lang="en-US" dirty="0">
            <a:latin typeface="Arial" pitchFamily="34" charset="0"/>
            <a:cs typeface="Arial" pitchFamily="34" charset="0"/>
          </a:endParaRPr>
        </a:p>
      </dgm:t>
    </dgm:pt>
    <dgm:pt modelId="{E7FEBA90-F4F9-475E-B829-551C8D44C4EF}" type="parTrans" cxnId="{D5843C07-3F6C-4469-9857-0FA4E9B64990}">
      <dgm:prSet/>
      <dgm:spPr/>
      <dgm:t>
        <a:bodyPr/>
        <a:lstStyle/>
        <a:p>
          <a:endParaRPr lang="en-US"/>
        </a:p>
      </dgm:t>
    </dgm:pt>
    <dgm:pt modelId="{9FAC3086-2C69-44A9-AAC6-AA1806A99ED9}" type="sibTrans" cxnId="{D5843C07-3F6C-4469-9857-0FA4E9B64990}">
      <dgm:prSet/>
      <dgm:spPr/>
      <dgm:t>
        <a:bodyPr/>
        <a:lstStyle/>
        <a:p>
          <a:endParaRPr lang="en-US"/>
        </a:p>
      </dgm:t>
    </dgm:pt>
    <dgm:pt modelId="{2E439CF0-ED5E-4E41-B20D-5C076F662C36}">
      <dgm:prSet phldrT="[Text]"/>
      <dgm:spPr/>
      <dgm:t>
        <a:bodyPr/>
        <a:lstStyle/>
        <a:p>
          <a:r>
            <a:rPr lang="en-US" dirty="0" smtClean="0">
              <a:latin typeface="Arial" pitchFamily="34" charset="0"/>
              <a:cs typeface="Arial" pitchFamily="34" charset="0"/>
            </a:rPr>
            <a:t>Leadership</a:t>
          </a:r>
          <a:endParaRPr lang="en-US" dirty="0">
            <a:latin typeface="Arial" pitchFamily="34" charset="0"/>
            <a:cs typeface="Arial" pitchFamily="34" charset="0"/>
          </a:endParaRPr>
        </a:p>
      </dgm:t>
    </dgm:pt>
    <dgm:pt modelId="{10D34556-C764-46AF-9C80-A9121871C4A0}" type="parTrans" cxnId="{9BBF9963-E101-4E28-A863-6EA186E9110C}">
      <dgm:prSet/>
      <dgm:spPr/>
      <dgm:t>
        <a:bodyPr/>
        <a:lstStyle/>
        <a:p>
          <a:endParaRPr lang="en-US"/>
        </a:p>
      </dgm:t>
    </dgm:pt>
    <dgm:pt modelId="{0FC4626F-13D3-4E0F-94FD-2DB1BCC683A6}" type="sibTrans" cxnId="{9BBF9963-E101-4E28-A863-6EA186E9110C}">
      <dgm:prSet/>
      <dgm:spPr/>
      <dgm:t>
        <a:bodyPr/>
        <a:lstStyle/>
        <a:p>
          <a:endParaRPr lang="en-US"/>
        </a:p>
      </dgm:t>
    </dgm:pt>
    <dgm:pt modelId="{4867583C-D671-4255-A64E-430310EAF136}">
      <dgm:prSet phldrT="[Text]"/>
      <dgm:spPr/>
      <dgm:t>
        <a:bodyPr/>
        <a:lstStyle/>
        <a:p>
          <a:r>
            <a:rPr lang="en-US" dirty="0" smtClean="0">
              <a:latin typeface="Arial" pitchFamily="34" charset="0"/>
              <a:cs typeface="Arial" pitchFamily="34" charset="0"/>
            </a:rPr>
            <a:t>Expeditions</a:t>
          </a:r>
          <a:endParaRPr lang="en-US" dirty="0">
            <a:latin typeface="Arial" pitchFamily="34" charset="0"/>
            <a:cs typeface="Arial" pitchFamily="34" charset="0"/>
          </a:endParaRPr>
        </a:p>
      </dgm:t>
    </dgm:pt>
    <dgm:pt modelId="{C9D6B522-7C0E-4E5C-906E-D65E6F17D97B}" type="parTrans" cxnId="{AB32F9C4-01D8-4AF9-9A99-3707A69171EE}">
      <dgm:prSet/>
      <dgm:spPr/>
      <dgm:t>
        <a:bodyPr/>
        <a:lstStyle/>
        <a:p>
          <a:endParaRPr lang="en-US"/>
        </a:p>
      </dgm:t>
    </dgm:pt>
    <dgm:pt modelId="{BF18C228-30E9-42B7-AD4C-930FAB40BD0F}" type="sibTrans" cxnId="{AB32F9C4-01D8-4AF9-9A99-3707A69171EE}">
      <dgm:prSet/>
      <dgm:spPr/>
      <dgm:t>
        <a:bodyPr/>
        <a:lstStyle/>
        <a:p>
          <a:endParaRPr lang="en-US"/>
        </a:p>
      </dgm:t>
    </dgm:pt>
    <dgm:pt modelId="{6DD6F28D-4376-4BA6-849C-389BE85B928E}" type="pres">
      <dgm:prSet presAssocID="{8D696D9C-0D5E-4472-B53D-6C3B3B56BCA7}" presName="CompostProcess" presStyleCnt="0">
        <dgm:presLayoutVars>
          <dgm:dir/>
          <dgm:resizeHandles val="exact"/>
        </dgm:presLayoutVars>
      </dgm:prSet>
      <dgm:spPr/>
    </dgm:pt>
    <dgm:pt modelId="{3C95501B-F301-4763-8CCD-0693B7886D7F}" type="pres">
      <dgm:prSet presAssocID="{8D696D9C-0D5E-4472-B53D-6C3B3B56BCA7}" presName="arrow" presStyleLbl="bgShp" presStyleIdx="0" presStyleCnt="1" custScaleX="117647"/>
      <dgm:spPr/>
    </dgm:pt>
    <dgm:pt modelId="{D1EFA771-D947-4B2D-B460-81264E99617C}" type="pres">
      <dgm:prSet presAssocID="{8D696D9C-0D5E-4472-B53D-6C3B3B56BCA7}" presName="linearProcess" presStyleCnt="0"/>
      <dgm:spPr/>
    </dgm:pt>
    <dgm:pt modelId="{4EBCD715-E053-44D9-B1C2-47FE1039C254}" type="pres">
      <dgm:prSet presAssocID="{CE47A89F-0C6E-4BC1-8F44-79ADAC7F3D28}" presName="textNode" presStyleLbl="node1" presStyleIdx="0" presStyleCnt="3">
        <dgm:presLayoutVars>
          <dgm:bulletEnabled val="1"/>
        </dgm:presLayoutVars>
      </dgm:prSet>
      <dgm:spPr/>
      <dgm:t>
        <a:bodyPr/>
        <a:lstStyle/>
        <a:p>
          <a:endParaRPr lang="en-US"/>
        </a:p>
      </dgm:t>
    </dgm:pt>
    <dgm:pt modelId="{C331DFB0-5A85-4855-82FF-F061DED1A55E}" type="pres">
      <dgm:prSet presAssocID="{9FAC3086-2C69-44A9-AAC6-AA1806A99ED9}" presName="sibTrans" presStyleCnt="0"/>
      <dgm:spPr/>
    </dgm:pt>
    <dgm:pt modelId="{24B04B59-8322-41C8-8A94-629C51587697}" type="pres">
      <dgm:prSet presAssocID="{2E439CF0-ED5E-4E41-B20D-5C076F662C36}" presName="textNode" presStyleLbl="node1" presStyleIdx="1" presStyleCnt="3">
        <dgm:presLayoutVars>
          <dgm:bulletEnabled val="1"/>
        </dgm:presLayoutVars>
      </dgm:prSet>
      <dgm:spPr/>
      <dgm:t>
        <a:bodyPr/>
        <a:lstStyle/>
        <a:p>
          <a:endParaRPr lang="en-US"/>
        </a:p>
      </dgm:t>
    </dgm:pt>
    <dgm:pt modelId="{4061CA8D-BF4E-44CC-ACC3-9D0295BF929E}" type="pres">
      <dgm:prSet presAssocID="{0FC4626F-13D3-4E0F-94FD-2DB1BCC683A6}" presName="sibTrans" presStyleCnt="0"/>
      <dgm:spPr/>
    </dgm:pt>
    <dgm:pt modelId="{4DCA9D04-2299-453C-A042-FD6C8A359E49}" type="pres">
      <dgm:prSet presAssocID="{4867583C-D671-4255-A64E-430310EAF136}" presName="textNode" presStyleLbl="node1" presStyleIdx="2" presStyleCnt="3">
        <dgm:presLayoutVars>
          <dgm:bulletEnabled val="1"/>
        </dgm:presLayoutVars>
      </dgm:prSet>
      <dgm:spPr/>
      <dgm:t>
        <a:bodyPr/>
        <a:lstStyle/>
        <a:p>
          <a:endParaRPr lang="en-US"/>
        </a:p>
      </dgm:t>
    </dgm:pt>
  </dgm:ptLst>
  <dgm:cxnLst>
    <dgm:cxn modelId="{6A8A5A19-5424-49E7-A632-E89AEBA69D2C}" type="presOf" srcId="{8D696D9C-0D5E-4472-B53D-6C3B3B56BCA7}" destId="{6DD6F28D-4376-4BA6-849C-389BE85B928E}" srcOrd="0" destOrd="0" presId="urn:microsoft.com/office/officeart/2005/8/layout/hProcess9"/>
    <dgm:cxn modelId="{AB32F9C4-01D8-4AF9-9A99-3707A69171EE}" srcId="{8D696D9C-0D5E-4472-B53D-6C3B3B56BCA7}" destId="{4867583C-D671-4255-A64E-430310EAF136}" srcOrd="2" destOrd="0" parTransId="{C9D6B522-7C0E-4E5C-906E-D65E6F17D97B}" sibTransId="{BF18C228-30E9-42B7-AD4C-930FAB40BD0F}"/>
    <dgm:cxn modelId="{86E7C69C-2350-4291-AB91-BB85E830FA72}" type="presOf" srcId="{2E439CF0-ED5E-4E41-B20D-5C076F662C36}" destId="{24B04B59-8322-41C8-8A94-629C51587697}" srcOrd="0" destOrd="0" presId="urn:microsoft.com/office/officeart/2005/8/layout/hProcess9"/>
    <dgm:cxn modelId="{DE36E389-F441-473C-ABBD-315CE1E38A23}" type="presOf" srcId="{4867583C-D671-4255-A64E-430310EAF136}" destId="{4DCA9D04-2299-453C-A042-FD6C8A359E49}" srcOrd="0" destOrd="0" presId="urn:microsoft.com/office/officeart/2005/8/layout/hProcess9"/>
    <dgm:cxn modelId="{74729CC1-5D89-420F-A36B-4779276F9FA7}" type="presOf" srcId="{CE47A89F-0C6E-4BC1-8F44-79ADAC7F3D28}" destId="{4EBCD715-E053-44D9-B1C2-47FE1039C254}" srcOrd="0" destOrd="0" presId="urn:microsoft.com/office/officeart/2005/8/layout/hProcess9"/>
    <dgm:cxn modelId="{D5843C07-3F6C-4469-9857-0FA4E9B64990}" srcId="{8D696D9C-0D5E-4472-B53D-6C3B3B56BCA7}" destId="{CE47A89F-0C6E-4BC1-8F44-79ADAC7F3D28}" srcOrd="0" destOrd="0" parTransId="{E7FEBA90-F4F9-475E-B829-551C8D44C4EF}" sibTransId="{9FAC3086-2C69-44A9-AAC6-AA1806A99ED9}"/>
    <dgm:cxn modelId="{9BBF9963-E101-4E28-A863-6EA186E9110C}" srcId="{8D696D9C-0D5E-4472-B53D-6C3B3B56BCA7}" destId="{2E439CF0-ED5E-4E41-B20D-5C076F662C36}" srcOrd="1" destOrd="0" parTransId="{10D34556-C764-46AF-9C80-A9121871C4A0}" sibTransId="{0FC4626F-13D3-4E0F-94FD-2DB1BCC683A6}"/>
    <dgm:cxn modelId="{A4DEBED0-1BBD-49A3-8957-B9714C321BFE}" type="presParOf" srcId="{6DD6F28D-4376-4BA6-849C-389BE85B928E}" destId="{3C95501B-F301-4763-8CCD-0693B7886D7F}" srcOrd="0" destOrd="0" presId="urn:microsoft.com/office/officeart/2005/8/layout/hProcess9"/>
    <dgm:cxn modelId="{C0C4BB1B-383E-4C7F-8BF3-DAAEDB3FF6B0}" type="presParOf" srcId="{6DD6F28D-4376-4BA6-849C-389BE85B928E}" destId="{D1EFA771-D947-4B2D-B460-81264E99617C}" srcOrd="1" destOrd="0" presId="urn:microsoft.com/office/officeart/2005/8/layout/hProcess9"/>
    <dgm:cxn modelId="{51ED4BC5-C7F9-45FF-9239-5B321A44396E}" type="presParOf" srcId="{D1EFA771-D947-4B2D-B460-81264E99617C}" destId="{4EBCD715-E053-44D9-B1C2-47FE1039C254}" srcOrd="0" destOrd="0" presId="urn:microsoft.com/office/officeart/2005/8/layout/hProcess9"/>
    <dgm:cxn modelId="{AC89D7C6-0D46-4034-A1B9-5AA8A56FDE32}" type="presParOf" srcId="{D1EFA771-D947-4B2D-B460-81264E99617C}" destId="{C331DFB0-5A85-4855-82FF-F061DED1A55E}" srcOrd="1" destOrd="0" presId="urn:microsoft.com/office/officeart/2005/8/layout/hProcess9"/>
    <dgm:cxn modelId="{280E430C-8DE7-4F3B-9E7A-9831FB7502C3}" type="presParOf" srcId="{D1EFA771-D947-4B2D-B460-81264E99617C}" destId="{24B04B59-8322-41C8-8A94-629C51587697}" srcOrd="2" destOrd="0" presId="urn:microsoft.com/office/officeart/2005/8/layout/hProcess9"/>
    <dgm:cxn modelId="{F2D55C98-B229-4DFA-8D8C-F1063C62413F}" type="presParOf" srcId="{D1EFA771-D947-4B2D-B460-81264E99617C}" destId="{4061CA8D-BF4E-44CC-ACC3-9D0295BF929E}" srcOrd="3" destOrd="0" presId="urn:microsoft.com/office/officeart/2005/8/layout/hProcess9"/>
    <dgm:cxn modelId="{F1C24F05-C3B5-44D4-B53B-9B006151D05E}" type="presParOf" srcId="{D1EFA771-D947-4B2D-B460-81264E99617C}" destId="{4DCA9D04-2299-453C-A042-FD6C8A359E49}" srcOrd="4"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95501B-F301-4763-8CCD-0693B7886D7F}">
      <dsp:nvSpPr>
        <dsp:cNvPr id="0" name=""/>
        <dsp:cNvSpPr/>
      </dsp:nvSpPr>
      <dsp:spPr>
        <a:xfrm>
          <a:off x="2" y="0"/>
          <a:ext cx="8000995" cy="38608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EBCD715-E053-44D9-B1C2-47FE1039C254}">
      <dsp:nvSpPr>
        <dsp:cNvPr id="0" name=""/>
        <dsp:cNvSpPr/>
      </dsp:nvSpPr>
      <dsp:spPr>
        <a:xfrm>
          <a:off x="8594" y="1158240"/>
          <a:ext cx="2575321" cy="154432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Arial" pitchFamily="34" charset="0"/>
              <a:cs typeface="Arial" pitchFamily="34" charset="0"/>
            </a:rPr>
            <a:t>Research &amp; Development Core</a:t>
          </a:r>
          <a:endParaRPr lang="en-US" sz="2900" kern="1200" dirty="0">
            <a:latin typeface="Arial" pitchFamily="34" charset="0"/>
            <a:cs typeface="Arial" pitchFamily="34" charset="0"/>
          </a:endParaRPr>
        </a:p>
      </dsp:txBody>
      <dsp:txXfrm>
        <a:off x="8594" y="1158240"/>
        <a:ext cx="2575321" cy="1544320"/>
      </dsp:txXfrm>
    </dsp:sp>
    <dsp:sp modelId="{24B04B59-8322-41C8-8A94-629C51587697}">
      <dsp:nvSpPr>
        <dsp:cNvPr id="0" name=""/>
        <dsp:cNvSpPr/>
      </dsp:nvSpPr>
      <dsp:spPr>
        <a:xfrm>
          <a:off x="2712839" y="1158240"/>
          <a:ext cx="2575321" cy="154432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Arial" pitchFamily="34" charset="0"/>
              <a:cs typeface="Arial" pitchFamily="34" charset="0"/>
            </a:rPr>
            <a:t>Leadership</a:t>
          </a:r>
          <a:endParaRPr lang="en-US" sz="2900" kern="1200" dirty="0">
            <a:latin typeface="Arial" pitchFamily="34" charset="0"/>
            <a:cs typeface="Arial" pitchFamily="34" charset="0"/>
          </a:endParaRPr>
        </a:p>
      </dsp:txBody>
      <dsp:txXfrm>
        <a:off x="2712839" y="1158240"/>
        <a:ext cx="2575321" cy="1544320"/>
      </dsp:txXfrm>
    </dsp:sp>
    <dsp:sp modelId="{4DCA9D04-2299-453C-A042-FD6C8A359E49}">
      <dsp:nvSpPr>
        <dsp:cNvPr id="0" name=""/>
        <dsp:cNvSpPr/>
      </dsp:nvSpPr>
      <dsp:spPr>
        <a:xfrm>
          <a:off x="5417083" y="1158240"/>
          <a:ext cx="2575321" cy="154432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Arial" pitchFamily="34" charset="0"/>
              <a:cs typeface="Arial" pitchFamily="34" charset="0"/>
            </a:rPr>
            <a:t>Expeditions</a:t>
          </a:r>
          <a:endParaRPr lang="en-US" sz="2900" kern="1200" dirty="0">
            <a:latin typeface="Arial" pitchFamily="34" charset="0"/>
            <a:cs typeface="Arial" pitchFamily="34" charset="0"/>
          </a:endParaRPr>
        </a:p>
      </dsp:txBody>
      <dsp:txXfrm>
        <a:off x="5417083" y="1158240"/>
        <a:ext cx="2575321" cy="15443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719E911-B7D9-4358-B9D7-7E06488D731B}" type="datetimeFigureOut">
              <a:rPr lang="en-US" smtClean="0"/>
              <a:pPr/>
              <a:t>2/27/2012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A05833F-7423-43A9-AFD1-79CFFFF917A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3207DB9A-34C0-46A2-ACE8-0B5398826B7A}" type="datetimeFigureOut">
              <a:rPr lang="en-US" smtClean="0"/>
              <a:pPr/>
              <a:t>2/27/2012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A8817CE3-C5DE-447A-AFDD-634CBDA157DE}" type="slidenum">
              <a:rPr lang="en-US" smtClean="0"/>
              <a:pPr/>
              <a:t>‹#›</a:t>
            </a:fld>
            <a:endParaRPr lang="en-US"/>
          </a:p>
        </p:txBody>
      </p:sp>
    </p:spTree>
    <p:extLst>
      <p:ext uri="{BB962C8B-B14F-4D97-AF65-F5344CB8AC3E}">
        <p14:creationId xmlns="" xmlns:p14="http://schemas.microsoft.com/office/powerpoint/2010/main" val="90933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723"/>
            <a:r>
              <a:rPr lang="en-US" dirty="0"/>
              <a:t>Good morning and many thanks to the </a:t>
            </a:r>
            <a:r>
              <a:rPr lang="en-US" dirty="0" smtClean="0"/>
              <a:t>Math and Science Partnership</a:t>
            </a:r>
            <a:r>
              <a:rPr lang="en-US" baseline="0" dirty="0" smtClean="0"/>
              <a:t> </a:t>
            </a:r>
            <a:r>
              <a:rPr lang="en-US" dirty="0" smtClean="0"/>
              <a:t>for </a:t>
            </a:r>
            <a:r>
              <a:rPr lang="en-US" dirty="0"/>
              <a:t>the kind invitation to be a part of this </a:t>
            </a:r>
            <a:r>
              <a:rPr lang="en-US" i="1" dirty="0" smtClean="0"/>
              <a:t>Learning</a:t>
            </a:r>
            <a:r>
              <a:rPr lang="en-US" i="1" baseline="0" dirty="0" smtClean="0"/>
              <a:t> Network Conference</a:t>
            </a:r>
            <a:r>
              <a:rPr lang="en-US" dirty="0" smtClean="0"/>
              <a:t>.  I commend you for your theme and I </a:t>
            </a:r>
            <a:r>
              <a:rPr lang="en-US" dirty="0"/>
              <a:t>cannot overemphasize the importance of </a:t>
            </a:r>
            <a:r>
              <a:rPr lang="en-US" dirty="0" smtClean="0"/>
              <a:t>effective teachin</a:t>
            </a:r>
            <a:r>
              <a:rPr lang="en-US" baseline="0" dirty="0" smtClean="0"/>
              <a:t>g in STEM</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1D7A624-74CB-4E7A-BF29-DFC06CA32AFB}" type="slidenum">
              <a:rPr lang="en-US" smtClean="0">
                <a:solidFill>
                  <a:prstClr val="black"/>
                </a:solidFill>
              </a:rPr>
              <a:pPr/>
              <a:t>1</a:t>
            </a:fld>
            <a:endParaRPr lang="en-US">
              <a:solidFill>
                <a:prstClr val="black"/>
              </a:solidFill>
            </a:endParaRPr>
          </a:p>
        </p:txBody>
      </p:sp>
    </p:spTree>
    <p:extLst>
      <p:ext uri="{BB962C8B-B14F-4D97-AF65-F5344CB8AC3E}">
        <p14:creationId xmlns="" xmlns:p14="http://schemas.microsoft.com/office/powerpoint/2010/main" val="92084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817CE3-C5DE-447A-AFDD-634CBDA157D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b="0" dirty="0"/>
          </a:p>
        </p:txBody>
      </p:sp>
      <p:sp>
        <p:nvSpPr>
          <p:cNvPr id="4" name="Slide Number Placeholder 3"/>
          <p:cNvSpPr>
            <a:spLocks noGrp="1"/>
          </p:cNvSpPr>
          <p:nvPr>
            <p:ph type="sldNum" sz="quarter" idx="10"/>
          </p:nvPr>
        </p:nvSpPr>
        <p:spPr/>
        <p:txBody>
          <a:bodyPr/>
          <a:lstStyle/>
          <a:p>
            <a:fld id="{26043FBC-8B78-4ED1-A15A-94111BB9F657}"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ctr" latinLnBrk="0" hangingPunct="1"/>
            <a:endParaRPr lang="en-US" b="0" dirty="0" smtClean="0"/>
          </a:p>
        </p:txBody>
      </p:sp>
      <p:sp>
        <p:nvSpPr>
          <p:cNvPr id="4" name="Slide Number Placeholder 3"/>
          <p:cNvSpPr>
            <a:spLocks noGrp="1"/>
          </p:cNvSpPr>
          <p:nvPr>
            <p:ph type="sldNum" sz="quarter" idx="10"/>
          </p:nvPr>
        </p:nvSpPr>
        <p:spPr/>
        <p:txBody>
          <a:bodyPr/>
          <a:lstStyle/>
          <a:p>
            <a:fld id="{26043FBC-8B78-4ED1-A15A-94111BB9F657}"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fld id="{26043FBC-8B78-4ED1-A15A-94111BB9F657}" type="slidenum">
              <a:rPr lang="en-US" smtClean="0"/>
              <a:pPr/>
              <a:t>12</a:t>
            </a:fld>
            <a:endParaRPr lang="en-US" dirty="0"/>
          </a:p>
        </p:txBody>
      </p:sp>
    </p:spTree>
    <p:extLst>
      <p:ext uri="{BB962C8B-B14F-4D97-AF65-F5344CB8AC3E}">
        <p14:creationId xmlns="" xmlns:p14="http://schemas.microsoft.com/office/powerpoint/2010/main" val="327017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043FBC-8B78-4ED1-A15A-94111BB9F657}"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5039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457200" y="1173162"/>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7767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1769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9D4A67D-9FA6-4648-AC83-480EEDA9654E}"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8412480" cy="1143000"/>
          </a:xfrm>
        </p:spPr>
        <p:txBody>
          <a:bodyPr/>
          <a:lstStyle>
            <a:lvl1pPr>
              <a:tabLst>
                <a:tab pos="4741863" algn="l"/>
              </a:tabLst>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350520" y="1173162"/>
            <a:ext cx="84124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6531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49130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457200" y="1173162"/>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1254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1" name="Straight Connector 10"/>
          <p:cNvCxnSpPr/>
          <p:nvPr userDrawn="1"/>
        </p:nvCxnSpPr>
        <p:spPr>
          <a:xfrm>
            <a:off x="457200" y="1173162"/>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4871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cxnSp>
        <p:nvCxnSpPr>
          <p:cNvPr id="15" name="Straight Connector 14"/>
          <p:cNvCxnSpPr/>
          <p:nvPr userDrawn="1"/>
        </p:nvCxnSpPr>
        <p:spPr>
          <a:xfrm>
            <a:off x="457200" y="1173162"/>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835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457200" y="9144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2482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03519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47373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Box 20"/>
          <p:cNvSpPr txBox="1"/>
          <p:nvPr userDrawn="1"/>
        </p:nvSpPr>
        <p:spPr>
          <a:xfrm>
            <a:off x="0" y="6343471"/>
            <a:ext cx="9144000" cy="548640"/>
          </a:xfrm>
          <a:prstGeom prst="rect">
            <a:avLst/>
          </a:prstGeom>
          <a:solidFill>
            <a:schemeClr val="tx2"/>
          </a:solidFill>
        </p:spPr>
        <p:txBody>
          <a:bodyPr wrap="square" rtlCol="0">
            <a:spAutoFit/>
          </a:bodyPr>
          <a:lstStyle/>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p:txBody>
      </p:sp>
      <p:sp>
        <p:nvSpPr>
          <p:cNvPr id="23" name="TextBox 22"/>
          <p:cNvSpPr txBox="1"/>
          <p:nvPr userDrawn="1"/>
        </p:nvSpPr>
        <p:spPr>
          <a:xfrm>
            <a:off x="609600" y="6427113"/>
            <a:ext cx="6629400" cy="430887"/>
          </a:xfrm>
          <a:prstGeom prst="rect">
            <a:avLst/>
          </a:prstGeom>
          <a:noFill/>
        </p:spPr>
        <p:txBody>
          <a:bodyPr wrap="square" rtlCol="0">
            <a:spAutoFit/>
          </a:bodyPr>
          <a:lstStyle/>
          <a:p>
            <a:r>
              <a:rPr lang="en-US" sz="1100" dirty="0">
                <a:solidFill>
                  <a:prstClr val="white"/>
                </a:solidFill>
                <a:latin typeface="Engravers MT" pitchFamily="18" charset="0"/>
              </a:rPr>
              <a:t>DIRECTORATE FOR EDUCATION </a:t>
            </a:r>
            <a:br>
              <a:rPr lang="en-US" sz="1100" dirty="0">
                <a:solidFill>
                  <a:prstClr val="white"/>
                </a:solidFill>
                <a:latin typeface="Engravers MT" pitchFamily="18" charset="0"/>
              </a:rPr>
            </a:br>
            <a:r>
              <a:rPr lang="en-US" sz="1100" dirty="0">
                <a:solidFill>
                  <a:prstClr val="white"/>
                </a:solidFill>
                <a:latin typeface="Engravers MT" pitchFamily="18" charset="0"/>
              </a:rPr>
              <a:t>AND Human resources</a:t>
            </a:r>
            <a:endParaRPr lang="en-US" sz="1100" dirty="0">
              <a:solidFill>
                <a:prstClr val="black"/>
              </a:solidFill>
            </a:endParaRPr>
          </a:p>
        </p:txBody>
      </p:sp>
      <p:pic>
        <p:nvPicPr>
          <p:cNvPr id="27" name="Picture 26" descr="nsf1.gif"/>
          <p:cNvPicPr>
            <a:picLocks noChangeAspect="1"/>
          </p:cNvPicPr>
          <p:nvPr userDrawn="1"/>
        </p:nvPicPr>
        <p:blipFill>
          <a:blip r:embed="rId14" cstate="print"/>
          <a:stretch>
            <a:fillRect/>
          </a:stretch>
        </p:blipFill>
        <p:spPr>
          <a:xfrm>
            <a:off x="106680" y="6355080"/>
            <a:ext cx="502920" cy="502920"/>
          </a:xfrm>
          <a:prstGeom prst="rect">
            <a:avLst/>
          </a:prstGeom>
        </p:spPr>
      </p:pic>
    </p:spTree>
    <p:extLst>
      <p:ext uri="{BB962C8B-B14F-4D97-AF65-F5344CB8AC3E}">
        <p14:creationId xmlns="" xmlns:p14="http://schemas.microsoft.com/office/powerpoint/2010/main" val="2085297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ctr" defTabSz="914400" rtl="0" eaLnBrk="1" latinLnBrk="0" hangingPunct="1">
        <a:spcBef>
          <a:spcPct val="0"/>
        </a:spcBef>
        <a:buNone/>
        <a:defRPr sz="3600" kern="1200">
          <a:solidFill>
            <a:schemeClr val="accent1">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gif"/><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20.png"/><Relationship Id="rId5" Type="http://schemas.openxmlformats.org/officeDocument/2006/relationships/diagramLayout" Target="../diagrams/layout1.xml"/><Relationship Id="rId10" Type="http://schemas.openxmlformats.org/officeDocument/2006/relationships/image" Target="../media/image19.jpeg"/><Relationship Id="rId4" Type="http://schemas.openxmlformats.org/officeDocument/2006/relationships/diagramData" Target="../diagrams/data1.xml"/><Relationship Id="rId9" Type="http://schemas.openxmlformats.org/officeDocument/2006/relationships/hyperlink" Target="https://www.inside.nsf.gov/nsf_highlights/images/original/img_21787_110128160455.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852160"/>
            <a:ext cx="9144000" cy="1005840"/>
          </a:xfrm>
          <a:prstGeom prst="rect">
            <a:avLst/>
          </a:prstGeom>
          <a:solidFill>
            <a:schemeClr val="tx2"/>
          </a:solidFill>
        </p:spPr>
        <p:txBody>
          <a:bodyPr wrap="square" rtlCol="0" anchor="ctr" anchorCtr="0">
            <a:noAutofit/>
          </a:bodyPr>
          <a:lstStyle/>
          <a:p>
            <a:pPr marL="1201738"/>
            <a:r>
              <a:rPr lang="en-US" sz="2400" dirty="0">
                <a:solidFill>
                  <a:prstClr val="white"/>
                </a:solidFill>
                <a:latin typeface="Engravers MT" pitchFamily="18" charset="0"/>
              </a:rPr>
              <a:t>Inspiring STEM Learning</a:t>
            </a:r>
            <a:br>
              <a:rPr lang="en-US" sz="2400" dirty="0">
                <a:solidFill>
                  <a:prstClr val="white"/>
                </a:solidFill>
                <a:latin typeface="Engravers MT" pitchFamily="18" charset="0"/>
              </a:rPr>
            </a:br>
            <a:r>
              <a:rPr lang="en-US" sz="2000" dirty="0">
                <a:solidFill>
                  <a:prstClr val="white"/>
                </a:solidFill>
                <a:latin typeface="Engravers MT" pitchFamily="18" charset="0"/>
              </a:rPr>
              <a:t>Through Discovery and Innovation</a:t>
            </a:r>
            <a:endParaRPr lang="en-US" sz="2000" dirty="0">
              <a:solidFill>
                <a:prstClr val="black"/>
              </a:solidFill>
            </a:endParaRPr>
          </a:p>
        </p:txBody>
      </p:sp>
      <p:pic>
        <p:nvPicPr>
          <p:cNvPr id="6" name="Picture 2"/>
          <p:cNvPicPr>
            <a:picLocks noChangeAspect="1" noChangeArrowheads="1"/>
          </p:cNvPicPr>
          <p:nvPr/>
        </p:nvPicPr>
        <p:blipFill>
          <a:blip r:embed="rId3" cstate="print"/>
          <a:stretch>
            <a:fillRect/>
          </a:stretch>
        </p:blipFill>
        <p:spPr bwMode="auto">
          <a:xfrm>
            <a:off x="76200" y="5867400"/>
            <a:ext cx="9144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4"/>
          <p:cNvSpPr>
            <a:spLocks noGrp="1"/>
          </p:cNvSpPr>
          <p:nvPr>
            <p:ph type="ctrTitle" idx="4294967295"/>
          </p:nvPr>
        </p:nvSpPr>
        <p:spPr>
          <a:xfrm>
            <a:off x="0" y="2035175"/>
            <a:ext cx="9144000" cy="1470025"/>
          </a:xfrm>
        </p:spPr>
        <p:txBody>
          <a:bodyPr/>
          <a:lstStyle/>
          <a:p>
            <a:r>
              <a:rPr lang="en-US" sz="4800" dirty="0" smtClean="0">
                <a:latin typeface="+mj-lt"/>
              </a:rPr>
              <a:t>Successful K-12 STEM Education</a:t>
            </a:r>
            <a:r>
              <a:rPr lang="en-US" sz="3600" b="1" dirty="0" smtClean="0">
                <a:latin typeface="+mj-lt"/>
              </a:rPr>
              <a:t/>
            </a:r>
            <a:br>
              <a:rPr lang="en-US" sz="3600" b="1" dirty="0" smtClean="0">
                <a:latin typeface="+mj-lt"/>
              </a:rPr>
            </a:br>
            <a:r>
              <a:rPr lang="en-US" sz="1600" b="1" dirty="0" smtClean="0">
                <a:latin typeface="+mj-lt"/>
              </a:rPr>
              <a:t/>
            </a:r>
            <a:br>
              <a:rPr lang="en-US" sz="1600" b="1" dirty="0" smtClean="0">
                <a:latin typeface="+mj-lt"/>
              </a:rPr>
            </a:br>
            <a:endParaRPr lang="en-US" sz="2600" dirty="0">
              <a:solidFill>
                <a:schemeClr val="tx1"/>
              </a:solidFill>
              <a:latin typeface="+mj-lt"/>
            </a:endParaRPr>
          </a:p>
        </p:txBody>
      </p:sp>
      <p:sp>
        <p:nvSpPr>
          <p:cNvPr id="9" name="Subtitle 2"/>
          <p:cNvSpPr txBox="1">
            <a:spLocks/>
          </p:cNvSpPr>
          <p:nvPr/>
        </p:nvSpPr>
        <p:spPr>
          <a:xfrm>
            <a:off x="0" y="3200400"/>
            <a:ext cx="9144000" cy="1371600"/>
          </a:xfrm>
          <a:prstGeom prst="rect">
            <a:avLst/>
          </a:prstGeom>
        </p:spPr>
        <p:txBody>
          <a:bodyPr vert="horz" lIns="91440" tIns="45720" rIns="91440" bIns="45720" rtlCol="0">
            <a:normAutofit lnSpcReduction="10000"/>
          </a:bodyPr>
          <a:lstStyle/>
          <a:p>
            <a:pPr marL="342900" indent="-342900" algn="ctr">
              <a:buFont typeface="Arial" pitchFamily="34" charset="0"/>
              <a:buNone/>
              <a:defRPr/>
            </a:pPr>
            <a:endParaRPr lang="en-US" sz="2800" dirty="0">
              <a:solidFill>
                <a:srgbClr val="1F497D">
                  <a:lumMod val="75000"/>
                </a:srgbClr>
              </a:solidFill>
            </a:endParaRPr>
          </a:p>
          <a:p>
            <a:pPr marL="342900" indent="-342900" algn="ctr">
              <a:buFont typeface="Arial" pitchFamily="34" charset="0"/>
              <a:buNone/>
              <a:defRPr/>
            </a:pPr>
            <a:r>
              <a:rPr lang="en-US" sz="2000" dirty="0" smtClean="0"/>
              <a:t>Barbara M. Olds</a:t>
            </a:r>
            <a:endParaRPr lang="en-US" sz="2000" dirty="0"/>
          </a:p>
          <a:p>
            <a:pPr marL="342900" indent="-342900" algn="ctr">
              <a:buFont typeface="Arial" pitchFamily="34" charset="0"/>
              <a:buNone/>
              <a:defRPr/>
            </a:pPr>
            <a:r>
              <a:rPr lang="en-US" sz="2000" dirty="0" smtClean="0"/>
              <a:t>Directorate </a:t>
            </a:r>
            <a:r>
              <a:rPr lang="en-US" sz="2000" dirty="0"/>
              <a:t>for Education and Human </a:t>
            </a:r>
            <a:r>
              <a:rPr lang="en-US" sz="2000" dirty="0" smtClean="0"/>
              <a:t>Resources</a:t>
            </a:r>
          </a:p>
          <a:p>
            <a:pPr marL="342900" indent="-342900" algn="ctr">
              <a:buFont typeface="Arial" pitchFamily="34" charset="0"/>
              <a:buNone/>
              <a:defRPr/>
            </a:pPr>
            <a:r>
              <a:rPr lang="en-US" sz="2000" dirty="0" smtClean="0"/>
              <a:t>STEM Smart, February 28, 2012, Seattle, WA</a:t>
            </a:r>
            <a:endParaRPr lang="en-US" sz="2000" dirty="0"/>
          </a:p>
        </p:txBody>
      </p:sp>
      <p:sp>
        <p:nvSpPr>
          <p:cNvPr id="13" name="Rectangle 7"/>
          <p:cNvSpPr>
            <a:spLocks noChangeArrowheads="1"/>
          </p:cNvSpPr>
          <p:nvPr/>
        </p:nvSpPr>
        <p:spPr bwMode="auto">
          <a:xfrm>
            <a:off x="430470" y="6096000"/>
            <a:ext cx="862780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4" name="Rectangle 16"/>
          <p:cNvSpPr>
            <a:spLocks noChangeArrowheads="1"/>
          </p:cNvSpPr>
          <p:nvPr/>
        </p:nvSpPr>
        <p:spPr bwMode="auto">
          <a:xfrm>
            <a:off x="430470" y="5181600"/>
            <a:ext cx="862780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1030" name="Picture 6" descr="C:\Documents and Settings\krigopou\Local Settings\Temporary Internet Files\Content.IE5\M3VSQ5U3\MP900202034[1].jpg"/>
          <p:cNvPicPr>
            <a:picLocks noChangeAspect="1" noChangeArrowheads="1"/>
          </p:cNvPicPr>
          <p:nvPr/>
        </p:nvPicPr>
        <p:blipFill>
          <a:blip r:embed="rId4" cstate="print"/>
          <a:srcRect/>
          <a:stretch>
            <a:fillRect/>
          </a:stretch>
        </p:blipFill>
        <p:spPr bwMode="auto">
          <a:xfrm>
            <a:off x="6781800" y="0"/>
            <a:ext cx="909828" cy="1371600"/>
          </a:xfrm>
          <a:prstGeom prst="rect">
            <a:avLst/>
          </a:prstGeom>
          <a:noFill/>
        </p:spPr>
      </p:pic>
      <p:pic>
        <p:nvPicPr>
          <p:cNvPr id="1032" name="Picture 8" descr="C:\Documents and Settings\krigopou\Local Settings\Temporary Internet Files\Content.IE5\6PLE375A\MP900202042[1].jpg"/>
          <p:cNvPicPr>
            <a:picLocks noChangeAspect="1" noChangeArrowheads="1"/>
          </p:cNvPicPr>
          <p:nvPr/>
        </p:nvPicPr>
        <p:blipFill>
          <a:blip r:embed="rId5" cstate="print"/>
          <a:srcRect/>
          <a:stretch>
            <a:fillRect/>
          </a:stretch>
        </p:blipFill>
        <p:spPr bwMode="auto">
          <a:xfrm>
            <a:off x="533400" y="1"/>
            <a:ext cx="902970" cy="1371600"/>
          </a:xfrm>
          <a:prstGeom prst="rect">
            <a:avLst/>
          </a:prstGeom>
          <a:noFill/>
        </p:spPr>
      </p:pic>
      <p:pic>
        <p:nvPicPr>
          <p:cNvPr id="1036" name="Picture 12" descr="C:\Documents and Settings\krigopou\Local Settings\Temporary Internet Files\Content.IE5\LCCURTFA\MP900202032[1].jpg"/>
          <p:cNvPicPr>
            <a:picLocks noChangeAspect="1" noChangeArrowheads="1"/>
          </p:cNvPicPr>
          <p:nvPr/>
        </p:nvPicPr>
        <p:blipFill>
          <a:blip r:embed="rId6" cstate="print"/>
          <a:srcRect/>
          <a:stretch>
            <a:fillRect/>
          </a:stretch>
        </p:blipFill>
        <p:spPr bwMode="auto">
          <a:xfrm>
            <a:off x="1524001" y="0"/>
            <a:ext cx="916686" cy="1371600"/>
          </a:xfrm>
          <a:prstGeom prst="rect">
            <a:avLst/>
          </a:prstGeom>
          <a:noFill/>
        </p:spPr>
      </p:pic>
      <p:pic>
        <p:nvPicPr>
          <p:cNvPr id="1040" name="Picture 16" descr="C:\Documents and Settings\krigopou\Local Settings\Temporary Internet Files\Content.IE5\Q10MCNXB\MP900430642[1].jpg"/>
          <p:cNvPicPr>
            <a:picLocks noChangeAspect="1" noChangeArrowheads="1"/>
          </p:cNvPicPr>
          <p:nvPr/>
        </p:nvPicPr>
        <p:blipFill>
          <a:blip r:embed="rId7" cstate="print"/>
          <a:srcRect/>
          <a:stretch>
            <a:fillRect/>
          </a:stretch>
        </p:blipFill>
        <p:spPr bwMode="auto">
          <a:xfrm>
            <a:off x="2514600" y="0"/>
            <a:ext cx="2057400" cy="1369457"/>
          </a:xfrm>
          <a:prstGeom prst="rect">
            <a:avLst/>
          </a:prstGeom>
          <a:noFill/>
        </p:spPr>
      </p:pic>
      <p:pic>
        <p:nvPicPr>
          <p:cNvPr id="1041" name="Picture 17" descr="C:\Documents and Settings\krigopou\Local Settings\Temporary Internet Files\Content.IE5\LCCURTFA\MP900439433[1].jpg"/>
          <p:cNvPicPr>
            <a:picLocks noChangeAspect="1" noChangeArrowheads="1"/>
          </p:cNvPicPr>
          <p:nvPr/>
        </p:nvPicPr>
        <p:blipFill>
          <a:blip r:embed="rId8" cstate="print"/>
          <a:srcRect/>
          <a:stretch>
            <a:fillRect/>
          </a:stretch>
        </p:blipFill>
        <p:spPr bwMode="auto">
          <a:xfrm rot="5400000">
            <a:off x="2308497" y="4498414"/>
            <a:ext cx="1021805" cy="1524000"/>
          </a:xfrm>
          <a:prstGeom prst="rect">
            <a:avLst/>
          </a:prstGeom>
          <a:noFill/>
        </p:spPr>
      </p:pic>
      <p:pic>
        <p:nvPicPr>
          <p:cNvPr id="1042" name="Picture 18" descr="C:\Documents and Settings\krigopou\Local Settings\Temporary Internet Files\Content.IE5\ZMSWCYUV\MP900439311[1].jpg"/>
          <p:cNvPicPr>
            <a:picLocks noChangeAspect="1" noChangeArrowheads="1"/>
          </p:cNvPicPr>
          <p:nvPr/>
        </p:nvPicPr>
        <p:blipFill>
          <a:blip r:embed="rId9" cstate="print"/>
          <a:srcRect/>
          <a:stretch>
            <a:fillRect/>
          </a:stretch>
        </p:blipFill>
        <p:spPr bwMode="auto">
          <a:xfrm>
            <a:off x="7772400" y="0"/>
            <a:ext cx="990600" cy="1409294"/>
          </a:xfrm>
          <a:prstGeom prst="rect">
            <a:avLst/>
          </a:prstGeom>
          <a:noFill/>
        </p:spPr>
      </p:pic>
      <p:pic>
        <p:nvPicPr>
          <p:cNvPr id="1043" name="Picture 19" descr="C:\Documents and Settings\krigopou\Local Settings\Temporary Internet Files\Content.IE5\JTCXUKRY\MP900439314[1].jpg"/>
          <p:cNvPicPr>
            <a:picLocks noChangeAspect="1" noChangeArrowheads="1"/>
          </p:cNvPicPr>
          <p:nvPr/>
        </p:nvPicPr>
        <p:blipFill>
          <a:blip r:embed="rId10" cstate="print"/>
          <a:srcRect/>
          <a:stretch>
            <a:fillRect/>
          </a:stretch>
        </p:blipFill>
        <p:spPr bwMode="auto">
          <a:xfrm>
            <a:off x="381000" y="4719828"/>
            <a:ext cx="1600200" cy="1071372"/>
          </a:xfrm>
          <a:prstGeom prst="rect">
            <a:avLst/>
          </a:prstGeom>
          <a:noFill/>
        </p:spPr>
      </p:pic>
      <p:pic>
        <p:nvPicPr>
          <p:cNvPr id="1044" name="Picture 20" descr="C:\Documents and Settings\krigopou\Local Settings\Temporary Internet Files\Content.IE5\6PLE375A\MP900446467[1].jpg"/>
          <p:cNvPicPr>
            <a:picLocks noChangeAspect="1" noChangeArrowheads="1"/>
          </p:cNvPicPr>
          <p:nvPr/>
        </p:nvPicPr>
        <p:blipFill>
          <a:blip r:embed="rId11" cstate="print"/>
          <a:srcRect/>
          <a:stretch>
            <a:fillRect/>
          </a:stretch>
        </p:blipFill>
        <p:spPr bwMode="auto">
          <a:xfrm>
            <a:off x="4648200" y="0"/>
            <a:ext cx="2057400" cy="1371600"/>
          </a:xfrm>
          <a:prstGeom prst="rect">
            <a:avLst/>
          </a:prstGeom>
          <a:noFill/>
        </p:spPr>
      </p:pic>
      <p:pic>
        <p:nvPicPr>
          <p:cNvPr id="1045" name="Picture 21" descr="C:\Documents and Settings\krigopou\Local Settings\Temporary Internet Files\Content.IE5\1W1TZJA1\MP900439327[1].jpg"/>
          <p:cNvPicPr>
            <a:picLocks noChangeAspect="1" noChangeArrowheads="1"/>
          </p:cNvPicPr>
          <p:nvPr/>
        </p:nvPicPr>
        <p:blipFill>
          <a:blip r:embed="rId12" cstate="print"/>
          <a:srcRect/>
          <a:stretch>
            <a:fillRect/>
          </a:stretch>
        </p:blipFill>
        <p:spPr bwMode="auto">
          <a:xfrm>
            <a:off x="3657600" y="4572000"/>
            <a:ext cx="1659444" cy="1178995"/>
          </a:xfrm>
          <a:prstGeom prst="rect">
            <a:avLst/>
          </a:prstGeom>
          <a:noFill/>
        </p:spPr>
      </p:pic>
      <p:pic>
        <p:nvPicPr>
          <p:cNvPr id="1046" name="Picture 22" descr="C:\Documents and Settings\krigopou\Local Settings\Temporary Internet Files\Content.IE5\Z2CERR9F\MP900442248[1].jpg"/>
          <p:cNvPicPr>
            <a:picLocks noChangeAspect="1" noChangeArrowheads="1"/>
          </p:cNvPicPr>
          <p:nvPr/>
        </p:nvPicPr>
        <p:blipFill>
          <a:blip r:embed="rId13" cstate="print"/>
          <a:srcRect/>
          <a:stretch>
            <a:fillRect/>
          </a:stretch>
        </p:blipFill>
        <p:spPr bwMode="auto">
          <a:xfrm>
            <a:off x="5372100" y="4648200"/>
            <a:ext cx="1638300" cy="1092200"/>
          </a:xfrm>
          <a:prstGeom prst="rect">
            <a:avLst/>
          </a:prstGeom>
          <a:noFill/>
        </p:spPr>
      </p:pic>
      <p:pic>
        <p:nvPicPr>
          <p:cNvPr id="1047" name="Picture 23" descr="C:\Documents and Settings\krigopou\Local Settings\Temporary Internet Files\Content.IE5\E7WBAVU8\MP900439453[1].jpg"/>
          <p:cNvPicPr>
            <a:picLocks noChangeAspect="1" noChangeArrowheads="1"/>
          </p:cNvPicPr>
          <p:nvPr/>
        </p:nvPicPr>
        <p:blipFill>
          <a:blip r:embed="rId14" cstate="print"/>
          <a:srcRect/>
          <a:stretch>
            <a:fillRect/>
          </a:stretch>
        </p:blipFill>
        <p:spPr bwMode="auto">
          <a:xfrm>
            <a:off x="7086600" y="4648200"/>
            <a:ext cx="1600200" cy="1068324"/>
          </a:xfrm>
          <a:prstGeom prst="rect">
            <a:avLst/>
          </a:prstGeom>
          <a:noFill/>
        </p:spPr>
      </p:pic>
    </p:spTree>
    <p:extLst>
      <p:ext uri="{BB962C8B-B14F-4D97-AF65-F5344CB8AC3E}">
        <p14:creationId xmlns="" xmlns:p14="http://schemas.microsoft.com/office/powerpoint/2010/main" val="533814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1">
                    <a:lumMod val="75000"/>
                  </a:schemeClr>
                </a:solidFill>
              </a:rPr>
              <a:t>EHR FY 2013 </a:t>
            </a:r>
            <a:br>
              <a:rPr lang="en-US" sz="3600" dirty="0">
                <a:solidFill>
                  <a:schemeClr val="accent1">
                    <a:lumMod val="75000"/>
                  </a:schemeClr>
                </a:solidFill>
              </a:rPr>
            </a:br>
            <a:r>
              <a:rPr lang="en-US" sz="3600" dirty="0">
                <a:solidFill>
                  <a:schemeClr val="accent1">
                    <a:lumMod val="75000"/>
                  </a:schemeClr>
                </a:solidFill>
              </a:rPr>
              <a:t>Congressional Budget Request</a:t>
            </a:r>
          </a:p>
        </p:txBody>
      </p:sp>
      <p:graphicFrame>
        <p:nvGraphicFramePr>
          <p:cNvPr id="8" name="Table 7"/>
          <p:cNvGraphicFramePr>
            <a:graphicFrameLocks noGrp="1"/>
          </p:cNvGraphicFramePr>
          <p:nvPr>
            <p:extLst>
              <p:ext uri="{D42A27DB-BD31-4B8C-83A1-F6EECF244321}">
                <p14:modId xmlns:p14="http://schemas.microsoft.com/office/powerpoint/2010/main" xmlns="" val="1062121747"/>
              </p:ext>
            </p:extLst>
          </p:nvPr>
        </p:nvGraphicFramePr>
        <p:xfrm>
          <a:off x="609600" y="1905000"/>
          <a:ext cx="4419600" cy="3581400"/>
        </p:xfrm>
        <a:graphic>
          <a:graphicData uri="http://schemas.openxmlformats.org/drawingml/2006/table">
            <a:tbl>
              <a:tblPr firstRow="1" bandRow="1">
                <a:tableStyleId>{3C2FFA5D-87B4-456A-9821-1D502468CF0F}</a:tableStyleId>
              </a:tblPr>
              <a:tblGrid>
                <a:gridCol w="4419600"/>
              </a:tblGrid>
              <a:tr h="1460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Total</a:t>
                      </a:r>
                      <a:r>
                        <a:rPr lang="en-US" sz="3200" baseline="0" dirty="0" smtClean="0"/>
                        <a:t> FY 2013:</a:t>
                      </a:r>
                      <a:br>
                        <a:rPr lang="en-US" sz="3200" baseline="0" dirty="0" smtClean="0"/>
                      </a:br>
                      <a:r>
                        <a:rPr lang="en-US" sz="3200" dirty="0" smtClean="0"/>
                        <a:t>$875.61 million</a:t>
                      </a:r>
                      <a:endParaRPr lang="en-US" sz="3200" b="1" dirty="0" smtClean="0">
                        <a:latin typeface="Arial" pitchFamily="34" charset="0"/>
                        <a:cs typeface="Arial" pitchFamily="34" charset="0"/>
                      </a:endParaRPr>
                    </a:p>
                  </a:txBody>
                  <a:tcPr anchor="ctr"/>
                </a:tc>
              </a:tr>
              <a:tr h="2120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t>Change</a:t>
                      </a:r>
                      <a:r>
                        <a:rPr lang="en-US" sz="3200" b="1" baseline="0" dirty="0" smtClean="0"/>
                        <a:t> Over </a:t>
                      </a:r>
                      <a:br>
                        <a:rPr lang="en-US" sz="3200" b="1" baseline="0" dirty="0" smtClean="0"/>
                      </a:br>
                      <a:r>
                        <a:rPr lang="en-US" sz="3200" b="1" baseline="0" dirty="0" smtClean="0"/>
                        <a:t>FY 2012 Estimate:</a:t>
                      </a:r>
                      <a:r>
                        <a:rPr lang="en-US" sz="3200" baseline="0" dirty="0" smtClean="0"/>
                        <a:t/>
                      </a:r>
                      <a:br>
                        <a:rPr lang="en-US" sz="3200" baseline="0" dirty="0" smtClean="0"/>
                      </a:br>
                      <a:r>
                        <a:rPr lang="en-US" sz="3200" dirty="0" smtClean="0"/>
                        <a:t>+5.6%</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+$46.61 million</a:t>
                      </a:r>
                    </a:p>
                  </a:txBody>
                  <a:tcPr anchor="ctr"/>
                </a:tc>
              </a:tr>
            </a:tbl>
          </a:graphicData>
        </a:graphic>
      </p:graphicFrame>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5700DA91-22B2-4B80-B45C-07E38CB5065B}" type="slidenum">
              <a:rPr lang="en-US" smtClean="0"/>
              <a:pPr/>
              <a:t>10</a:t>
            </a:fld>
            <a:endParaRPr lang="en-US" dirty="0"/>
          </a:p>
        </p:txBody>
      </p:sp>
      <p:pic>
        <p:nvPicPr>
          <p:cNvPr id="6" name="Picture 6" descr="G:\Morgan Work Current\One NSF_GM\One NSF _white letters_2_sm.gif"/>
          <p:cNvPicPr>
            <a:picLocks noChangeAspect="1" noChangeArrowheads="1"/>
          </p:cNvPicPr>
          <p:nvPr/>
        </p:nvPicPr>
        <p:blipFill>
          <a:blip r:embed="rId3" cstate="print"/>
          <a:srcRect/>
          <a:stretch>
            <a:fillRect/>
          </a:stretch>
        </p:blipFill>
        <p:spPr bwMode="auto">
          <a:xfrm>
            <a:off x="304800" y="6324600"/>
            <a:ext cx="800100" cy="533400"/>
          </a:xfrm>
          <a:prstGeom prst="rect">
            <a:avLst/>
          </a:prstGeom>
          <a:noFill/>
          <a:ln w="9525">
            <a:noFill/>
            <a:miter lim="800000"/>
            <a:headEnd/>
            <a:tailEnd/>
          </a:ln>
        </p:spPr>
      </p:pic>
      <p:pic>
        <p:nvPicPr>
          <p:cNvPr id="21506" name="Picture 2" descr="https://www.inside.nsf.gov/nsf_highlights/images/original/img_21798_110201152603.jpg"/>
          <p:cNvPicPr>
            <a:picLocks noChangeAspect="1" noChangeArrowheads="1"/>
          </p:cNvPicPr>
          <p:nvPr/>
        </p:nvPicPr>
        <p:blipFill>
          <a:blip r:embed="rId4" cstate="print"/>
          <a:srcRect/>
          <a:stretch>
            <a:fillRect/>
          </a:stretch>
        </p:blipFill>
        <p:spPr bwMode="auto">
          <a:xfrm>
            <a:off x="5334000" y="1896533"/>
            <a:ext cx="3429000" cy="3589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378312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lumMod val="75000"/>
                  </a:schemeClr>
                </a:solidFill>
              </a:rPr>
              <a:t>EHR 2013</a:t>
            </a:r>
            <a:endParaRPr lang="en-US" sz="3600" dirty="0">
              <a:solidFill>
                <a:schemeClr val="accent1">
                  <a:lumMod val="75000"/>
                </a:schemeClr>
              </a:solidFill>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5700DA91-22B2-4B80-B45C-07E38CB5065B}" type="slidenum">
              <a:rPr lang="en-US" smtClean="0"/>
              <a:pPr/>
              <a:t>11</a:t>
            </a:fld>
            <a:endParaRPr lang="en-US" dirty="0"/>
          </a:p>
        </p:txBody>
      </p:sp>
      <p:pic>
        <p:nvPicPr>
          <p:cNvPr id="6" name="Picture 6" descr="G:\Morgan Work Current\One NSF_GM\One NSF _white letters_2_sm.gif"/>
          <p:cNvPicPr>
            <a:picLocks noChangeAspect="1" noChangeArrowheads="1"/>
          </p:cNvPicPr>
          <p:nvPr/>
        </p:nvPicPr>
        <p:blipFill>
          <a:blip r:embed="rId3" cstate="print"/>
          <a:srcRect/>
          <a:stretch>
            <a:fillRect/>
          </a:stretch>
        </p:blipFill>
        <p:spPr bwMode="auto">
          <a:xfrm>
            <a:off x="304800" y="6324600"/>
            <a:ext cx="800100" cy="533400"/>
          </a:xfrm>
          <a:prstGeom prst="rect">
            <a:avLst/>
          </a:prstGeom>
          <a:noFill/>
          <a:ln w="9525">
            <a:noFill/>
            <a:miter lim="800000"/>
            <a:headEnd/>
            <a:tailEnd/>
          </a:ln>
        </p:spPr>
      </p:pic>
      <p:graphicFrame>
        <p:nvGraphicFramePr>
          <p:cNvPr id="8" name="Diagram 7"/>
          <p:cNvGraphicFramePr/>
          <p:nvPr/>
        </p:nvGraphicFramePr>
        <p:xfrm>
          <a:off x="762000" y="457200"/>
          <a:ext cx="8001000" cy="386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descr="https://www.inside.nsf.gov/nsf_highlights/images/nuggets/img_21787_110128160455.JPG">
            <a:hlinkClick r:id="rId9"/>
          </p:cNvPr>
          <p:cNvPicPr>
            <a:picLocks noChangeAspect="1"/>
          </p:cNvPicPr>
          <p:nvPr/>
        </p:nvPicPr>
        <p:blipFill>
          <a:blip r:embed="rId10" cstate="print"/>
          <a:srcRect/>
          <a:stretch>
            <a:fillRect/>
          </a:stretch>
        </p:blipFill>
        <p:spPr bwMode="auto">
          <a:xfrm>
            <a:off x="228600" y="3916680"/>
            <a:ext cx="2806948" cy="2103120"/>
          </a:xfrm>
          <a:prstGeom prst="rect">
            <a:avLst/>
          </a:prstGeom>
          <a:ln>
            <a:noFill/>
          </a:ln>
          <a:effectLst>
            <a:softEdge rad="112500"/>
          </a:effectLst>
        </p:spPr>
      </p:pic>
      <p:pic>
        <p:nvPicPr>
          <p:cNvPr id="39939" name="Picture 3"/>
          <p:cNvPicPr>
            <a:picLocks noChangeAspect="1" noChangeArrowheads="1"/>
          </p:cNvPicPr>
          <p:nvPr/>
        </p:nvPicPr>
        <p:blipFill>
          <a:blip r:embed="rId11" cstate="print"/>
          <a:srcRect/>
          <a:stretch>
            <a:fillRect/>
          </a:stretch>
        </p:blipFill>
        <p:spPr bwMode="auto">
          <a:xfrm>
            <a:off x="3352800" y="3962400"/>
            <a:ext cx="2324100" cy="2107014"/>
          </a:xfrm>
          <a:prstGeom prst="rect">
            <a:avLst/>
          </a:prstGeom>
          <a:ln>
            <a:noFill/>
          </a:ln>
          <a:effectLst>
            <a:softEdge rad="112500"/>
          </a:effectLst>
        </p:spPr>
      </p:pic>
      <p:pic>
        <p:nvPicPr>
          <p:cNvPr id="32773" name="Picture 5" descr="https://www.inside.nsf.gov/nsf_highlights/images/nuggets/simba_imb.jpg"/>
          <p:cNvPicPr>
            <a:picLocks noChangeAspect="1" noChangeArrowheads="1"/>
          </p:cNvPicPr>
          <p:nvPr/>
        </p:nvPicPr>
        <p:blipFill>
          <a:blip r:embed="rId12" cstate="print"/>
          <a:srcRect/>
          <a:stretch>
            <a:fillRect/>
          </a:stretch>
        </p:blipFill>
        <p:spPr bwMode="auto">
          <a:xfrm>
            <a:off x="6111240" y="3886200"/>
            <a:ext cx="2804160" cy="2103120"/>
          </a:xfrm>
          <a:prstGeom prst="rect">
            <a:avLst/>
          </a:prstGeom>
          <a:ln>
            <a:noFill/>
          </a:ln>
          <a:effectLst>
            <a:softEdge rad="112500"/>
          </a:effectLst>
        </p:spPr>
      </p:pic>
    </p:spTree>
    <p:extLst>
      <p:ext uri="{BB962C8B-B14F-4D97-AF65-F5344CB8AC3E}">
        <p14:creationId xmlns="" xmlns:p14="http://schemas.microsoft.com/office/powerpoint/2010/main" val="194778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143000"/>
          </a:xfrm>
        </p:spPr>
        <p:txBody>
          <a:bodyPr>
            <a:normAutofit/>
          </a:bodyPr>
          <a:lstStyle/>
          <a:p>
            <a:r>
              <a:rPr lang="en-US" sz="3600" dirty="0" smtClean="0">
                <a:solidFill>
                  <a:schemeClr val="accent1">
                    <a:lumMod val="75000"/>
                  </a:schemeClr>
                </a:solidFill>
              </a:rPr>
              <a:t>Core</a:t>
            </a:r>
            <a:r>
              <a:rPr lang="en-US" sz="3600" dirty="0" smtClean="0"/>
              <a:t> </a:t>
            </a:r>
            <a:r>
              <a:rPr lang="en-US" sz="3600" dirty="0" smtClean="0">
                <a:solidFill>
                  <a:schemeClr val="accent1">
                    <a:lumMod val="75000"/>
                  </a:schemeClr>
                </a:solidFill>
              </a:rPr>
              <a:t>Launch</a:t>
            </a:r>
            <a:endParaRPr lang="en-US" sz="3600" dirty="0">
              <a:solidFill>
                <a:schemeClr val="accent1">
                  <a:lumMod val="75000"/>
                </a:schemeClr>
              </a:solidFill>
            </a:endParaRPr>
          </a:p>
        </p:txBody>
      </p:sp>
      <p:sp>
        <p:nvSpPr>
          <p:cNvPr id="5" name="Content Placeholder 4"/>
          <p:cNvSpPr>
            <a:spLocks noGrp="1"/>
          </p:cNvSpPr>
          <p:nvPr>
            <p:ph idx="1"/>
          </p:nvPr>
        </p:nvSpPr>
        <p:spPr>
          <a:xfrm>
            <a:off x="457200" y="1600200"/>
            <a:ext cx="5181600" cy="4525963"/>
          </a:xfrm>
        </p:spPr>
        <p:txBody>
          <a:bodyPr>
            <a:normAutofit fontScale="92500"/>
          </a:bodyPr>
          <a:lstStyle/>
          <a:p>
            <a:pPr marL="736600" indent="-736600">
              <a:buFont typeface="Wingdings" pitchFamily="2" charset="2"/>
              <a:buChar char="ü"/>
            </a:pPr>
            <a:r>
              <a:rPr lang="en-US" sz="3200" dirty="0" smtClean="0"/>
              <a:t>STEM Learning</a:t>
            </a:r>
          </a:p>
          <a:p>
            <a:pPr marL="736600" indent="-736600">
              <a:buFont typeface="Wingdings" pitchFamily="2" charset="2"/>
              <a:buChar char="ü"/>
            </a:pPr>
            <a:r>
              <a:rPr lang="en-US" sz="3200" dirty="0" smtClean="0"/>
              <a:t>STEM Learning Environments</a:t>
            </a:r>
          </a:p>
          <a:p>
            <a:pPr marL="736600" indent="-736600">
              <a:buFont typeface="Wingdings" pitchFamily="2" charset="2"/>
              <a:buChar char="ü"/>
            </a:pPr>
            <a:r>
              <a:rPr lang="en-US" sz="3200" dirty="0" smtClean="0"/>
              <a:t>Broadening Participation and Institutional Capacity in STEM</a:t>
            </a:r>
          </a:p>
          <a:p>
            <a:pPr marL="736600" indent="-736600">
              <a:buFont typeface="Wingdings" pitchFamily="2" charset="2"/>
              <a:buChar char="ü"/>
            </a:pPr>
            <a:r>
              <a:rPr lang="en-US" sz="3200" dirty="0" smtClean="0"/>
              <a:t>STEM Professional Workforce Preparation</a:t>
            </a:r>
          </a:p>
          <a:p>
            <a:pPr marL="736600" indent="-736600">
              <a:buNone/>
            </a:pPr>
            <a:endParaRPr lang="en-US" sz="3600" dirty="0"/>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5700DA91-22B2-4B80-B45C-07E38CB5065B}" type="slidenum">
              <a:rPr lang="en-US" smtClean="0"/>
              <a:pPr/>
              <a:t>12</a:t>
            </a:fld>
            <a:endParaRPr lang="en-US" dirty="0"/>
          </a:p>
        </p:txBody>
      </p:sp>
      <p:pic>
        <p:nvPicPr>
          <p:cNvPr id="6" name="Picture 6" descr="G:\Morgan Work Current\One NSF_GM\One NSF _white letters_2_sm.gif"/>
          <p:cNvPicPr>
            <a:picLocks noChangeAspect="1" noChangeArrowheads="1"/>
          </p:cNvPicPr>
          <p:nvPr/>
        </p:nvPicPr>
        <p:blipFill>
          <a:blip r:embed="rId3" cstate="print"/>
          <a:srcRect/>
          <a:stretch>
            <a:fillRect/>
          </a:stretch>
        </p:blipFill>
        <p:spPr bwMode="auto">
          <a:xfrm>
            <a:off x="304800" y="6324600"/>
            <a:ext cx="800100" cy="533400"/>
          </a:xfrm>
          <a:prstGeom prst="rect">
            <a:avLst/>
          </a:prstGeom>
          <a:noFill/>
          <a:ln w="9525">
            <a:noFill/>
            <a:miter lim="800000"/>
            <a:headEnd/>
            <a:tailEnd/>
          </a:ln>
        </p:spPr>
      </p:pic>
      <p:pic>
        <p:nvPicPr>
          <p:cNvPr id="35843" name="Picture 3"/>
          <p:cNvPicPr>
            <a:picLocks noChangeAspect="1" noChangeArrowheads="1"/>
          </p:cNvPicPr>
          <p:nvPr/>
        </p:nvPicPr>
        <p:blipFill>
          <a:blip r:embed="rId4" cstate="print"/>
          <a:srcRect/>
          <a:stretch>
            <a:fillRect/>
          </a:stretch>
        </p:blipFill>
        <p:spPr bwMode="auto">
          <a:xfrm>
            <a:off x="5943600" y="1600200"/>
            <a:ext cx="2695575" cy="4093281"/>
          </a:xfrm>
          <a:prstGeom prst="rect">
            <a:avLst/>
          </a:prstGeom>
          <a:ln>
            <a:noFill/>
          </a:ln>
          <a:effectLst>
            <a:softEdge rad="112500"/>
          </a:effectLst>
        </p:spPr>
      </p:pic>
      <p:grpSp>
        <p:nvGrpSpPr>
          <p:cNvPr id="3" name="Group 9"/>
          <p:cNvGrpSpPr/>
          <p:nvPr/>
        </p:nvGrpSpPr>
        <p:grpSpPr>
          <a:xfrm>
            <a:off x="152400" y="152401"/>
            <a:ext cx="2422921" cy="1295399"/>
            <a:chOff x="8594" y="1158239"/>
            <a:chExt cx="2575321" cy="1544319"/>
          </a:xfrm>
        </p:grpSpPr>
        <p:sp>
          <p:nvSpPr>
            <p:cNvPr id="11" name="Rounded Rectangle 10"/>
            <p:cNvSpPr/>
            <p:nvPr/>
          </p:nvSpPr>
          <p:spPr>
            <a:xfrm>
              <a:off x="8594" y="1158239"/>
              <a:ext cx="2575321" cy="1544319"/>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2" name="Rounded Rectangle 4"/>
            <p:cNvSpPr/>
            <p:nvPr/>
          </p:nvSpPr>
          <p:spPr>
            <a:xfrm>
              <a:off x="83981" y="1233626"/>
              <a:ext cx="2424547" cy="1393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400" kern="1200" dirty="0" smtClean="0">
                  <a:latin typeface="Arial" pitchFamily="34" charset="0"/>
                  <a:cs typeface="Arial" pitchFamily="34" charset="0"/>
                </a:rPr>
                <a:t>Research &amp; Development Core</a:t>
              </a:r>
              <a:endParaRPr lang="en-US" sz="2400" kern="1200" dirty="0">
                <a:latin typeface="Arial" pitchFamily="34" charset="0"/>
                <a:cs typeface="Arial" pitchFamily="34" charset="0"/>
              </a:endParaRPr>
            </a:p>
          </p:txBody>
        </p:sp>
      </p:grpSp>
    </p:spTree>
    <p:extLst>
      <p:ext uri="{BB962C8B-B14F-4D97-AF65-F5344CB8AC3E}">
        <p14:creationId xmlns="" xmlns:p14="http://schemas.microsoft.com/office/powerpoint/2010/main" val="280150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181600"/>
            <a:ext cx="8229600" cy="914400"/>
          </a:xfrm>
        </p:spPr>
        <p:txBody>
          <a:bodyPr>
            <a:normAutofit fontScale="77500" lnSpcReduction="20000"/>
          </a:bodyPr>
          <a:lstStyle/>
          <a:p>
            <a:pPr marL="0" lvl="0" indent="0" algn="ctr">
              <a:spcBef>
                <a:spcPts val="300"/>
              </a:spcBef>
              <a:spcAft>
                <a:spcPts val="300"/>
              </a:spcAft>
              <a:buNone/>
              <a:defRPr/>
            </a:pPr>
            <a:r>
              <a:rPr lang="en-US" i="1" dirty="0"/>
              <a:t>Accelerating the development of the next generation of diverse well qualified STEM researchers and </a:t>
            </a:r>
            <a:r>
              <a:rPr lang="en-US" i="1" dirty="0" smtClean="0"/>
              <a:t>educators</a:t>
            </a:r>
            <a:endParaRPr lang="en-US" i="1"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5700DA91-22B2-4B80-B45C-07E38CB5065B}" type="slidenum">
              <a:rPr lang="en-US" smtClean="0"/>
              <a:pPr/>
              <a:t>13</a:t>
            </a:fld>
            <a:endParaRPr lang="en-US" dirty="0"/>
          </a:p>
        </p:txBody>
      </p:sp>
      <p:pic>
        <p:nvPicPr>
          <p:cNvPr id="8" name="Picture 6" descr="G:\Morgan Work Current\One NSF_GM\One NSF _white letters_2_sm.gif"/>
          <p:cNvPicPr>
            <a:picLocks noChangeAspect="1" noChangeArrowheads="1"/>
          </p:cNvPicPr>
          <p:nvPr/>
        </p:nvPicPr>
        <p:blipFill>
          <a:blip r:embed="rId3" cstate="print"/>
          <a:srcRect/>
          <a:stretch>
            <a:fillRect/>
          </a:stretch>
        </p:blipFill>
        <p:spPr bwMode="auto">
          <a:xfrm>
            <a:off x="304800" y="6324600"/>
            <a:ext cx="800100" cy="533400"/>
          </a:xfrm>
          <a:prstGeom prst="rect">
            <a:avLst/>
          </a:prstGeom>
          <a:noFill/>
          <a:ln w="9525">
            <a:noFill/>
            <a:miter lim="800000"/>
            <a:headEnd/>
            <a:tailEnd/>
          </a:ln>
        </p:spPr>
      </p:pic>
      <p:pic>
        <p:nvPicPr>
          <p:cNvPr id="28675" name="Picture 3"/>
          <p:cNvPicPr>
            <a:picLocks noChangeAspect="1" noChangeArrowheads="1"/>
          </p:cNvPicPr>
          <p:nvPr/>
        </p:nvPicPr>
        <p:blipFill>
          <a:blip r:embed="rId4" cstate="print"/>
          <a:srcRect/>
          <a:stretch>
            <a:fillRect/>
          </a:stretch>
        </p:blipFill>
        <p:spPr bwMode="auto">
          <a:xfrm>
            <a:off x="1376363" y="1371600"/>
            <a:ext cx="6391275" cy="3524250"/>
          </a:xfrm>
          <a:prstGeom prst="rect">
            <a:avLst/>
          </a:prstGeom>
          <a:ln>
            <a:noFill/>
          </a:ln>
          <a:effectLst>
            <a:softEdge rad="112500"/>
          </a:effectLst>
        </p:spPr>
      </p:pic>
      <p:grpSp>
        <p:nvGrpSpPr>
          <p:cNvPr id="2" name="Group 10"/>
          <p:cNvGrpSpPr/>
          <p:nvPr/>
        </p:nvGrpSpPr>
        <p:grpSpPr>
          <a:xfrm>
            <a:off x="152400" y="152400"/>
            <a:ext cx="2423160" cy="1403705"/>
            <a:chOff x="2712839" y="1158239"/>
            <a:chExt cx="2575321" cy="1403705"/>
          </a:xfrm>
        </p:grpSpPr>
        <p:sp>
          <p:nvSpPr>
            <p:cNvPr id="13" name="Rounded Rectangle 12"/>
            <p:cNvSpPr/>
            <p:nvPr/>
          </p:nvSpPr>
          <p:spPr>
            <a:xfrm>
              <a:off x="2712839" y="1158239"/>
              <a:ext cx="2575321" cy="1298448"/>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4" name="Rounded Rectangle 4"/>
            <p:cNvSpPr/>
            <p:nvPr/>
          </p:nvSpPr>
          <p:spPr>
            <a:xfrm>
              <a:off x="2785599" y="1168399"/>
              <a:ext cx="2424547" cy="1393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400" kern="1200" dirty="0" smtClean="0">
                  <a:latin typeface="Arial" pitchFamily="34" charset="0"/>
                  <a:cs typeface="Arial" pitchFamily="34" charset="0"/>
                </a:rPr>
                <a:t>Leadership</a:t>
              </a:r>
              <a:endParaRPr lang="en-US" sz="2400" kern="1200" dirty="0">
                <a:latin typeface="Arial" pitchFamily="34" charset="0"/>
                <a:cs typeface="Arial" pitchFamily="34" charset="0"/>
              </a:endParaRPr>
            </a:p>
          </p:txBody>
        </p:sp>
      </p:grpSp>
    </p:spTree>
    <p:extLst>
      <p:ext uri="{BB962C8B-B14F-4D97-AF65-F5344CB8AC3E}">
        <p14:creationId xmlns="" xmlns:p14="http://schemas.microsoft.com/office/powerpoint/2010/main" val="2594215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0"/>
            <a:ext cx="8686800" cy="2057400"/>
          </a:xfrm>
        </p:spPr>
        <p:txBody>
          <a:bodyPr>
            <a:normAutofit/>
          </a:bodyPr>
          <a:lstStyle/>
          <a:p>
            <a:pPr marL="0" indent="0" algn="ctr">
              <a:buNone/>
            </a:pPr>
            <a:r>
              <a:rPr lang="en-US" sz="2400" i="1" dirty="0" smtClean="0"/>
              <a:t>Catalytic and high-return activities that have the potential to transform science and engineering education and create the world-class workforce needed to compete in the twenty-first century: done in partnership, internally and externally.</a:t>
            </a:r>
            <a:endParaRPr lang="en-US" sz="2400" i="1"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5700DA91-22B2-4B80-B45C-07E38CB5065B}" type="slidenum">
              <a:rPr lang="en-US" smtClean="0"/>
              <a:pPr/>
              <a:t>14</a:t>
            </a:fld>
            <a:endParaRPr lang="en-US" dirty="0"/>
          </a:p>
        </p:txBody>
      </p:sp>
      <p:grpSp>
        <p:nvGrpSpPr>
          <p:cNvPr id="2" name="Group 4"/>
          <p:cNvGrpSpPr/>
          <p:nvPr/>
        </p:nvGrpSpPr>
        <p:grpSpPr>
          <a:xfrm>
            <a:off x="152400" y="152400"/>
            <a:ext cx="2423160" cy="1408176"/>
            <a:chOff x="5417083" y="1158239"/>
            <a:chExt cx="2575321" cy="1544319"/>
          </a:xfrm>
        </p:grpSpPr>
        <p:sp>
          <p:nvSpPr>
            <p:cNvPr id="6" name="Rounded Rectangle 5"/>
            <p:cNvSpPr/>
            <p:nvPr/>
          </p:nvSpPr>
          <p:spPr>
            <a:xfrm>
              <a:off x="5417083" y="1158239"/>
              <a:ext cx="2575321" cy="1544319"/>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 name="Rounded Rectangle 4"/>
            <p:cNvSpPr/>
            <p:nvPr/>
          </p:nvSpPr>
          <p:spPr>
            <a:xfrm>
              <a:off x="5492470" y="1233626"/>
              <a:ext cx="2424547" cy="1393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400" kern="1200" dirty="0" smtClean="0">
                  <a:latin typeface="Arial" pitchFamily="34" charset="0"/>
                  <a:cs typeface="Arial" pitchFamily="34" charset="0"/>
                </a:rPr>
                <a:t>Expeditions</a:t>
              </a:r>
              <a:endParaRPr lang="en-US" sz="2400" kern="1200" dirty="0">
                <a:latin typeface="Arial" pitchFamily="34" charset="0"/>
                <a:cs typeface="Arial" pitchFamily="34" charset="0"/>
              </a:endParaRPr>
            </a:p>
          </p:txBody>
        </p:sp>
      </p:grpSp>
      <p:pic>
        <p:nvPicPr>
          <p:cNvPr id="12" name="Picture 11" descr="team project-suburb.JPG"/>
          <p:cNvPicPr>
            <a:picLocks noChangeAspect="1"/>
          </p:cNvPicPr>
          <p:nvPr/>
        </p:nvPicPr>
        <p:blipFill>
          <a:blip r:embed="rId2" cstate="print"/>
          <a:stretch>
            <a:fillRect/>
          </a:stretch>
        </p:blipFill>
        <p:spPr>
          <a:xfrm>
            <a:off x="2743200" y="990600"/>
            <a:ext cx="4368800" cy="3276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Follow-Up to Successful K-12 STEM Education Report</a:t>
            </a:r>
            <a:endParaRPr lang="en-US" dirty="0">
              <a:solidFill>
                <a:schemeClr val="accent1">
                  <a:lumMod val="75000"/>
                </a:schemeClr>
              </a:solidFill>
            </a:endParaRPr>
          </a:p>
        </p:txBody>
      </p:sp>
      <p:sp>
        <p:nvSpPr>
          <p:cNvPr id="3" name="Content Placeholder 2"/>
          <p:cNvSpPr>
            <a:spLocks noGrp="1"/>
          </p:cNvSpPr>
          <p:nvPr>
            <p:ph idx="1"/>
          </p:nvPr>
        </p:nvSpPr>
        <p:spPr>
          <a:xfrm>
            <a:off x="228600" y="1371601"/>
            <a:ext cx="6858000" cy="3352800"/>
          </a:xfrm>
        </p:spPr>
        <p:txBody>
          <a:bodyPr>
            <a:noAutofit/>
          </a:bodyPr>
          <a:lstStyle/>
          <a:p>
            <a:r>
              <a:rPr lang="en-US" dirty="0" smtClean="0"/>
              <a:t>Regional meetings (here, Reno, Chicago, Baltimore)</a:t>
            </a:r>
          </a:p>
          <a:p>
            <a:r>
              <a:rPr lang="en-US" dirty="0" smtClean="0"/>
              <a:t>NSF-wide “think tank” and GPRA goal</a:t>
            </a:r>
          </a:p>
          <a:p>
            <a:r>
              <a:rPr lang="en-US" dirty="0" smtClean="0"/>
              <a:t>K-16 math initiative and other coordination between NSF and Department of Ed</a:t>
            </a:r>
          </a:p>
          <a:p>
            <a:r>
              <a:rPr lang="en-US" dirty="0" smtClean="0"/>
              <a:t>NRC evaluation plan for measuring report’s recommendations(under discussion)</a:t>
            </a:r>
          </a:p>
        </p:txBody>
      </p:sp>
      <p:pic>
        <p:nvPicPr>
          <p:cNvPr id="1026" name="Picture 2" descr="https://encrypted-tbn3.google.com/images?q=tbn:ANd9GcTkAuFsqDmvwyTD1nfaqb6iEEnsV7W_TEmY5y99YuTpZwR2sEXC4w"/>
          <p:cNvPicPr>
            <a:picLocks noChangeAspect="1" noChangeArrowheads="1"/>
          </p:cNvPicPr>
          <p:nvPr/>
        </p:nvPicPr>
        <p:blipFill>
          <a:blip r:embed="rId2" cstate="print"/>
          <a:srcRect/>
          <a:stretch>
            <a:fillRect/>
          </a:stretch>
        </p:blipFill>
        <p:spPr bwMode="auto">
          <a:xfrm>
            <a:off x="6934200" y="1828800"/>
            <a:ext cx="1780799"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Date Placeholder 3"/>
          <p:cNvSpPr txBox="1">
            <a:spLocks/>
          </p:cNvSpPr>
          <p:nvPr/>
        </p:nvSpPr>
        <p:spPr>
          <a:xfrm>
            <a:off x="609600" y="6400801"/>
            <a:ext cx="8458200" cy="380999"/>
          </a:xfrm>
          <a:prstGeom prst="rect">
            <a:avLst/>
          </a:prstGeom>
        </p:spPr>
        <p:txBody>
          <a:bodyPr vert="horz" lIns="91440" tIns="45720" rIns="91440" bIns="45720" rtlCol="0">
            <a:noAutofit/>
          </a:bodyPr>
          <a:lstStyle>
            <a:lvl1pPr>
              <a:defRPr sz="1100">
                <a:solidFill>
                  <a:schemeClr val="bg1"/>
                </a:solidFill>
                <a:latin typeface="Engravers MT" pitchFamily="18" charset="0"/>
              </a:defRPr>
            </a:lvl1pPr>
          </a:lstStyle>
          <a:p>
            <a:pPr algn="r">
              <a:spcBef>
                <a:spcPct val="20000"/>
              </a:spcBef>
              <a:buFont typeface="Arial" pitchFamily="34" charset="0"/>
              <a:buNone/>
              <a:defRPr/>
            </a:pPr>
            <a:r>
              <a:rPr lang="en-US" dirty="0" smtClean="0">
                <a:solidFill>
                  <a:prstClr val="white"/>
                </a:solidFill>
              </a:rPr>
              <a:t>Successful K-12 STEM Education</a:t>
            </a:r>
          </a:p>
          <a:p>
            <a:pPr algn="r">
              <a:spcBef>
                <a:spcPct val="20000"/>
              </a:spcBef>
              <a:buFont typeface="Arial" pitchFamily="34" charset="0"/>
              <a:buNone/>
              <a:defRPr/>
            </a:pPr>
            <a:fld id="{2CF10AA1-CE69-4C86-AFBF-4366F5A2BC46}" type="slidenum">
              <a:rPr lang="en-US" smtClean="0">
                <a:solidFill>
                  <a:prstClr val="white"/>
                </a:solidFill>
              </a:rPr>
              <a:pPr algn="r">
                <a:spcBef>
                  <a:spcPct val="20000"/>
                </a:spcBef>
                <a:buFont typeface="Arial" pitchFamily="34" charset="0"/>
                <a:buNone/>
                <a:defRPr/>
              </a:pPr>
              <a:t>15</a:t>
            </a:fld>
            <a:r>
              <a:rPr lang="en-US" dirty="0" smtClean="0">
                <a:solidFill>
                  <a:prstClr val="white"/>
                </a:solidFill>
              </a:rPr>
              <a:t>                                                                February  2012</a:t>
            </a:r>
            <a:br>
              <a:rPr lang="en-US" dirty="0" smtClean="0">
                <a:solidFill>
                  <a:prstClr val="white"/>
                </a:solidFill>
              </a:rPr>
            </a:br>
            <a:endParaRPr lang="en-US" dirty="0" smtClean="0">
              <a:solidFill>
                <a:prstClr val="white"/>
              </a:solidFill>
            </a:endParaRPr>
          </a:p>
          <a:p>
            <a:pPr>
              <a:spcBef>
                <a:spcPct val="20000"/>
              </a:spcBef>
              <a:buFont typeface="Arial" pitchFamily="34" charset="0"/>
              <a:buNone/>
              <a:defRPr/>
            </a:pPr>
            <a:endParaRPr lang="en-US" dirty="0" smtClean="0">
              <a:solidFill>
                <a:prstClr val="white"/>
              </a:solidFill>
            </a:endParaRPr>
          </a:p>
          <a:p>
            <a:pPr>
              <a:spcBef>
                <a:spcPct val="20000"/>
              </a:spcBef>
              <a:buFont typeface="Arial" pitchFamily="34" charset="0"/>
              <a:buNone/>
              <a:defRPr/>
            </a:pPr>
            <a:endParaRPr 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Where We Need Additional Research</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Learning progressions</a:t>
            </a:r>
          </a:p>
          <a:p>
            <a:r>
              <a:rPr lang="en-US" dirty="0" smtClean="0"/>
              <a:t>Influence of common core state standards in math and (later) science</a:t>
            </a:r>
          </a:p>
          <a:p>
            <a:r>
              <a:rPr lang="en-US" dirty="0" smtClean="0"/>
              <a:t>Transition points</a:t>
            </a:r>
          </a:p>
          <a:p>
            <a:r>
              <a:rPr lang="en-US" dirty="0" smtClean="0"/>
              <a:t>Role of districts in implementing reforms</a:t>
            </a:r>
          </a:p>
          <a:p>
            <a:r>
              <a:rPr lang="en-US" dirty="0" smtClean="0"/>
              <a:t>Creation of research agenda WITH practitioners (</a:t>
            </a:r>
            <a:r>
              <a:rPr lang="en-US" dirty="0" err="1" smtClean="0"/>
              <a:t>Bryk</a:t>
            </a:r>
            <a:r>
              <a:rPr lang="en-US" dirty="0" smtClean="0"/>
              <a:t>)</a:t>
            </a:r>
          </a:p>
          <a:p>
            <a:r>
              <a:rPr lang="en-US" dirty="0" smtClean="0"/>
              <a:t>Implementation of reforms</a:t>
            </a:r>
          </a:p>
          <a:p>
            <a:r>
              <a:rPr lang="en-US" dirty="0" smtClean="0"/>
              <a: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Conclusion</a:t>
            </a:r>
            <a:endParaRPr lang="en-US" dirty="0">
              <a:solidFill>
                <a:schemeClr val="accent1">
                  <a:lumMod val="75000"/>
                </a:schemeClr>
              </a:solidFill>
            </a:endParaRPr>
          </a:p>
        </p:txBody>
      </p:sp>
      <p:sp>
        <p:nvSpPr>
          <p:cNvPr id="3" name="Content Placeholder 2"/>
          <p:cNvSpPr>
            <a:spLocks noGrp="1"/>
          </p:cNvSpPr>
          <p:nvPr>
            <p:ph idx="1"/>
          </p:nvPr>
        </p:nvSpPr>
        <p:spPr>
          <a:xfrm>
            <a:off x="457200" y="1600201"/>
            <a:ext cx="8229600" cy="3886199"/>
          </a:xfrm>
        </p:spPr>
        <p:txBody>
          <a:bodyPr>
            <a:normAutofit fontScale="85000" lnSpcReduction="10000"/>
          </a:bodyPr>
          <a:lstStyle/>
          <a:p>
            <a:pPr indent="4763">
              <a:buNone/>
            </a:pPr>
            <a:r>
              <a:rPr lang="en-US" dirty="0" smtClean="0"/>
              <a:t> "Over the next 10 years, nearly half of all new jobs will require education that goes beyond a high school education. And yet, as many as a quarter of our students aren't even finishing high school. The quality of our math and science education lags behind many other nations. America has fallen to ninth in the proportion of young people with a college degree. And so the question is whether all of us—as citizens, and as parents—are willing to do what's necessary to give every child a chance to succeed."</a:t>
            </a:r>
          </a:p>
          <a:p>
            <a:pPr indent="4763">
              <a:buNone/>
            </a:pPr>
            <a:endParaRPr lang="en-US" dirty="0" smtClean="0"/>
          </a:p>
          <a:p>
            <a:pPr indent="4763" algn="r" defTabSz="855663">
              <a:buNone/>
            </a:pPr>
            <a:endParaRPr lang="en-US" dirty="0" smtClean="0"/>
          </a:p>
          <a:p>
            <a:pPr indent="4763" algn="r" defTabSz="855663">
              <a:buNone/>
            </a:pPr>
            <a:endParaRPr lang="en-US" dirty="0" smtClean="0"/>
          </a:p>
        </p:txBody>
      </p:sp>
      <p:sp>
        <p:nvSpPr>
          <p:cNvPr id="4" name="Date Placeholder 3"/>
          <p:cNvSpPr txBox="1">
            <a:spLocks/>
          </p:cNvSpPr>
          <p:nvPr/>
        </p:nvSpPr>
        <p:spPr>
          <a:xfrm>
            <a:off x="609600" y="6400801"/>
            <a:ext cx="8458200" cy="380999"/>
          </a:xfrm>
          <a:prstGeom prst="rect">
            <a:avLst/>
          </a:prstGeom>
        </p:spPr>
        <p:txBody>
          <a:bodyPr vert="horz" lIns="91440" tIns="45720" rIns="91440" bIns="45720" rtlCol="0">
            <a:noAutofit/>
          </a:bodyPr>
          <a:lstStyle>
            <a:lvl1pPr>
              <a:defRPr sz="1100">
                <a:solidFill>
                  <a:schemeClr val="bg1"/>
                </a:solidFill>
                <a:latin typeface="Engravers MT" pitchFamily="18" charset="0"/>
              </a:defRPr>
            </a:lvl1pPr>
          </a:lstStyle>
          <a:p>
            <a:pPr algn="r">
              <a:spcBef>
                <a:spcPct val="20000"/>
              </a:spcBef>
              <a:buFont typeface="Arial" pitchFamily="34" charset="0"/>
              <a:buNone/>
              <a:defRPr/>
            </a:pPr>
            <a:r>
              <a:rPr lang="en-US" dirty="0" smtClean="0">
                <a:solidFill>
                  <a:prstClr val="white"/>
                </a:solidFill>
              </a:rPr>
              <a:t>Successful K-12 STEM Education</a:t>
            </a:r>
          </a:p>
          <a:p>
            <a:pPr algn="r">
              <a:spcBef>
                <a:spcPct val="20000"/>
              </a:spcBef>
              <a:buFont typeface="Arial" pitchFamily="34" charset="0"/>
              <a:buNone/>
              <a:defRPr/>
            </a:pPr>
            <a:fld id="{2CF10AA1-CE69-4C86-AFBF-4366F5A2BC46}" type="slidenum">
              <a:rPr lang="en-US" smtClean="0">
                <a:solidFill>
                  <a:prstClr val="white"/>
                </a:solidFill>
              </a:rPr>
              <a:pPr algn="r">
                <a:spcBef>
                  <a:spcPct val="20000"/>
                </a:spcBef>
                <a:buFont typeface="Arial" pitchFamily="34" charset="0"/>
                <a:buNone/>
                <a:defRPr/>
              </a:pPr>
              <a:t>17</a:t>
            </a:fld>
            <a:r>
              <a:rPr lang="en-US" dirty="0" smtClean="0">
                <a:solidFill>
                  <a:prstClr val="white"/>
                </a:solidFill>
              </a:rPr>
              <a:t>                                                                February  2012</a:t>
            </a:r>
            <a:br>
              <a:rPr lang="en-US" dirty="0" smtClean="0">
                <a:solidFill>
                  <a:prstClr val="white"/>
                </a:solidFill>
              </a:rPr>
            </a:br>
            <a:endParaRPr lang="en-US" dirty="0" smtClean="0">
              <a:solidFill>
                <a:prstClr val="white"/>
              </a:solidFill>
            </a:endParaRPr>
          </a:p>
          <a:p>
            <a:pPr>
              <a:spcBef>
                <a:spcPct val="20000"/>
              </a:spcBef>
              <a:buFont typeface="Arial" pitchFamily="34" charset="0"/>
              <a:buNone/>
              <a:defRPr/>
            </a:pPr>
            <a:endParaRPr lang="en-US" dirty="0" smtClean="0">
              <a:solidFill>
                <a:prstClr val="white"/>
              </a:solidFill>
            </a:endParaRPr>
          </a:p>
          <a:p>
            <a:pPr>
              <a:spcBef>
                <a:spcPct val="20000"/>
              </a:spcBef>
              <a:buFont typeface="Arial" pitchFamily="34" charset="0"/>
              <a:buNone/>
              <a:defRPr/>
            </a:pPr>
            <a:endParaRPr lang="en-US" dirty="0">
              <a:solidFill>
                <a:prstClr val="white"/>
              </a:solidFill>
            </a:endParaRPr>
          </a:p>
        </p:txBody>
      </p:sp>
      <p:sp>
        <p:nvSpPr>
          <p:cNvPr id="5" name="TextBox 4"/>
          <p:cNvSpPr txBox="1"/>
          <p:nvPr/>
        </p:nvSpPr>
        <p:spPr>
          <a:xfrm>
            <a:off x="2819400" y="5638800"/>
            <a:ext cx="6096000" cy="600164"/>
          </a:xfrm>
          <a:prstGeom prst="rect">
            <a:avLst/>
          </a:prstGeom>
          <a:noFill/>
        </p:spPr>
        <p:txBody>
          <a:bodyPr wrap="square" rtlCol="0">
            <a:spAutoFit/>
          </a:bodyPr>
          <a:lstStyle/>
          <a:p>
            <a:pPr indent="4763" algn="r" defTabSz="855663">
              <a:buNone/>
            </a:pPr>
            <a:r>
              <a:rPr lang="en-US" sz="1100" dirty="0" smtClean="0">
                <a:solidFill>
                  <a:schemeClr val="accent6">
                    <a:lumMod val="75000"/>
                  </a:schemeClr>
                </a:solidFill>
              </a:rPr>
              <a:t>Source: 2012 State of the Union Address by President Barack Obama</a:t>
            </a:r>
            <a:r>
              <a:rPr lang="en-US" sz="1100" dirty="0" smtClean="0"/>
              <a:t>  </a:t>
            </a:r>
          </a:p>
          <a:p>
            <a:endParaRPr lang="en-US" sz="1100" dirty="0" smtClean="0"/>
          </a:p>
          <a:p>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Workforce Concerns</a:t>
            </a:r>
            <a:endParaRPr lang="en-US" dirty="0">
              <a:solidFill>
                <a:schemeClr val="accent1">
                  <a:lumMod val="75000"/>
                </a:schemeClr>
              </a:solidFill>
            </a:endParaRPr>
          </a:p>
        </p:txBody>
      </p:sp>
      <p:sp>
        <p:nvSpPr>
          <p:cNvPr id="3" name="Content Placeholder 2"/>
          <p:cNvSpPr>
            <a:spLocks noGrp="1"/>
          </p:cNvSpPr>
          <p:nvPr>
            <p:ph idx="1"/>
          </p:nvPr>
        </p:nvSpPr>
        <p:spPr>
          <a:xfrm>
            <a:off x="457200" y="1600200"/>
            <a:ext cx="8229600" cy="4572000"/>
          </a:xfrm>
        </p:spPr>
        <p:txBody>
          <a:bodyPr>
            <a:normAutofit lnSpcReduction="10000"/>
          </a:bodyPr>
          <a:lstStyle/>
          <a:p>
            <a:r>
              <a:rPr lang="en-US" dirty="0" smtClean="0"/>
              <a:t>Many jobs require STEM expertise</a:t>
            </a:r>
          </a:p>
          <a:p>
            <a:r>
              <a:rPr lang="en-US" dirty="0" smtClean="0"/>
              <a:t>U.S. will not have enough qualified STEM-trained workers to fill available jobs</a:t>
            </a:r>
          </a:p>
          <a:p>
            <a:r>
              <a:rPr lang="en-US" dirty="0" smtClean="0"/>
              <a:t>America will not be able to successfully innovate and compete in the global marketplace</a:t>
            </a:r>
          </a:p>
          <a:p>
            <a:r>
              <a:rPr lang="en-US" dirty="0" smtClean="0"/>
              <a:t>Lack of technical expertise jeopardizes national security and national defense</a:t>
            </a:r>
          </a:p>
          <a:p>
            <a:r>
              <a:rPr lang="en-US" dirty="0" smtClean="0"/>
              <a:t>Populace will not have the educational base needed for good decision-making</a:t>
            </a:r>
            <a:endParaRPr lang="en-US" dirty="0"/>
          </a:p>
        </p:txBody>
      </p:sp>
      <p:sp>
        <p:nvSpPr>
          <p:cNvPr id="5" name="Date Placeholder 3"/>
          <p:cNvSpPr txBox="1">
            <a:spLocks/>
          </p:cNvSpPr>
          <p:nvPr/>
        </p:nvSpPr>
        <p:spPr>
          <a:xfrm>
            <a:off x="609600" y="6400801"/>
            <a:ext cx="8458200" cy="380999"/>
          </a:xfrm>
          <a:prstGeom prst="rect">
            <a:avLst/>
          </a:prstGeom>
        </p:spPr>
        <p:txBody>
          <a:bodyPr vert="horz" lIns="91440" tIns="45720" rIns="91440" bIns="45720" rtlCol="0">
            <a:noAutofit/>
          </a:bodyPr>
          <a:lstStyle>
            <a:lvl1pPr>
              <a:defRPr sz="1100">
                <a:solidFill>
                  <a:schemeClr val="bg1"/>
                </a:solidFill>
                <a:latin typeface="Engravers MT" pitchFamily="18" charset="0"/>
              </a:defRPr>
            </a:lvl1pPr>
          </a:lstStyle>
          <a:p>
            <a:pPr algn="r">
              <a:spcBef>
                <a:spcPct val="20000"/>
              </a:spcBef>
              <a:buFont typeface="Arial" pitchFamily="34" charset="0"/>
              <a:buNone/>
              <a:defRPr/>
            </a:pPr>
            <a:r>
              <a:rPr lang="en-US" dirty="0" smtClean="0">
                <a:solidFill>
                  <a:prstClr val="white"/>
                </a:solidFill>
              </a:rPr>
              <a:t>Successful K-12 STEM Education</a:t>
            </a:r>
          </a:p>
          <a:p>
            <a:pPr algn="r">
              <a:spcBef>
                <a:spcPct val="20000"/>
              </a:spcBef>
              <a:buFont typeface="Arial" pitchFamily="34" charset="0"/>
              <a:buNone/>
              <a:defRPr/>
            </a:pPr>
            <a:fld id="{2CF10AA1-CE69-4C86-AFBF-4366F5A2BC46}" type="slidenum">
              <a:rPr lang="en-US" smtClean="0">
                <a:solidFill>
                  <a:prstClr val="white"/>
                </a:solidFill>
              </a:rPr>
              <a:pPr algn="r">
                <a:spcBef>
                  <a:spcPct val="20000"/>
                </a:spcBef>
                <a:buFont typeface="Arial" pitchFamily="34" charset="0"/>
                <a:buNone/>
                <a:defRPr/>
              </a:pPr>
              <a:t>2</a:t>
            </a:fld>
            <a:r>
              <a:rPr lang="en-US" dirty="0" smtClean="0">
                <a:solidFill>
                  <a:prstClr val="white"/>
                </a:solidFill>
              </a:rPr>
              <a:t>                                                                February  2012</a:t>
            </a:r>
            <a:br>
              <a:rPr lang="en-US" dirty="0" smtClean="0">
                <a:solidFill>
                  <a:prstClr val="white"/>
                </a:solidFill>
              </a:rPr>
            </a:br>
            <a:endParaRPr lang="en-US" dirty="0" smtClean="0">
              <a:solidFill>
                <a:prstClr val="white"/>
              </a:solidFill>
            </a:endParaRPr>
          </a:p>
          <a:p>
            <a:pPr>
              <a:spcBef>
                <a:spcPct val="20000"/>
              </a:spcBef>
              <a:buFont typeface="Arial" pitchFamily="34" charset="0"/>
              <a:buNone/>
              <a:defRPr/>
            </a:pPr>
            <a:endParaRPr lang="en-US" dirty="0" smtClean="0">
              <a:solidFill>
                <a:prstClr val="white"/>
              </a:solidFill>
            </a:endParaRPr>
          </a:p>
          <a:p>
            <a:pPr>
              <a:spcBef>
                <a:spcPct val="20000"/>
              </a:spcBef>
              <a:buFont typeface="Arial" pitchFamily="34" charset="0"/>
              <a:buNone/>
              <a:defRPr/>
            </a:pPr>
            <a:endParaRPr lang="en-US" dirty="0">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K-12 STEM Concerns</a:t>
            </a:r>
            <a:endParaRPr lang="en-US" dirty="0">
              <a:solidFill>
                <a:schemeClr val="accent1">
                  <a:lumMod val="75000"/>
                </a:schemeClr>
              </a:solidFill>
            </a:endParaRPr>
          </a:p>
        </p:txBody>
      </p:sp>
      <p:sp>
        <p:nvSpPr>
          <p:cNvPr id="3" name="Content Placeholder 2"/>
          <p:cNvSpPr>
            <a:spLocks noGrp="1"/>
          </p:cNvSpPr>
          <p:nvPr>
            <p:ph idx="1"/>
          </p:nvPr>
        </p:nvSpPr>
        <p:spPr>
          <a:xfrm>
            <a:off x="457200" y="1447801"/>
            <a:ext cx="8229600" cy="4678364"/>
          </a:xfrm>
        </p:spPr>
        <p:txBody>
          <a:bodyPr>
            <a:normAutofit fontScale="92500" lnSpcReduction="10000"/>
          </a:bodyPr>
          <a:lstStyle/>
          <a:p>
            <a:r>
              <a:rPr lang="en-US" dirty="0" smtClean="0"/>
              <a:t>Roughly 65% of U.S. 8</a:t>
            </a:r>
            <a:r>
              <a:rPr lang="en-US" baseline="30000" dirty="0" smtClean="0"/>
              <a:t>th</a:t>
            </a:r>
            <a:r>
              <a:rPr lang="en-US" dirty="0" smtClean="0"/>
              <a:t> graders are not proficient in mathematics when they complete 8</a:t>
            </a:r>
            <a:r>
              <a:rPr lang="en-US" baseline="30000" dirty="0" smtClean="0"/>
              <a:t>th</a:t>
            </a:r>
            <a:r>
              <a:rPr lang="en-US" dirty="0" smtClean="0"/>
              <a:t> grade; in science 70% of students are not proficient when they complete 8</a:t>
            </a:r>
            <a:r>
              <a:rPr lang="en-US" baseline="30000" dirty="0" smtClean="0"/>
              <a:t>th</a:t>
            </a:r>
            <a:r>
              <a:rPr lang="en-US" dirty="0" smtClean="0"/>
              <a:t> grade</a:t>
            </a:r>
          </a:p>
          <a:p>
            <a:r>
              <a:rPr lang="en-US" dirty="0" smtClean="0"/>
              <a:t>U.S. students lag behind the highest performing nations on international assessments </a:t>
            </a:r>
          </a:p>
          <a:p>
            <a:r>
              <a:rPr lang="en-US" dirty="0" smtClean="0"/>
              <a:t>Engineering and Technology (the “E” and “T” in “STEM”) are seldom taught in K-12</a:t>
            </a:r>
          </a:p>
          <a:p>
            <a:r>
              <a:rPr lang="en-US" dirty="0" smtClean="0"/>
              <a:t>There’s been a decreasing emphasis on and time for science education in the elementary years</a:t>
            </a:r>
          </a:p>
        </p:txBody>
      </p:sp>
      <p:sp>
        <p:nvSpPr>
          <p:cNvPr id="4" name="Date Placeholder 3"/>
          <p:cNvSpPr txBox="1">
            <a:spLocks/>
          </p:cNvSpPr>
          <p:nvPr/>
        </p:nvSpPr>
        <p:spPr>
          <a:xfrm>
            <a:off x="609600" y="6400801"/>
            <a:ext cx="8458200" cy="380999"/>
          </a:xfrm>
          <a:prstGeom prst="rect">
            <a:avLst/>
          </a:prstGeom>
        </p:spPr>
        <p:txBody>
          <a:bodyPr vert="horz" lIns="91440" tIns="45720" rIns="91440" bIns="45720" rtlCol="0">
            <a:noAutofit/>
          </a:bodyPr>
          <a:lstStyle>
            <a:lvl1pPr>
              <a:defRPr sz="1100">
                <a:solidFill>
                  <a:schemeClr val="bg1"/>
                </a:solidFill>
                <a:latin typeface="Engravers MT" pitchFamily="18" charset="0"/>
              </a:defRPr>
            </a:lvl1pPr>
          </a:lstStyle>
          <a:p>
            <a:pPr algn="r">
              <a:spcBef>
                <a:spcPct val="20000"/>
              </a:spcBef>
              <a:buFont typeface="Arial" pitchFamily="34" charset="0"/>
              <a:buNone/>
              <a:defRPr/>
            </a:pPr>
            <a:r>
              <a:rPr lang="en-US" dirty="0" smtClean="0">
                <a:solidFill>
                  <a:prstClr val="white"/>
                </a:solidFill>
              </a:rPr>
              <a:t>Successful K-12 STEM Education</a:t>
            </a:r>
          </a:p>
          <a:p>
            <a:pPr algn="r">
              <a:spcBef>
                <a:spcPct val="20000"/>
              </a:spcBef>
              <a:buFont typeface="Arial" pitchFamily="34" charset="0"/>
              <a:buNone/>
              <a:defRPr/>
            </a:pPr>
            <a:fld id="{2CF10AA1-CE69-4C86-AFBF-4366F5A2BC46}" type="slidenum">
              <a:rPr lang="en-US" smtClean="0">
                <a:solidFill>
                  <a:prstClr val="white"/>
                </a:solidFill>
              </a:rPr>
              <a:pPr algn="r">
                <a:spcBef>
                  <a:spcPct val="20000"/>
                </a:spcBef>
                <a:buFont typeface="Arial" pitchFamily="34" charset="0"/>
                <a:buNone/>
                <a:defRPr/>
              </a:pPr>
              <a:t>3</a:t>
            </a:fld>
            <a:r>
              <a:rPr lang="en-US" dirty="0" smtClean="0">
                <a:solidFill>
                  <a:prstClr val="white"/>
                </a:solidFill>
              </a:rPr>
              <a:t>                                                                February  2012</a:t>
            </a:r>
            <a:br>
              <a:rPr lang="en-US" dirty="0" smtClean="0">
                <a:solidFill>
                  <a:prstClr val="white"/>
                </a:solidFill>
              </a:rPr>
            </a:br>
            <a:endParaRPr lang="en-US" dirty="0" smtClean="0">
              <a:solidFill>
                <a:prstClr val="white"/>
              </a:solidFill>
            </a:endParaRPr>
          </a:p>
          <a:p>
            <a:pPr>
              <a:spcBef>
                <a:spcPct val="20000"/>
              </a:spcBef>
              <a:buFont typeface="Arial" pitchFamily="34" charset="0"/>
              <a:buNone/>
              <a:defRPr/>
            </a:pPr>
            <a:endParaRPr lang="en-US" dirty="0" smtClean="0">
              <a:solidFill>
                <a:prstClr val="white"/>
              </a:solidFill>
            </a:endParaRPr>
          </a:p>
          <a:p>
            <a:pPr>
              <a:spcBef>
                <a:spcPct val="20000"/>
              </a:spcBef>
              <a:buFont typeface="Arial" pitchFamily="34" charset="0"/>
              <a:buNone/>
              <a:defRPr/>
            </a:pPr>
            <a:endParaRPr lang="en-US" dirty="0">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K-12 STEM Concerns</a:t>
            </a:r>
            <a:endParaRPr lang="en-US" dirty="0">
              <a:solidFill>
                <a:schemeClr val="accent1">
                  <a:lumMod val="75000"/>
                </a:schemeClr>
              </a:solidFill>
            </a:endParaRPr>
          </a:p>
        </p:txBody>
      </p:sp>
      <p:sp>
        <p:nvSpPr>
          <p:cNvPr id="3" name="Content Placeholder 2"/>
          <p:cNvSpPr>
            <a:spLocks noGrp="1"/>
          </p:cNvSpPr>
          <p:nvPr>
            <p:ph idx="1"/>
          </p:nvPr>
        </p:nvSpPr>
        <p:spPr>
          <a:xfrm>
            <a:off x="457200" y="1295400"/>
            <a:ext cx="8229600" cy="4678363"/>
          </a:xfrm>
        </p:spPr>
        <p:txBody>
          <a:bodyPr>
            <a:noAutofit/>
          </a:bodyPr>
          <a:lstStyle/>
          <a:p>
            <a:r>
              <a:rPr lang="en-US" sz="2400" dirty="0" smtClean="0"/>
              <a:t>Pre-service and in-service experiences for teachers are seldom coherent and linked to each other</a:t>
            </a:r>
          </a:p>
          <a:p>
            <a:r>
              <a:rPr lang="en-US" sz="2400" dirty="0" smtClean="0"/>
              <a:t>State assessments largely ignore science, and as a result, it is not significantly taught in the elementary years</a:t>
            </a:r>
          </a:p>
          <a:p>
            <a:r>
              <a:rPr lang="en-US" sz="2400" dirty="0" smtClean="0"/>
              <a:t>Many teachers in middle and high schools are teaching “out of field”</a:t>
            </a:r>
          </a:p>
          <a:p>
            <a:r>
              <a:rPr lang="en-US" sz="2400" dirty="0" smtClean="0"/>
              <a:t>Poor mathematics preparation of K-12 students leads to too many students in remedial programs in the first year of college</a:t>
            </a:r>
          </a:p>
          <a:p>
            <a:r>
              <a:rPr lang="en-US" sz="2400" dirty="0" smtClean="0"/>
              <a:t>Incoherent system across the nation’s 14,000 school districts</a:t>
            </a:r>
          </a:p>
        </p:txBody>
      </p:sp>
      <p:sp>
        <p:nvSpPr>
          <p:cNvPr id="4" name="Date Placeholder 3"/>
          <p:cNvSpPr txBox="1">
            <a:spLocks/>
          </p:cNvSpPr>
          <p:nvPr/>
        </p:nvSpPr>
        <p:spPr>
          <a:xfrm>
            <a:off x="609600" y="6400801"/>
            <a:ext cx="8458200" cy="380999"/>
          </a:xfrm>
          <a:prstGeom prst="rect">
            <a:avLst/>
          </a:prstGeom>
        </p:spPr>
        <p:txBody>
          <a:bodyPr vert="horz" lIns="91440" tIns="45720" rIns="91440" bIns="45720" rtlCol="0">
            <a:noAutofit/>
          </a:bodyPr>
          <a:lstStyle>
            <a:lvl1pPr>
              <a:defRPr sz="1100">
                <a:solidFill>
                  <a:schemeClr val="bg1"/>
                </a:solidFill>
                <a:latin typeface="Engravers MT" pitchFamily="18" charset="0"/>
              </a:defRPr>
            </a:lvl1pPr>
          </a:lstStyle>
          <a:p>
            <a:pPr algn="r">
              <a:spcBef>
                <a:spcPct val="20000"/>
              </a:spcBef>
              <a:buFont typeface="Arial" pitchFamily="34" charset="0"/>
              <a:buNone/>
              <a:defRPr/>
            </a:pPr>
            <a:r>
              <a:rPr lang="en-US" dirty="0" smtClean="0">
                <a:solidFill>
                  <a:prstClr val="white"/>
                </a:solidFill>
              </a:rPr>
              <a:t>Successful K-12 STEM Education</a:t>
            </a:r>
          </a:p>
          <a:p>
            <a:pPr algn="r">
              <a:spcBef>
                <a:spcPct val="20000"/>
              </a:spcBef>
              <a:buFont typeface="Arial" pitchFamily="34" charset="0"/>
              <a:buNone/>
              <a:defRPr/>
            </a:pPr>
            <a:fld id="{2CF10AA1-CE69-4C86-AFBF-4366F5A2BC46}" type="slidenum">
              <a:rPr lang="en-US" smtClean="0">
                <a:solidFill>
                  <a:prstClr val="white"/>
                </a:solidFill>
              </a:rPr>
              <a:pPr algn="r">
                <a:spcBef>
                  <a:spcPct val="20000"/>
                </a:spcBef>
                <a:buFont typeface="Arial" pitchFamily="34" charset="0"/>
                <a:buNone/>
                <a:defRPr/>
              </a:pPr>
              <a:t>4</a:t>
            </a:fld>
            <a:r>
              <a:rPr lang="en-US" dirty="0" smtClean="0">
                <a:solidFill>
                  <a:prstClr val="white"/>
                </a:solidFill>
              </a:rPr>
              <a:t>                                                                February  2012</a:t>
            </a:r>
            <a:br>
              <a:rPr lang="en-US" dirty="0" smtClean="0">
                <a:solidFill>
                  <a:prstClr val="white"/>
                </a:solidFill>
              </a:rPr>
            </a:br>
            <a:endParaRPr lang="en-US" dirty="0" smtClean="0">
              <a:solidFill>
                <a:prstClr val="white"/>
              </a:solidFill>
            </a:endParaRPr>
          </a:p>
          <a:p>
            <a:pPr>
              <a:spcBef>
                <a:spcPct val="20000"/>
              </a:spcBef>
              <a:buFont typeface="Arial" pitchFamily="34" charset="0"/>
              <a:buNone/>
              <a:defRPr/>
            </a:pPr>
            <a:endParaRPr lang="en-US" dirty="0" smtClean="0">
              <a:solidFill>
                <a:prstClr val="white"/>
              </a:solidFill>
            </a:endParaRPr>
          </a:p>
          <a:p>
            <a:pPr>
              <a:spcBef>
                <a:spcPct val="20000"/>
              </a:spcBef>
              <a:buFont typeface="Arial" pitchFamily="34" charset="0"/>
              <a:buNone/>
              <a:defRPr/>
            </a:pPr>
            <a:endParaRPr lang="en-US"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p:cNvSpPr>
          <p:nvPr/>
        </p:nvSpPr>
        <p:spPr>
          <a:xfrm>
            <a:off x="609600" y="6400801"/>
            <a:ext cx="8458200" cy="380999"/>
          </a:xfrm>
          <a:prstGeom prst="rect">
            <a:avLst/>
          </a:prstGeom>
        </p:spPr>
        <p:txBody>
          <a:bodyPr vert="horz" lIns="91440" tIns="45720" rIns="91440" bIns="45720" rtlCol="0">
            <a:noAutofit/>
          </a:bodyPr>
          <a:lstStyle>
            <a:lvl1pPr>
              <a:defRPr sz="1100">
                <a:solidFill>
                  <a:schemeClr val="bg1"/>
                </a:solidFill>
                <a:latin typeface="Engravers MT" pitchFamily="18" charset="0"/>
              </a:defRPr>
            </a:lvl1pPr>
          </a:lstStyle>
          <a:p>
            <a:pPr algn="r">
              <a:spcBef>
                <a:spcPct val="20000"/>
              </a:spcBef>
              <a:buFont typeface="Arial" pitchFamily="34" charset="0"/>
              <a:buNone/>
              <a:defRPr/>
            </a:pPr>
            <a:r>
              <a:rPr lang="en-US" dirty="0" smtClean="0">
                <a:solidFill>
                  <a:prstClr val="white"/>
                </a:solidFill>
              </a:rPr>
              <a:t>Successful K-12 STEM Education</a:t>
            </a:r>
          </a:p>
          <a:p>
            <a:pPr algn="r">
              <a:spcBef>
                <a:spcPct val="20000"/>
              </a:spcBef>
              <a:buFont typeface="Arial" pitchFamily="34" charset="0"/>
              <a:buNone/>
              <a:defRPr/>
            </a:pPr>
            <a:fld id="{2CF10AA1-CE69-4C86-AFBF-4366F5A2BC46}" type="slidenum">
              <a:rPr lang="en-US" smtClean="0">
                <a:solidFill>
                  <a:prstClr val="white"/>
                </a:solidFill>
              </a:rPr>
              <a:pPr algn="r">
                <a:spcBef>
                  <a:spcPct val="20000"/>
                </a:spcBef>
                <a:buFont typeface="Arial" pitchFamily="34" charset="0"/>
                <a:buNone/>
                <a:defRPr/>
              </a:pPr>
              <a:t>5</a:t>
            </a:fld>
            <a:r>
              <a:rPr lang="en-US" dirty="0" smtClean="0">
                <a:solidFill>
                  <a:prstClr val="white"/>
                </a:solidFill>
              </a:rPr>
              <a:t>                                                                February  2012</a:t>
            </a:r>
            <a:br>
              <a:rPr lang="en-US" dirty="0" smtClean="0">
                <a:solidFill>
                  <a:prstClr val="white"/>
                </a:solidFill>
              </a:rPr>
            </a:br>
            <a:endParaRPr lang="en-US" dirty="0" smtClean="0">
              <a:solidFill>
                <a:prstClr val="white"/>
              </a:solidFill>
            </a:endParaRPr>
          </a:p>
          <a:p>
            <a:pPr>
              <a:spcBef>
                <a:spcPct val="20000"/>
              </a:spcBef>
              <a:buFont typeface="Arial" pitchFamily="34" charset="0"/>
              <a:buNone/>
              <a:defRPr/>
            </a:pPr>
            <a:endParaRPr lang="en-US" dirty="0" smtClean="0">
              <a:solidFill>
                <a:prstClr val="white"/>
              </a:solidFill>
            </a:endParaRPr>
          </a:p>
          <a:p>
            <a:pPr>
              <a:spcBef>
                <a:spcPct val="20000"/>
              </a:spcBef>
              <a:buFont typeface="Arial" pitchFamily="34" charset="0"/>
              <a:buNone/>
              <a:defRPr/>
            </a:pPr>
            <a:endParaRPr lang="en-US" dirty="0">
              <a:solidFill>
                <a:prstClr val="white"/>
              </a:solidFill>
            </a:endParaRPr>
          </a:p>
        </p:txBody>
      </p:sp>
      <p:pic>
        <p:nvPicPr>
          <p:cNvPr id="5" name="Picture 2"/>
          <p:cNvPicPr>
            <a:picLocks noChangeAspect="1" noChangeArrowheads="1"/>
          </p:cNvPicPr>
          <p:nvPr/>
        </p:nvPicPr>
        <p:blipFill>
          <a:blip r:embed="rId2" cstate="print"/>
          <a:srcRect b="6514"/>
          <a:stretch>
            <a:fillRect/>
          </a:stretch>
        </p:blipFill>
        <p:spPr bwMode="auto">
          <a:xfrm>
            <a:off x="1066800" y="1317047"/>
            <a:ext cx="7010400" cy="4931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1143000" y="304800"/>
            <a:ext cx="6934200" cy="646331"/>
          </a:xfrm>
          <a:prstGeom prst="rect">
            <a:avLst/>
          </a:prstGeom>
        </p:spPr>
        <p:txBody>
          <a:bodyPr wrap="square">
            <a:spAutoFit/>
          </a:bodyPr>
          <a:lstStyle/>
          <a:p>
            <a:r>
              <a:rPr lang="en-US" sz="3600" dirty="0" smtClean="0">
                <a:solidFill>
                  <a:schemeClr val="accent1">
                    <a:lumMod val="75000"/>
                  </a:schemeClr>
                </a:solidFill>
                <a:latin typeface="Arial" pitchFamily="34" charset="0"/>
                <a:cs typeface="Arial" pitchFamily="34" charset="0"/>
              </a:rPr>
              <a:t>High School Student Rankings</a:t>
            </a:r>
            <a:endParaRPr lang="en-US" sz="3600" dirty="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Federal Investment in STEM Education</a:t>
            </a:r>
            <a:endParaRPr lang="en-US" dirty="0">
              <a:solidFill>
                <a:schemeClr val="accent1">
                  <a:lumMod val="75000"/>
                </a:schemeClr>
              </a:solidFill>
            </a:endParaRPr>
          </a:p>
        </p:txBody>
      </p:sp>
      <p:sp>
        <p:nvSpPr>
          <p:cNvPr id="4" name="Date Placeholder 3"/>
          <p:cNvSpPr txBox="1">
            <a:spLocks/>
          </p:cNvSpPr>
          <p:nvPr/>
        </p:nvSpPr>
        <p:spPr>
          <a:xfrm>
            <a:off x="609600" y="6400801"/>
            <a:ext cx="8458200" cy="380999"/>
          </a:xfrm>
          <a:prstGeom prst="rect">
            <a:avLst/>
          </a:prstGeom>
        </p:spPr>
        <p:txBody>
          <a:bodyPr vert="horz" lIns="91440" tIns="45720" rIns="91440" bIns="45720" rtlCol="0">
            <a:noAutofit/>
          </a:bodyPr>
          <a:lstStyle>
            <a:lvl1pPr>
              <a:defRPr sz="1100">
                <a:solidFill>
                  <a:schemeClr val="bg1"/>
                </a:solidFill>
                <a:latin typeface="Engravers MT" pitchFamily="18" charset="0"/>
              </a:defRPr>
            </a:lvl1pPr>
          </a:lstStyle>
          <a:p>
            <a:pPr algn="r">
              <a:spcBef>
                <a:spcPct val="20000"/>
              </a:spcBef>
              <a:buFont typeface="Arial" pitchFamily="34" charset="0"/>
              <a:buNone/>
              <a:defRPr/>
            </a:pPr>
            <a:r>
              <a:rPr lang="en-US" dirty="0" smtClean="0">
                <a:solidFill>
                  <a:prstClr val="white"/>
                </a:solidFill>
              </a:rPr>
              <a:t>Successful K-12 STEM Education</a:t>
            </a:r>
          </a:p>
          <a:p>
            <a:pPr algn="r">
              <a:spcBef>
                <a:spcPct val="20000"/>
              </a:spcBef>
              <a:buFont typeface="Arial" pitchFamily="34" charset="0"/>
              <a:buNone/>
              <a:defRPr/>
            </a:pPr>
            <a:fld id="{2CF10AA1-CE69-4C86-AFBF-4366F5A2BC46}" type="slidenum">
              <a:rPr lang="en-US" smtClean="0">
                <a:solidFill>
                  <a:prstClr val="white"/>
                </a:solidFill>
              </a:rPr>
              <a:pPr algn="r">
                <a:spcBef>
                  <a:spcPct val="20000"/>
                </a:spcBef>
                <a:buFont typeface="Arial" pitchFamily="34" charset="0"/>
                <a:buNone/>
                <a:defRPr/>
              </a:pPr>
              <a:t>6</a:t>
            </a:fld>
            <a:r>
              <a:rPr lang="en-US" dirty="0" smtClean="0">
                <a:solidFill>
                  <a:prstClr val="white"/>
                </a:solidFill>
              </a:rPr>
              <a:t>                                                                February  2012</a:t>
            </a:r>
            <a:br>
              <a:rPr lang="en-US" dirty="0" smtClean="0">
                <a:solidFill>
                  <a:prstClr val="white"/>
                </a:solidFill>
              </a:rPr>
            </a:br>
            <a:endParaRPr lang="en-US" dirty="0" smtClean="0">
              <a:solidFill>
                <a:prstClr val="white"/>
              </a:solidFill>
            </a:endParaRPr>
          </a:p>
          <a:p>
            <a:pPr>
              <a:spcBef>
                <a:spcPct val="20000"/>
              </a:spcBef>
              <a:buFont typeface="Arial" pitchFamily="34" charset="0"/>
              <a:buNone/>
              <a:defRPr/>
            </a:pPr>
            <a:endParaRPr lang="en-US" dirty="0" smtClean="0">
              <a:solidFill>
                <a:prstClr val="white"/>
              </a:solidFill>
            </a:endParaRPr>
          </a:p>
          <a:p>
            <a:pPr>
              <a:spcBef>
                <a:spcPct val="20000"/>
              </a:spcBef>
              <a:buFont typeface="Arial" pitchFamily="34" charset="0"/>
              <a:buNone/>
              <a:defRPr/>
            </a:pPr>
            <a:endParaRPr lang="en-US" dirty="0">
              <a:solidFill>
                <a:prstClr val="white"/>
              </a:solidFill>
            </a:endParaRPr>
          </a:p>
        </p:txBody>
      </p:sp>
      <p:pic>
        <p:nvPicPr>
          <p:cNvPr id="5" name="Picture 2"/>
          <p:cNvPicPr>
            <a:picLocks noGrp="1" noChangeAspect="1" noChangeArrowheads="1"/>
          </p:cNvPicPr>
          <p:nvPr>
            <p:ph idx="1"/>
          </p:nvPr>
        </p:nvPicPr>
        <p:blipFill>
          <a:blip r:embed="rId2" cstate="print"/>
          <a:srcRect l="2463" r="3941" b="2985"/>
          <a:stretch>
            <a:fillRect/>
          </a:stretch>
        </p:blipFill>
        <p:spPr bwMode="auto">
          <a:xfrm>
            <a:off x="1143000" y="1273276"/>
            <a:ext cx="7010400" cy="4975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NSF’s STEM Investments Complement the </a:t>
            </a:r>
            <a:r>
              <a:rPr lang="en-US" dirty="0" err="1" smtClean="0">
                <a:solidFill>
                  <a:schemeClr val="accent1">
                    <a:lumMod val="75000"/>
                  </a:schemeClr>
                </a:solidFill>
              </a:rPr>
              <a:t>DoEd’s</a:t>
            </a:r>
            <a:endParaRPr lang="en-US" dirty="0">
              <a:solidFill>
                <a:schemeClr val="accent1">
                  <a:lumMod val="75000"/>
                </a:schemeClr>
              </a:solidFill>
            </a:endParaRPr>
          </a:p>
        </p:txBody>
      </p:sp>
      <p:sp>
        <p:nvSpPr>
          <p:cNvPr id="4" name="Date Placeholder 3"/>
          <p:cNvSpPr txBox="1">
            <a:spLocks/>
          </p:cNvSpPr>
          <p:nvPr/>
        </p:nvSpPr>
        <p:spPr>
          <a:xfrm>
            <a:off x="609600" y="6400801"/>
            <a:ext cx="8458200" cy="380999"/>
          </a:xfrm>
          <a:prstGeom prst="rect">
            <a:avLst/>
          </a:prstGeom>
        </p:spPr>
        <p:txBody>
          <a:bodyPr vert="horz" lIns="91440" tIns="45720" rIns="91440" bIns="45720" rtlCol="0">
            <a:noAutofit/>
          </a:bodyPr>
          <a:lstStyle>
            <a:lvl1pPr>
              <a:defRPr sz="1100">
                <a:solidFill>
                  <a:schemeClr val="bg1"/>
                </a:solidFill>
                <a:latin typeface="Engravers MT" pitchFamily="18" charset="0"/>
              </a:defRPr>
            </a:lvl1pPr>
          </a:lstStyle>
          <a:p>
            <a:pPr algn="r">
              <a:spcBef>
                <a:spcPct val="20000"/>
              </a:spcBef>
              <a:buFont typeface="Arial" pitchFamily="34" charset="0"/>
              <a:buNone/>
              <a:defRPr/>
            </a:pPr>
            <a:r>
              <a:rPr lang="en-US" dirty="0" smtClean="0">
                <a:solidFill>
                  <a:prstClr val="white"/>
                </a:solidFill>
              </a:rPr>
              <a:t>Successful K-12 STEM Education</a:t>
            </a:r>
          </a:p>
          <a:p>
            <a:pPr algn="r">
              <a:spcBef>
                <a:spcPct val="20000"/>
              </a:spcBef>
              <a:buFont typeface="Arial" pitchFamily="34" charset="0"/>
              <a:buNone/>
              <a:defRPr/>
            </a:pPr>
            <a:fld id="{2CF10AA1-CE69-4C86-AFBF-4366F5A2BC46}" type="slidenum">
              <a:rPr lang="en-US" smtClean="0">
                <a:solidFill>
                  <a:prstClr val="white"/>
                </a:solidFill>
              </a:rPr>
              <a:pPr algn="r">
                <a:spcBef>
                  <a:spcPct val="20000"/>
                </a:spcBef>
                <a:buFont typeface="Arial" pitchFamily="34" charset="0"/>
                <a:buNone/>
                <a:defRPr/>
              </a:pPr>
              <a:t>7</a:t>
            </a:fld>
            <a:r>
              <a:rPr lang="en-US" dirty="0" smtClean="0">
                <a:solidFill>
                  <a:prstClr val="white"/>
                </a:solidFill>
              </a:rPr>
              <a:t>                                                                February  2012</a:t>
            </a:r>
            <a:br>
              <a:rPr lang="en-US" dirty="0" smtClean="0">
                <a:solidFill>
                  <a:prstClr val="white"/>
                </a:solidFill>
              </a:rPr>
            </a:br>
            <a:endParaRPr lang="en-US" dirty="0" smtClean="0">
              <a:solidFill>
                <a:prstClr val="white"/>
              </a:solidFill>
            </a:endParaRPr>
          </a:p>
          <a:p>
            <a:pPr>
              <a:spcBef>
                <a:spcPct val="20000"/>
              </a:spcBef>
              <a:buFont typeface="Arial" pitchFamily="34" charset="0"/>
              <a:buNone/>
              <a:defRPr/>
            </a:pPr>
            <a:endParaRPr lang="en-US" dirty="0" smtClean="0">
              <a:solidFill>
                <a:prstClr val="white"/>
              </a:solidFill>
            </a:endParaRPr>
          </a:p>
          <a:p>
            <a:pPr>
              <a:spcBef>
                <a:spcPct val="20000"/>
              </a:spcBef>
              <a:buFont typeface="Arial" pitchFamily="34" charset="0"/>
              <a:buNone/>
              <a:defRPr/>
            </a:pPr>
            <a:endParaRPr lang="en-US" dirty="0">
              <a:solidFill>
                <a:prstClr val="white"/>
              </a:solidFill>
            </a:endParaRPr>
          </a:p>
        </p:txBody>
      </p:sp>
      <p:pic>
        <p:nvPicPr>
          <p:cNvPr id="5" name="Picture 2"/>
          <p:cNvPicPr>
            <a:picLocks noGrp="1" noChangeAspect="1" noChangeArrowheads="1"/>
          </p:cNvPicPr>
          <p:nvPr>
            <p:ph idx="1"/>
          </p:nvPr>
        </p:nvPicPr>
        <p:blipFill>
          <a:blip r:embed="rId2" cstate="print"/>
          <a:srcRect l="1613" r="4839" b="2439"/>
          <a:stretch>
            <a:fillRect/>
          </a:stretch>
        </p:blipFill>
        <p:spPr bwMode="auto">
          <a:xfrm>
            <a:off x="304800" y="1342697"/>
            <a:ext cx="4876800" cy="3363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3" cstate="print"/>
          <a:srcRect l="4478" r="8955" b="4478"/>
          <a:stretch>
            <a:fillRect/>
          </a:stretch>
        </p:blipFill>
        <p:spPr bwMode="auto">
          <a:xfrm>
            <a:off x="4267200" y="2895600"/>
            <a:ext cx="4724400" cy="3258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Why NSF as a Leader for K-12 STEM Education?</a:t>
            </a:r>
            <a:endParaRPr lang="en-US" dirty="0">
              <a:solidFill>
                <a:schemeClr val="accent1">
                  <a:lumMod val="75000"/>
                </a:schemeClr>
              </a:solidFill>
            </a:endParaRPr>
          </a:p>
        </p:txBody>
      </p:sp>
      <p:sp>
        <p:nvSpPr>
          <p:cNvPr id="3" name="Content Placeholder 2"/>
          <p:cNvSpPr>
            <a:spLocks noGrp="1"/>
          </p:cNvSpPr>
          <p:nvPr>
            <p:ph idx="1"/>
          </p:nvPr>
        </p:nvSpPr>
        <p:spPr>
          <a:xfrm>
            <a:off x="152400" y="1295400"/>
            <a:ext cx="8763000" cy="4800600"/>
          </a:xfrm>
        </p:spPr>
        <p:txBody>
          <a:bodyPr>
            <a:noAutofit/>
          </a:bodyPr>
          <a:lstStyle/>
          <a:p>
            <a:r>
              <a:rPr lang="en-US" dirty="0" smtClean="0"/>
              <a:t>There is a long history of and a substantial investment on learning in K-12 education</a:t>
            </a:r>
          </a:p>
          <a:p>
            <a:pPr lvl="1"/>
            <a:r>
              <a:rPr lang="en-US" sz="2800" dirty="0" smtClean="0"/>
              <a:t>In addition to EHR projects, there are significant investments in ENG, MPS, CISE and GEO </a:t>
            </a:r>
          </a:p>
          <a:p>
            <a:r>
              <a:rPr lang="en-US" dirty="0" smtClean="0"/>
              <a:t>NSF has close connections with scientists, mathematicians, and engineers </a:t>
            </a:r>
          </a:p>
          <a:p>
            <a:r>
              <a:rPr lang="en-US" dirty="0" smtClean="0"/>
              <a:t>Students need to be engaged and motivated to pursue STEM in the early years—waiting until high school is too late</a:t>
            </a:r>
          </a:p>
        </p:txBody>
      </p:sp>
      <p:sp>
        <p:nvSpPr>
          <p:cNvPr id="4" name="Date Placeholder 3"/>
          <p:cNvSpPr txBox="1">
            <a:spLocks/>
          </p:cNvSpPr>
          <p:nvPr/>
        </p:nvSpPr>
        <p:spPr>
          <a:xfrm>
            <a:off x="609600" y="6400801"/>
            <a:ext cx="8458200" cy="380999"/>
          </a:xfrm>
          <a:prstGeom prst="rect">
            <a:avLst/>
          </a:prstGeom>
        </p:spPr>
        <p:txBody>
          <a:bodyPr vert="horz" lIns="91440" tIns="45720" rIns="91440" bIns="45720" rtlCol="0">
            <a:noAutofit/>
          </a:bodyPr>
          <a:lstStyle>
            <a:lvl1pPr>
              <a:defRPr sz="1100">
                <a:solidFill>
                  <a:schemeClr val="bg1"/>
                </a:solidFill>
                <a:latin typeface="Engravers MT" pitchFamily="18" charset="0"/>
              </a:defRPr>
            </a:lvl1pPr>
          </a:lstStyle>
          <a:p>
            <a:pPr algn="r">
              <a:spcBef>
                <a:spcPct val="20000"/>
              </a:spcBef>
              <a:buFont typeface="Arial" pitchFamily="34" charset="0"/>
              <a:buNone/>
              <a:defRPr/>
            </a:pPr>
            <a:r>
              <a:rPr lang="en-US" dirty="0" smtClean="0">
                <a:solidFill>
                  <a:prstClr val="white"/>
                </a:solidFill>
              </a:rPr>
              <a:t>Successful K-12 STEM Education</a:t>
            </a:r>
          </a:p>
          <a:p>
            <a:pPr algn="r">
              <a:spcBef>
                <a:spcPct val="20000"/>
              </a:spcBef>
              <a:buFont typeface="Arial" pitchFamily="34" charset="0"/>
              <a:buNone/>
              <a:defRPr/>
            </a:pPr>
            <a:fld id="{2CF10AA1-CE69-4C86-AFBF-4366F5A2BC46}" type="slidenum">
              <a:rPr lang="en-US" smtClean="0">
                <a:solidFill>
                  <a:prstClr val="white"/>
                </a:solidFill>
              </a:rPr>
              <a:pPr algn="r">
                <a:spcBef>
                  <a:spcPct val="20000"/>
                </a:spcBef>
                <a:buFont typeface="Arial" pitchFamily="34" charset="0"/>
                <a:buNone/>
                <a:defRPr/>
              </a:pPr>
              <a:t>8</a:t>
            </a:fld>
            <a:r>
              <a:rPr lang="en-US" dirty="0" smtClean="0">
                <a:solidFill>
                  <a:prstClr val="white"/>
                </a:solidFill>
              </a:rPr>
              <a:t>                                                                February  2012</a:t>
            </a:r>
            <a:br>
              <a:rPr lang="en-US" dirty="0" smtClean="0">
                <a:solidFill>
                  <a:prstClr val="white"/>
                </a:solidFill>
              </a:rPr>
            </a:br>
            <a:endParaRPr lang="en-US" dirty="0" smtClean="0">
              <a:solidFill>
                <a:prstClr val="white"/>
              </a:solidFill>
            </a:endParaRPr>
          </a:p>
          <a:p>
            <a:pPr>
              <a:spcBef>
                <a:spcPct val="20000"/>
              </a:spcBef>
              <a:buFont typeface="Arial" pitchFamily="34" charset="0"/>
              <a:buNone/>
              <a:defRPr/>
            </a:pPr>
            <a:endParaRPr lang="en-US" dirty="0" smtClean="0">
              <a:solidFill>
                <a:prstClr val="white"/>
              </a:solidFill>
            </a:endParaRPr>
          </a:p>
          <a:p>
            <a:pPr>
              <a:spcBef>
                <a:spcPct val="20000"/>
              </a:spcBef>
              <a:buFont typeface="Arial" pitchFamily="34" charset="0"/>
              <a:buNone/>
              <a:defRPr/>
            </a:pPr>
            <a:endParaRPr lang="en-US"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Why NSF?</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t>NSF brings strong connections to higher education (including teacher preparation)</a:t>
            </a:r>
          </a:p>
          <a:p>
            <a:endParaRPr lang="en-US" dirty="0" smtClean="0"/>
          </a:p>
          <a:p>
            <a:r>
              <a:rPr lang="en-US" dirty="0" smtClean="0"/>
              <a:t>NSF has experience and expertise in diversifying the STEM workforce</a:t>
            </a:r>
          </a:p>
          <a:p>
            <a:endParaRPr lang="en-US" dirty="0" smtClean="0"/>
          </a:p>
          <a:p>
            <a:r>
              <a:rPr lang="en-US" dirty="0" smtClean="0"/>
              <a:t>NSF has linkages to the informal science education sector, linkages which need to be strengthened to ensure more seamless experiences for students</a:t>
            </a:r>
          </a:p>
          <a:p>
            <a:endParaRPr lang="en-US" dirty="0"/>
          </a:p>
        </p:txBody>
      </p:sp>
    </p:spTree>
  </p:cSld>
  <p:clrMapOvr>
    <a:masterClrMapping/>
  </p:clrMapOvr>
</p:sld>
</file>

<file path=ppt/theme/theme1.xml><?xml version="1.0" encoding="utf-8"?>
<a:theme xmlns:a="http://schemas.openxmlformats.org/drawingml/2006/main" name="1_Office Them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3739</TotalTime>
  <Words>792</Words>
  <Application>Microsoft Office PowerPoint</Application>
  <PresentationFormat>On-screen Show (4:3)</PresentationFormat>
  <Paragraphs>102</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Successful K-12 STEM Education  </vt:lpstr>
      <vt:lpstr>Workforce Concerns</vt:lpstr>
      <vt:lpstr>K-12 STEM Concerns</vt:lpstr>
      <vt:lpstr>K-12 STEM Concerns</vt:lpstr>
      <vt:lpstr>Slide 5</vt:lpstr>
      <vt:lpstr>Federal Investment in STEM Education</vt:lpstr>
      <vt:lpstr>NSF’s STEM Investments Complement the DoEd’s</vt:lpstr>
      <vt:lpstr>Why NSF as a Leader for K-12 STEM Education?</vt:lpstr>
      <vt:lpstr>Why NSF?</vt:lpstr>
      <vt:lpstr>EHR FY 2013  Congressional Budget Request</vt:lpstr>
      <vt:lpstr>EHR 2013</vt:lpstr>
      <vt:lpstr>Core Launch</vt:lpstr>
      <vt:lpstr>Slide 13</vt:lpstr>
      <vt:lpstr>Slide 14</vt:lpstr>
      <vt:lpstr>Follow-Up to Successful K-12 STEM Education Report</vt:lpstr>
      <vt:lpstr>Where We Need Additional Research</vt:lpstr>
      <vt:lpstr>Conclusion</vt:lpstr>
    </vt:vector>
  </TitlesOfParts>
  <Company>National Science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on Undergraduate Research Conference of Research Experiences for Undergraduate Student Scholarship</dc:title>
  <dc:creator>krigopou</dc:creator>
  <cp:lastModifiedBy>cmcculloch</cp:lastModifiedBy>
  <cp:revision>188</cp:revision>
  <dcterms:created xsi:type="dcterms:W3CDTF">2011-10-14T14:28:48Z</dcterms:created>
  <dcterms:modified xsi:type="dcterms:W3CDTF">2012-02-27T15:38:33Z</dcterms:modified>
</cp:coreProperties>
</file>