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59"/>
  </p:notesMasterIdLst>
  <p:sldIdLst>
    <p:sldId id="305" r:id="rId5"/>
    <p:sldId id="304" r:id="rId6"/>
    <p:sldId id="306" r:id="rId7"/>
    <p:sldId id="307" r:id="rId8"/>
    <p:sldId id="308" r:id="rId9"/>
    <p:sldId id="309" r:id="rId10"/>
    <p:sldId id="311" r:id="rId11"/>
    <p:sldId id="310" r:id="rId12"/>
    <p:sldId id="266" r:id="rId13"/>
    <p:sldId id="267" r:id="rId14"/>
    <p:sldId id="268" r:id="rId15"/>
    <p:sldId id="269" r:id="rId16"/>
    <p:sldId id="270" r:id="rId17"/>
    <p:sldId id="275" r:id="rId18"/>
    <p:sldId id="276" r:id="rId19"/>
    <p:sldId id="277" r:id="rId20"/>
    <p:sldId id="363" r:id="rId21"/>
    <p:sldId id="364" r:id="rId22"/>
    <p:sldId id="317" r:id="rId23"/>
    <p:sldId id="319" r:id="rId24"/>
    <p:sldId id="354" r:id="rId25"/>
    <p:sldId id="278" r:id="rId26"/>
    <p:sldId id="284" r:id="rId27"/>
    <p:sldId id="335" r:id="rId28"/>
    <p:sldId id="336" r:id="rId29"/>
    <p:sldId id="337" r:id="rId30"/>
    <p:sldId id="338" r:id="rId31"/>
    <p:sldId id="339" r:id="rId32"/>
    <p:sldId id="340" r:id="rId33"/>
    <p:sldId id="341" r:id="rId34"/>
    <p:sldId id="342" r:id="rId35"/>
    <p:sldId id="343" r:id="rId36"/>
    <p:sldId id="344" r:id="rId37"/>
    <p:sldId id="345" r:id="rId38"/>
    <p:sldId id="348" r:id="rId39"/>
    <p:sldId id="350" r:id="rId40"/>
    <p:sldId id="349" r:id="rId41"/>
    <p:sldId id="351" r:id="rId42"/>
    <p:sldId id="352" r:id="rId43"/>
    <p:sldId id="353" r:id="rId44"/>
    <p:sldId id="346" r:id="rId45"/>
    <p:sldId id="347" r:id="rId46"/>
    <p:sldId id="295" r:id="rId47"/>
    <p:sldId id="296" r:id="rId48"/>
    <p:sldId id="298" r:id="rId49"/>
    <p:sldId id="299" r:id="rId50"/>
    <p:sldId id="356" r:id="rId51"/>
    <p:sldId id="357" r:id="rId52"/>
    <p:sldId id="358" r:id="rId53"/>
    <p:sldId id="301" r:id="rId54"/>
    <p:sldId id="360" r:id="rId55"/>
    <p:sldId id="361" r:id="rId56"/>
    <p:sldId id="303" r:id="rId57"/>
    <p:sldId id="362" r:id="rId5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ris Weiss" initials="I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078" autoAdjust="0"/>
  </p:normalViewPr>
  <p:slideViewPr>
    <p:cSldViewPr>
      <p:cViewPr varScale="1">
        <p:scale>
          <a:sx n="84" d="100"/>
          <a:sy n="84" d="100"/>
        </p:scale>
        <p:origin x="-55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3834"/>
    </p:cViewPr>
  </p:sorterViewPr>
  <p:notesViewPr>
    <p:cSldViewPr>
      <p:cViewPr>
        <p:scale>
          <a:sx n="66" d="100"/>
          <a:sy n="66" d="100"/>
        </p:scale>
        <p:origin x="-2508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bleStyles" Target="tableStyle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434386-8B4D-40FE-A496-06949D20147F}" type="datetimeFigureOut">
              <a:rPr lang="en-US" smtClean="0"/>
              <a:pPr/>
              <a:t>10/26/2012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238EE3-8EF0-4B7C-ABDD-041D25B5E7A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1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7675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E1FDBF4-F71E-4C33-BAC6-192FFDD51FA7}" type="slidenum">
              <a:rPr lang="en-US">
                <a:solidFill>
                  <a:prstClr val="black"/>
                </a:solidFill>
              </a:rPr>
              <a:pPr eaLnBrk="1" hangingPunct="1"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F11F098-F485-4212-9E75-FB038D4AB05E}" type="slidenum">
              <a:rPr lang="en-US">
                <a:solidFill>
                  <a:prstClr val="black"/>
                </a:solidFill>
              </a:rPr>
              <a:pPr eaLnBrk="1" hangingPunct="1"/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768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7E39EAF-501A-4AB2-B317-2BAEC9980977}" type="slidenum">
              <a:rPr lang="en-US">
                <a:solidFill>
                  <a:prstClr val="black"/>
                </a:solidFill>
              </a:rPr>
              <a:pPr eaLnBrk="1" hangingPunct="1"/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CEB2FE-0173-408A-B639-5DA73D31F89F}" type="slidenum">
              <a:rPr lang="en-US">
                <a:solidFill>
                  <a:prstClr val="black"/>
                </a:solidFill>
              </a:rPr>
              <a:pPr eaLnBrk="1" hangingPunct="1"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9813C1-D45E-43C6-AF2D-6AF52E597000}" type="slidenum">
              <a:rPr lang="en-US">
                <a:solidFill>
                  <a:prstClr val="black"/>
                </a:solidFill>
              </a:rPr>
              <a:pPr eaLnBrk="1" hangingPunct="1"/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b="1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53BAEE-86D8-488F-9DB9-E76E1D9880E4}" type="slidenum">
              <a:rPr lang="en-US">
                <a:solidFill>
                  <a:prstClr val="black"/>
                </a:solidFill>
              </a:rPr>
              <a:pPr eaLnBrk="1" hangingPunct="1"/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B00D81-3875-4616-839B-60EF8DC1C48C}" type="slidenum">
              <a:rPr lang="en-US"/>
              <a:pPr eaLnBrk="1" hangingPunct="1"/>
              <a:t>17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EB00D81-3875-4616-839B-60EF8DC1C48C}" type="slidenum">
              <a:rPr lang="en-US"/>
              <a:pPr eaLnBrk="1" hangingPunct="1"/>
              <a:t>18</a:t>
            </a:fld>
            <a:endParaRPr lang="en-US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8984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7742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51533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51537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494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0450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4922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469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151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4751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38624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362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38799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22513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algn="ctr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9FDB4B-BEE7-4043-8A1F-B19230AC738D}" type="slidenum">
              <a:rPr lang="en-US"/>
              <a:pPr eaLnBrk="1" hangingPunct="1"/>
              <a:t>31</a:t>
            </a:fld>
            <a:endParaRPr lang="en-US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344025"/>
            <a:ext cx="6858000" cy="4500172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000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10867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3698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5747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6819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99298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160650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15455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969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24962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69697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00330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6296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D10AE8-9B32-4298-8C66-858FC96D3E68}" type="slidenum">
              <a:rPr lang="en-US"/>
              <a:pPr/>
              <a:t>43</a:t>
            </a:fld>
            <a:endParaRPr lang="en-US"/>
          </a:p>
        </p:txBody>
      </p:sp>
      <p:sp>
        <p:nvSpPr>
          <p:cNvPr id="31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4279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8044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1316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98324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199073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995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15151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8604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47706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973592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16361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4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2554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3305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38EE3-8EF0-4B7C-ABDD-041D25B5E7AC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8719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437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29057" indent="-280406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2162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570276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18927" indent="-224325" defTabSz="914437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46757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16227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36487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13528" indent="-224325" defTabSz="91443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68B8B7C-B75F-4843-B8B5-7AF7C83327BD}" type="slidenum">
              <a:rPr lang="en-US">
                <a:solidFill>
                  <a:prstClr val="black"/>
                </a:solidFill>
              </a:rPr>
              <a:pPr eaLnBrk="1" hangingPunct="1"/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4"/>
          <p:cNvGraphicFramePr>
            <a:graphicFrameLocks noChangeAspect="1"/>
          </p:cNvGraphicFramePr>
          <p:nvPr/>
        </p:nvGraphicFramePr>
        <p:xfrm>
          <a:off x="914400" y="5949950"/>
          <a:ext cx="77279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6" name="Image" r:id="rId3" imgW="7726085" imgH="813272" progId="">
                  <p:embed/>
                </p:oleObj>
              </mc:Choice>
              <mc:Fallback>
                <p:oleObj name="Image" r:id="rId3" imgW="7726085" imgH="813272" progId="">
                  <p:embed/>
                  <p:pic>
                    <p:nvPicPr>
                      <p:cNvPr id="0" name="Picture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949950"/>
                        <a:ext cx="772795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5"/>
          <p:cNvGraphicFramePr>
            <a:graphicFrameLocks noChangeAspect="1"/>
          </p:cNvGraphicFramePr>
          <p:nvPr/>
        </p:nvGraphicFramePr>
        <p:xfrm>
          <a:off x="0" y="0"/>
          <a:ext cx="666750" cy="685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Image" r:id="rId5" imgW="889203" imgH="8907872" progId="">
                  <p:embed/>
                </p:oleObj>
              </mc:Choice>
              <mc:Fallback>
                <p:oleObj name="Image" r:id="rId5" imgW="889203" imgH="8907872" progId="">
                  <p:embed/>
                  <p:pic>
                    <p:nvPicPr>
                      <p:cNvPr id="0" name="Picture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666750" cy="685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8"/>
          <p:cNvSpPr txBox="1">
            <a:spLocks noChangeArrowheads="1"/>
          </p:cNvSpPr>
          <p:nvPr userDrawn="1"/>
        </p:nvSpPr>
        <p:spPr bwMode="auto">
          <a:xfrm>
            <a:off x="0" y="685800"/>
            <a:ext cx="685800" cy="61722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6187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" name="Text Box 9"/>
          <p:cNvSpPr txBox="1">
            <a:spLocks noChangeArrowheads="1"/>
          </p:cNvSpPr>
          <p:nvPr userDrawn="1"/>
        </p:nvSpPr>
        <p:spPr bwMode="auto">
          <a:xfrm>
            <a:off x="0" y="0"/>
            <a:ext cx="685800" cy="685800"/>
          </a:xfrm>
          <a:prstGeom prst="rect">
            <a:avLst/>
          </a:prstGeom>
          <a:gradFill rotWithShape="1">
            <a:gsLst>
              <a:gs pos="0">
                <a:srgbClr val="6187FF"/>
              </a:gs>
              <a:gs pos="100000">
                <a:srgbClr val="0000FF"/>
              </a:gs>
            </a:gsLst>
            <a:path path="rect">
              <a:fillToRect l="100000" t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751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13360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10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2235778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2673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914400"/>
            <a:ext cx="1943100" cy="4800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914400"/>
            <a:ext cx="5676900" cy="4800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610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914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7772400" cy="37338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3565605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9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11039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981200"/>
            <a:ext cx="3810000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49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2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9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4886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8757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0144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914400"/>
            <a:ext cx="77724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7772400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  </a:t>
            </a: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914400" y="5949950"/>
          <a:ext cx="772795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Image" r:id="rId15" imgW="7726085" imgH="813272" progId="">
                  <p:embed/>
                </p:oleObj>
              </mc:Choice>
              <mc:Fallback>
                <p:oleObj name="Image" r:id="rId15" imgW="7726085" imgH="813272" progId="">
                  <p:embed/>
                  <p:pic>
                    <p:nvPicPr>
                      <p:cNvPr id="0" name="Picture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5949950"/>
                        <a:ext cx="7727950" cy="81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CC99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8"/>
          <p:cNvSpPr txBox="1">
            <a:spLocks noChangeArrowheads="1"/>
          </p:cNvSpPr>
          <p:nvPr userDrawn="1"/>
        </p:nvSpPr>
        <p:spPr bwMode="auto">
          <a:xfrm>
            <a:off x="5791200" y="0"/>
            <a:ext cx="2971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6699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000" b="1" smtClean="0">
              <a:solidFill>
                <a:srgbClr val="B2B2B2"/>
              </a:solidFill>
              <a:latin typeface="Verdana" pitchFamily="34" charset="0"/>
            </a:endParaRPr>
          </a:p>
        </p:txBody>
      </p:sp>
      <p:sp>
        <p:nvSpPr>
          <p:cNvPr id="1030" name="Text Box 9"/>
          <p:cNvSpPr txBox="1">
            <a:spLocks noChangeArrowheads="1"/>
          </p:cNvSpPr>
          <p:nvPr userDrawn="1"/>
        </p:nvSpPr>
        <p:spPr bwMode="auto">
          <a:xfrm>
            <a:off x="0" y="0"/>
            <a:ext cx="685800" cy="685800"/>
          </a:xfrm>
          <a:prstGeom prst="rect">
            <a:avLst/>
          </a:prstGeom>
          <a:gradFill rotWithShape="1">
            <a:gsLst>
              <a:gs pos="0">
                <a:srgbClr val="6187FF"/>
              </a:gs>
              <a:gs pos="100000">
                <a:srgbClr val="0000FF"/>
              </a:gs>
            </a:gsLst>
            <a:path path="rect">
              <a:fillToRect l="100000" t="10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31" name="Text Box 10"/>
          <p:cNvSpPr txBox="1">
            <a:spLocks noChangeArrowheads="1"/>
          </p:cNvSpPr>
          <p:nvPr userDrawn="1"/>
        </p:nvSpPr>
        <p:spPr bwMode="auto">
          <a:xfrm>
            <a:off x="0" y="685800"/>
            <a:ext cx="685800" cy="6172200"/>
          </a:xfrm>
          <a:prstGeom prst="rect">
            <a:avLst/>
          </a:prstGeom>
          <a:gradFill rotWithShape="1">
            <a:gsLst>
              <a:gs pos="0">
                <a:srgbClr val="0000FF"/>
              </a:gs>
              <a:gs pos="100000">
                <a:srgbClr val="6187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43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2531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3366FF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3366F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rgbClr val="3366F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3366F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3366F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3366FF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3366FF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3366FF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3366FF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3366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Providing On-going Support 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for STEM Teachers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Joan D. Pasley</a:t>
            </a:r>
          </a:p>
          <a:p>
            <a:pPr eaLnBrk="1" hangingPunct="1"/>
            <a:r>
              <a:rPr lang="en-US" dirty="0">
                <a:solidFill>
                  <a:schemeClr val="tx1"/>
                </a:solidFill>
              </a:rPr>
              <a:t>Horizon Research, Inc.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35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800100" y="1524000"/>
            <a:ext cx="1981200" cy="19812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Professional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Development</a:t>
            </a: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auto">
          <a:xfrm>
            <a:off x="3162300" y="1905000"/>
            <a:ext cx="19812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Teacher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Content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Knowledge</a:t>
            </a:r>
          </a:p>
        </p:txBody>
      </p:sp>
      <p:sp>
        <p:nvSpPr>
          <p:cNvPr id="11268" name="AutoShape 4"/>
          <p:cNvSpPr>
            <a:spLocks noChangeArrowheads="1"/>
          </p:cNvSpPr>
          <p:nvPr/>
        </p:nvSpPr>
        <p:spPr bwMode="auto">
          <a:xfrm>
            <a:off x="5600700" y="18288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Teaching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Practice</a:t>
            </a: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7505700" y="18288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Student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Outcomes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781300" y="2514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271" name="Line 7"/>
          <p:cNvSpPr>
            <a:spLocks noChangeShapeType="1"/>
          </p:cNvSpPr>
          <p:nvPr/>
        </p:nvSpPr>
        <p:spPr bwMode="auto">
          <a:xfrm>
            <a:off x="5143500" y="2514600"/>
            <a:ext cx="457200" cy="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272" name="Line 8"/>
          <p:cNvSpPr>
            <a:spLocks noChangeShapeType="1"/>
          </p:cNvSpPr>
          <p:nvPr/>
        </p:nvSpPr>
        <p:spPr bwMode="auto">
          <a:xfrm>
            <a:off x="7124700" y="25146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Teacher content knowledge matters…</a:t>
            </a:r>
          </a:p>
        </p:txBody>
      </p:sp>
      <p:sp>
        <p:nvSpPr>
          <p:cNvPr id="11274" name="Rectangle 10"/>
          <p:cNvSpPr>
            <a:spLocks noChangeArrowheads="1"/>
          </p:cNvSpPr>
          <p:nvPr/>
        </p:nvSpPr>
        <p:spPr bwMode="auto">
          <a:xfrm>
            <a:off x="990600" y="3505200"/>
            <a:ext cx="7924800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For teaching practice: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Selecting content to emphasize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Selecting instructional strategies and sequence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Selecting assessment tasks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en-US" sz="2000" dirty="0" smtClean="0">
                <a:solidFill>
                  <a:srgbClr val="000000"/>
                </a:solidFill>
              </a:rPr>
              <a:t>Implementing curriculum materials </a:t>
            </a:r>
          </a:p>
          <a:p>
            <a:pPr marL="741363" lvl="1" fontAlgn="base"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4606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777240" y="2362200"/>
            <a:ext cx="1981200" cy="19812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Professional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Development</a:t>
            </a:r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3139440" y="2743200"/>
            <a:ext cx="19812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762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Teacher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Content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Knowledge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5577840" y="26670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Teaching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Practice</a:t>
            </a: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7482840" y="26670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762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Student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Outcomes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758440" y="3352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5120640" y="33528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6" name="Line 8"/>
          <p:cNvSpPr>
            <a:spLocks noChangeShapeType="1"/>
          </p:cNvSpPr>
          <p:nvPr/>
        </p:nvSpPr>
        <p:spPr bwMode="auto">
          <a:xfrm>
            <a:off x="7101840" y="33528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7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Teacher content knowledge matters…</a:t>
            </a:r>
          </a:p>
        </p:txBody>
      </p:sp>
      <p:sp>
        <p:nvSpPr>
          <p:cNvPr id="12298" name="AutoShape 13"/>
          <p:cNvSpPr>
            <a:spLocks noChangeArrowheads="1"/>
          </p:cNvSpPr>
          <p:nvPr/>
        </p:nvSpPr>
        <p:spPr bwMode="auto">
          <a:xfrm>
            <a:off x="4206240" y="1752600"/>
            <a:ext cx="4876800" cy="838200"/>
          </a:xfrm>
          <a:prstGeom prst="curvedDownArrow">
            <a:avLst>
              <a:gd name="adj1" fmla="val 116364"/>
              <a:gd name="adj2" fmla="val 232727"/>
              <a:gd name="adj3" fmla="val 33333"/>
            </a:avLst>
          </a:prstGeom>
          <a:solidFill>
            <a:schemeClr val="tx1"/>
          </a:solidFill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792480" y="4495800"/>
            <a:ext cx="69342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Students of teachers with stronger content knowledge have higher achievement scores than other students, in particular on measures of conceptual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3514851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So if TCK matters…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>
              <a:buFontTx/>
              <a:buNone/>
            </a:pPr>
            <a:r>
              <a:rPr lang="en-US" dirty="0"/>
              <a:t>	</a:t>
            </a:r>
            <a:r>
              <a:rPr lang="en-US" sz="4000" dirty="0" smtClean="0">
                <a:solidFill>
                  <a:schemeClr val="tx1"/>
                </a:solidFill>
              </a:rPr>
              <a:t>What do we know about deepening teacher content knowledge?</a:t>
            </a:r>
          </a:p>
        </p:txBody>
      </p:sp>
    </p:spTree>
    <p:extLst>
      <p:ext uri="{BB962C8B-B14F-4D97-AF65-F5344CB8AC3E}">
        <p14:creationId xmlns:p14="http://schemas.microsoft.com/office/powerpoint/2010/main" val="4229282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Facets of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Teacher Content Knowledge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752600"/>
            <a:ext cx="7848600" cy="4525963"/>
          </a:xfrm>
        </p:spPr>
        <p:txBody>
          <a:bodyPr/>
          <a:lstStyle/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Disciplinary content knowledge</a:t>
            </a:r>
          </a:p>
          <a:p>
            <a:pPr lvl="1" eaLnBrk="1" hangingPunct="1">
              <a:buFontTx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Pedagogical content knowledge</a:t>
            </a: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Ways of knowing content</a:t>
            </a:r>
          </a:p>
        </p:txBody>
      </p:sp>
    </p:spTree>
    <p:extLst>
      <p:ext uri="{BB962C8B-B14F-4D97-AF65-F5344CB8AC3E}">
        <p14:creationId xmlns:p14="http://schemas.microsoft.com/office/powerpoint/2010/main" val="104293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</a:rPr>
              <a:t>MSP KMD Review of Research 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81200"/>
            <a:ext cx="8229600" cy="4373563"/>
          </a:xfrm>
        </p:spPr>
        <p:txBody>
          <a:bodyPr/>
          <a:lstStyle/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Identified more than 1000 “studies” on PD to deepen teacher content-related knowledge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47314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914400"/>
            <a:ext cx="7772400" cy="9144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</a:rPr>
              <a:t>MSP KMD Review of Research 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981200"/>
            <a:ext cx="8229600" cy="43735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However, approximately 90% of the studies were screened out because:</a:t>
            </a:r>
            <a:endParaRPr lang="en-US" dirty="0" smtClean="0"/>
          </a:p>
          <a:p>
            <a:pPr lvl="1" eaLnBrk="1" hangingPunct="1"/>
            <a:r>
              <a:rPr lang="en-US" sz="2400" dirty="0" smtClean="0">
                <a:solidFill>
                  <a:schemeClr val="tx1"/>
                </a:solidFill>
              </a:rPr>
              <a:t>They were advocacy or opinion pieces, not research, and/or</a:t>
            </a:r>
          </a:p>
          <a:p>
            <a:pPr lvl="1" eaLnBrk="1" hangingPunct="1"/>
            <a:endParaRPr lang="en-US" sz="10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sz="2400" dirty="0" smtClean="0">
                <a:solidFill>
                  <a:schemeClr val="tx1"/>
                </a:solidFill>
              </a:rPr>
              <a:t>They were studies of pre-service teachers only, and/or</a:t>
            </a:r>
          </a:p>
          <a:p>
            <a:pPr lvl="1" eaLnBrk="1" hangingPunct="1"/>
            <a:endParaRPr lang="en-US" sz="1000" dirty="0" smtClean="0">
              <a:solidFill>
                <a:schemeClr val="tx1"/>
              </a:solidFill>
            </a:endParaRPr>
          </a:p>
          <a:p>
            <a:pPr lvl="1" eaLnBrk="1" hangingPunct="1"/>
            <a:r>
              <a:rPr lang="en-US" sz="2400" dirty="0" smtClean="0">
                <a:solidFill>
                  <a:schemeClr val="tx1"/>
                </a:solidFill>
              </a:rPr>
              <a:t>They did not include a measure (quantitative or qualitative) of teacher content knowledge.</a:t>
            </a:r>
          </a:p>
          <a:p>
            <a:pPr eaLnBrk="1" hangingPunct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64011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914400"/>
            <a:ext cx="7772400" cy="914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 </a:t>
            </a:r>
            <a:r>
              <a:rPr lang="en-US" sz="3600" dirty="0" smtClean="0">
                <a:solidFill>
                  <a:schemeClr val="tx1"/>
                </a:solidFill>
              </a:rPr>
              <a:t>MSP KMD Review of Research 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752600"/>
            <a:ext cx="7924800" cy="43735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>
                <a:solidFill>
                  <a:schemeClr val="tx1"/>
                </a:solidFill>
              </a:rPr>
              <a:t>Applied standards of evidence to </a:t>
            </a:r>
            <a:r>
              <a:rPr lang="en-US" dirty="0" smtClean="0">
                <a:solidFill>
                  <a:schemeClr val="tx1"/>
                </a:solidFill>
              </a:rPr>
              <a:t>65</a:t>
            </a:r>
            <a:r>
              <a:rPr lang="en-US" sz="2800" dirty="0" smtClean="0">
                <a:solidFill>
                  <a:schemeClr val="tx1"/>
                </a:solidFill>
              </a:rPr>
              <a:t> studies of professional development, those that were not simply opinion or advocacy pieces </a:t>
            </a:r>
            <a:r>
              <a:rPr lang="en-US" sz="2800" i="1" dirty="0" smtClean="0">
                <a:solidFill>
                  <a:schemeClr val="tx1"/>
                </a:solidFill>
              </a:rPr>
              <a:t>and</a:t>
            </a:r>
            <a:r>
              <a:rPr lang="en-US" sz="2800" dirty="0" smtClean="0">
                <a:solidFill>
                  <a:schemeClr val="tx1"/>
                </a:solidFill>
              </a:rPr>
              <a:t> actually measured teacher content knowledge.</a:t>
            </a:r>
            <a:endParaRPr lang="en-US" sz="28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32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Based on the Evidence:</a:t>
            </a:r>
            <a:r>
              <a:rPr lang="en-US" sz="3600" smtClean="0">
                <a:solidFill>
                  <a:schemeClr val="tx1"/>
                </a:solidFill>
              </a:rPr>
              <a:t/>
            </a:r>
            <a:br>
              <a:rPr lang="en-US" sz="3600" smtClean="0">
                <a:solidFill>
                  <a:schemeClr val="tx1"/>
                </a:solidFill>
              </a:rPr>
            </a:br>
            <a:r>
              <a:rPr lang="en-US" sz="3600" smtClean="0">
                <a:solidFill>
                  <a:schemeClr val="tx1"/>
                </a:solidFill>
              </a:rPr>
              <a:t>An Effective PD Program…</a:t>
            </a:r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0010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Duration: Multi-year, ongoing, with substantial number of contact hours</a:t>
            </a:r>
          </a:p>
          <a:p>
            <a:pPr>
              <a:lnSpc>
                <a:spcPct val="80000"/>
              </a:lnSpc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Collective participation: Involves all teachers within each school</a:t>
            </a:r>
          </a:p>
          <a:p>
            <a:pPr>
              <a:lnSpc>
                <a:spcPct val="80000"/>
              </a:lnSpc>
            </a:pPr>
            <a:endParaRPr lang="en-US" sz="2000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Job-embedded with active learning opportunities, with evaluation/assessment feedback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  <a:endParaRPr lang="en-US" sz="2000" dirty="0" smtClean="0">
              <a:solidFill>
                <a:schemeClr val="tx1"/>
              </a:solidFill>
            </a:endParaRPr>
          </a:p>
          <a:p>
            <a:pPr lvl="1">
              <a:lnSpc>
                <a:spcPct val="80000"/>
              </a:lnSpc>
            </a:pPr>
            <a:endParaRPr lang="en-US" sz="2000" dirty="0" smtClean="0"/>
          </a:p>
          <a:p>
            <a:pPr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Focus on content, student-learning, and instruction: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Disciplinary content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How students learn</a:t>
            </a:r>
          </a:p>
          <a:p>
            <a:pPr lvl="1">
              <a:lnSpc>
                <a:spcPct val="80000"/>
              </a:lnSpc>
            </a:pPr>
            <a:r>
              <a:rPr lang="en-US" sz="2000" dirty="0" smtClean="0">
                <a:solidFill>
                  <a:schemeClr val="tx1"/>
                </a:solidFill>
              </a:rPr>
              <a:t>Specific teaching practices </a:t>
            </a:r>
          </a:p>
        </p:txBody>
      </p:sp>
    </p:spTree>
    <p:extLst>
      <p:ext uri="{BB962C8B-B14F-4D97-AF65-F5344CB8AC3E}">
        <p14:creationId xmlns:p14="http://schemas.microsoft.com/office/powerpoint/2010/main" val="97628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7772400" cy="914400"/>
          </a:xfrm>
        </p:spPr>
        <p:txBody>
          <a:bodyPr/>
          <a:lstStyle/>
          <a:p>
            <a:endParaRPr lang="en-US" sz="3600" dirty="0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0010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 smtClean="0">
                <a:solidFill>
                  <a:schemeClr val="tx1"/>
                </a:solidFill>
              </a:rPr>
              <a:t>Research studies </a:t>
            </a:r>
            <a:r>
              <a:rPr lang="en-US" dirty="0">
                <a:solidFill>
                  <a:schemeClr val="tx1"/>
                </a:solidFill>
              </a:rPr>
              <a:t>typically looked at the effectiveness of </a:t>
            </a:r>
            <a:r>
              <a:rPr lang="en-US" dirty="0" smtClean="0">
                <a:solidFill>
                  <a:schemeClr val="tx1"/>
                </a:solidFill>
              </a:rPr>
              <a:t>multiple professional development elements </a:t>
            </a:r>
            <a:r>
              <a:rPr lang="en-US" dirty="0">
                <a:solidFill>
                  <a:schemeClr val="tx1"/>
                </a:solidFill>
              </a:rPr>
              <a:t>as a set, </a:t>
            </a:r>
            <a:r>
              <a:rPr lang="en-US" dirty="0" smtClean="0">
                <a:solidFill>
                  <a:schemeClr val="tx1"/>
                </a:solidFill>
              </a:rPr>
              <a:t>so we </a:t>
            </a:r>
            <a:r>
              <a:rPr lang="en-US" dirty="0">
                <a:solidFill>
                  <a:schemeClr val="tx1"/>
                </a:solidFill>
              </a:rPr>
              <a:t>don’t know how much particular </a:t>
            </a:r>
            <a:r>
              <a:rPr lang="en-US" dirty="0" smtClean="0">
                <a:solidFill>
                  <a:schemeClr val="tx1"/>
                </a:solidFill>
              </a:rPr>
              <a:t>components of an intervention contributed </a:t>
            </a:r>
            <a:r>
              <a:rPr lang="en-US" dirty="0">
                <a:solidFill>
                  <a:schemeClr val="tx1"/>
                </a:solidFill>
              </a:rPr>
              <a:t>to the gains.</a:t>
            </a: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97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An Emerging Consensus Effective PD: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7724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Focuses on content knowledge and how students learn </a:t>
            </a:r>
            <a:r>
              <a:rPr lang="en-US" sz="2400" dirty="0" smtClean="0">
                <a:solidFill>
                  <a:schemeClr val="tx1"/>
                </a:solidFill>
              </a:rPr>
              <a:t>content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Involves a substantial number of </a:t>
            </a:r>
            <a:r>
              <a:rPr lang="en-US" sz="2400" dirty="0" smtClean="0">
                <a:solidFill>
                  <a:schemeClr val="tx1"/>
                </a:solidFill>
              </a:rPr>
              <a:t>hours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Sustains focus over </a:t>
            </a:r>
            <a:r>
              <a:rPr lang="en-US" sz="2400" dirty="0" smtClean="0">
                <a:solidFill>
                  <a:schemeClr val="tx1"/>
                </a:solidFill>
              </a:rPr>
              <a:t>time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1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Models effective practice, including active learning </a:t>
            </a:r>
            <a:r>
              <a:rPr lang="en-US" sz="2400" dirty="0" smtClean="0">
                <a:solidFill>
                  <a:schemeClr val="tx1"/>
                </a:solidFill>
              </a:rPr>
              <a:t>experiences</a:t>
            </a:r>
          </a:p>
          <a:p>
            <a:pPr eaLnBrk="1" hangingPunct="1">
              <a:lnSpc>
                <a:spcPct val="90000"/>
              </a:lnSpc>
            </a:pPr>
            <a:endParaRPr lang="en-US" sz="1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Engages teachers in communities of </a:t>
            </a:r>
            <a:r>
              <a:rPr lang="en-US" sz="2400" dirty="0" smtClean="0">
                <a:solidFill>
                  <a:schemeClr val="tx1"/>
                </a:solidFill>
              </a:rPr>
              <a:t>learning</a:t>
            </a:r>
          </a:p>
          <a:p>
            <a:pPr eaLnBrk="1" hangingPunct="1">
              <a:lnSpc>
                <a:spcPct val="90000"/>
              </a:lnSpc>
            </a:pPr>
            <a:endParaRPr lang="en-US" sz="1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Involves active participation of school leaders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791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914400"/>
          </a:xfrm>
        </p:spPr>
        <p:txBody>
          <a:bodyPr/>
          <a:lstStyle/>
          <a:p>
            <a:r>
              <a:rPr lang="en-US" sz="2400" dirty="0">
                <a:solidFill>
                  <a:schemeClr val="tx1"/>
                </a:solidFill>
              </a:rPr>
              <a:t>Successful K-12 STEM Education: Identifying Effective Approaches in Science, Technology, Engineering, and Mathematics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133600"/>
            <a:ext cx="7772400" cy="3733800"/>
          </a:xfrm>
        </p:spPr>
        <p:txBody>
          <a:bodyPr/>
          <a:lstStyle/>
          <a:p>
            <a:pPr marL="0" indent="0">
              <a:buNone/>
            </a:pPr>
            <a:r>
              <a:rPr lang="en-US" sz="2400" dirty="0">
                <a:solidFill>
                  <a:schemeClr val="tx1"/>
                </a:solidFill>
              </a:rPr>
              <a:t>Recommendations for schools and districts:</a:t>
            </a:r>
          </a:p>
          <a:p>
            <a:r>
              <a:rPr lang="en-US" sz="2400" dirty="0">
                <a:solidFill>
                  <a:schemeClr val="tx1"/>
                </a:solidFill>
              </a:rPr>
              <a:t>Enhance the capacity of K-12 teachers.</a:t>
            </a:r>
          </a:p>
          <a:p>
            <a:r>
              <a:rPr lang="en-US" sz="2400" dirty="0">
                <a:solidFill>
                  <a:schemeClr val="tx1"/>
                </a:solidFill>
              </a:rPr>
              <a:t>Create school conditions that appear to support student achievement.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786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72400" cy="9144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Recent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3733800"/>
          </a:xfrm>
        </p:spPr>
        <p:txBody>
          <a:bodyPr/>
          <a:lstStyle/>
          <a:p>
            <a:pPr lvl="0" eaLnBrk="1" hangingPunct="1">
              <a:buNone/>
            </a:pPr>
            <a:r>
              <a:rPr lang="en-US" dirty="0">
                <a:solidFill>
                  <a:srgbClr val="000000"/>
                </a:solidFill>
                <a:latin typeface="Arial"/>
              </a:rPr>
              <a:t>A randomized controlled trial tested characteristics of PD, including…</a:t>
            </a:r>
          </a:p>
          <a:p>
            <a:pPr lvl="0" eaLnBrk="1" hangingPunct="1">
              <a:buNone/>
            </a:pPr>
            <a:endParaRPr lang="en-US" sz="900" dirty="0">
              <a:solidFill>
                <a:srgbClr val="000000"/>
              </a:solidFill>
              <a:latin typeface="Arial"/>
            </a:endParaRPr>
          </a:p>
          <a:p>
            <a:pPr lvl="0" eaLnBrk="1" hangingPunct="1"/>
            <a:r>
              <a:rPr lang="en-US" sz="2400" dirty="0">
                <a:solidFill>
                  <a:srgbClr val="000000"/>
                </a:solidFill>
                <a:latin typeface="Arial"/>
              </a:rPr>
              <a:t>Substantial number of contact hours over a full-year duration, including summer institutes, academic year seminars and in-school coaching</a:t>
            </a:r>
          </a:p>
          <a:p>
            <a:pPr lvl="0" eaLnBrk="1" hangingPunct="1"/>
            <a:endParaRPr lang="en-US" sz="900" dirty="0">
              <a:solidFill>
                <a:srgbClr val="000000"/>
              </a:solidFill>
              <a:latin typeface="Arial"/>
            </a:endParaRPr>
          </a:p>
          <a:p>
            <a:pPr lvl="0" eaLnBrk="1" hangingPunct="1"/>
            <a:r>
              <a:rPr lang="en-US" sz="2400" dirty="0">
                <a:solidFill>
                  <a:srgbClr val="000000"/>
                </a:solidFill>
                <a:latin typeface="Arial"/>
              </a:rPr>
              <a:t>Focus on developing teachers’ </a:t>
            </a:r>
            <a:r>
              <a:rPr lang="en-US" sz="2400" dirty="0" smtClean="0">
                <a:solidFill>
                  <a:schemeClr val="tx1"/>
                </a:solidFill>
                <a:latin typeface="Arial"/>
              </a:rPr>
              <a:t>mathematics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 content </a:t>
            </a:r>
            <a:r>
              <a:rPr lang="en-US" sz="2400" dirty="0">
                <a:solidFill>
                  <a:srgbClr val="000000"/>
                </a:solidFill>
                <a:latin typeface="Arial"/>
              </a:rPr>
              <a:t>and pedagogical content knowledge</a:t>
            </a:r>
          </a:p>
          <a:p>
            <a:pPr lvl="0" eaLnBrk="1" hangingPunct="1"/>
            <a:endParaRPr lang="en-US" sz="900" dirty="0">
              <a:solidFill>
                <a:srgbClr val="000000"/>
              </a:solidFill>
              <a:latin typeface="Arial"/>
            </a:endParaRPr>
          </a:p>
          <a:p>
            <a:pPr lvl="0" eaLnBrk="1" hangingPunct="1"/>
            <a:r>
              <a:rPr lang="en-US" sz="2400" dirty="0">
                <a:solidFill>
                  <a:srgbClr val="000000"/>
                </a:solidFill>
                <a:latin typeface="Arial"/>
              </a:rPr>
              <a:t>Collective participation of teachers in a </a:t>
            </a:r>
            <a:r>
              <a:rPr lang="en-US" sz="2400" dirty="0" smtClean="0">
                <a:solidFill>
                  <a:srgbClr val="000000"/>
                </a:solidFill>
                <a:latin typeface="Arial"/>
              </a:rPr>
              <a:t>school</a:t>
            </a:r>
            <a:endParaRPr lang="en-US" sz="2400" dirty="0">
              <a:solidFill>
                <a:srgbClr val="FF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1712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solidFill>
                  <a:schemeClr val="tx1"/>
                </a:solidFill>
              </a:rPr>
              <a:t>The study findings indicated no </a:t>
            </a:r>
            <a:r>
              <a:rPr lang="en-US" dirty="0">
                <a:solidFill>
                  <a:schemeClr val="tx1"/>
                </a:solidFill>
              </a:rPr>
              <a:t>statistically significant impact on </a:t>
            </a:r>
            <a:r>
              <a:rPr lang="en-US" dirty="0" smtClean="0">
                <a:solidFill>
                  <a:schemeClr val="tx1"/>
                </a:solidFill>
              </a:rPr>
              <a:t>student </a:t>
            </a:r>
            <a:r>
              <a:rPr lang="en-US" dirty="0">
                <a:solidFill>
                  <a:schemeClr val="tx1"/>
                </a:solidFill>
              </a:rPr>
              <a:t>achievement after two years.</a:t>
            </a:r>
          </a:p>
        </p:txBody>
      </p:sp>
    </p:spTree>
    <p:extLst>
      <p:ext uri="{BB962C8B-B14F-4D97-AF65-F5344CB8AC3E}">
        <p14:creationId xmlns:p14="http://schemas.microsoft.com/office/powerpoint/2010/main" val="39971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772400" cy="9144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</a:rPr>
              <a:t>What research tells us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8229600" cy="4525963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Available research points to some elements of effective PD, but does not provide sufficient guidance about how to design and implement PD for particular purposes in particular kinds of situations.</a:t>
            </a:r>
          </a:p>
        </p:txBody>
      </p:sp>
    </p:spTree>
    <p:extLst>
      <p:ext uri="{BB962C8B-B14F-4D97-AF65-F5344CB8AC3E}">
        <p14:creationId xmlns:p14="http://schemas.microsoft.com/office/powerpoint/2010/main" val="714454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Filling the gap 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“Sensible propositions” can provide additional guidance </a:t>
            </a:r>
            <a:r>
              <a:rPr lang="en-US" i="1" dirty="0" smtClean="0">
                <a:solidFill>
                  <a:schemeClr val="tx1"/>
                </a:solidFill>
              </a:rPr>
              <a:t>and </a:t>
            </a:r>
            <a:r>
              <a:rPr lang="en-US" dirty="0" smtClean="0">
                <a:solidFill>
                  <a:schemeClr val="tx1"/>
                </a:solidFill>
              </a:rPr>
              <a:t>serve as hypotheses for research.</a:t>
            </a: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tx1"/>
                </a:solidFill>
              </a:rPr>
              <a:t>MSP-KMD project developed a methodology for collecting and vetting practice-based insights.</a:t>
            </a:r>
          </a:p>
        </p:txBody>
      </p:sp>
    </p:spTree>
    <p:extLst>
      <p:ext uri="{BB962C8B-B14F-4D97-AF65-F5344CB8AC3E}">
        <p14:creationId xmlns:p14="http://schemas.microsoft.com/office/powerpoint/2010/main" val="121305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Disciplinary Content Knowledge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924800" cy="4800600"/>
          </a:xfrm>
        </p:spPr>
        <p:txBody>
          <a:bodyPr/>
          <a:lstStyle/>
          <a:p>
            <a:pPr>
              <a:buFont typeface="Symbol" pitchFamily="18" charset="2"/>
              <a:buNone/>
            </a:pPr>
            <a:endParaRPr lang="en-US" dirty="0" smtClean="0"/>
          </a:p>
          <a:p>
            <a:pPr>
              <a:buFont typeface="Symbol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Research suggests that: </a:t>
            </a:r>
          </a:p>
          <a:p>
            <a:pPr>
              <a:buFont typeface="Symbol" pitchFamily="18" charset="2"/>
              <a:buChar char=""/>
            </a:pPr>
            <a:r>
              <a:rPr lang="en-US" dirty="0" smtClean="0">
                <a:solidFill>
                  <a:schemeClr val="tx1"/>
                </a:solidFill>
              </a:rPr>
              <a:t>teachers can deepen their understanding of disciplinary content by working on challenging problems at an advanced level.</a:t>
            </a:r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9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11430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Disciplinary Content Knowledge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00600"/>
          </a:xfrm>
        </p:spPr>
        <p:txBody>
          <a:bodyPr/>
          <a:lstStyle/>
          <a:p>
            <a:pPr marL="533400" indent="-533400">
              <a:buFont typeface="Symbol" pitchFamily="18" charset="2"/>
              <a:buChar char=""/>
            </a:pPr>
            <a:endParaRPr lang="en-US" dirty="0" smtClean="0"/>
          </a:p>
          <a:p>
            <a:pPr marL="533400" indent="-533400">
              <a:buFont typeface="Symbol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caution that: </a:t>
            </a:r>
          </a:p>
          <a:p>
            <a:pPr marL="533400" indent="-533400">
              <a:buFont typeface="Symbol" pitchFamily="18" charset="2"/>
              <a:buChar char=""/>
            </a:pPr>
            <a:r>
              <a:rPr lang="en-US" dirty="0" smtClean="0">
                <a:solidFill>
                  <a:schemeClr val="tx1"/>
                </a:solidFill>
              </a:rPr>
              <a:t>Teachers need to see the connection between how they are encountering the content at an advanced level, and how the topic appears in the grade-level content. </a:t>
            </a:r>
          </a:p>
          <a:p>
            <a:pPr marL="533400" indent="-533400">
              <a:buFont typeface="Symbol" pitchFamily="18" charset="2"/>
              <a:buChar char=""/>
            </a:pPr>
            <a:endParaRPr lang="en-US" dirty="0" smtClean="0"/>
          </a:p>
          <a:p>
            <a:pPr marL="533400" indent="-533400">
              <a:buFont typeface="Symbol" pitchFamily="18" charset="2"/>
              <a:buChar char=""/>
            </a:pPr>
            <a:endParaRPr lang="en-US" dirty="0" smtClean="0"/>
          </a:p>
          <a:p>
            <a:pPr marL="533400" indent="-533400">
              <a:buFont typeface="Symbol" pitchFamily="18" charset="2"/>
              <a:buChar char=""/>
            </a:pPr>
            <a:endParaRPr lang="en-US" dirty="0" smtClean="0"/>
          </a:p>
          <a:p>
            <a:pPr marL="533400" indent="-533400">
              <a:buFont typeface="Symbol" pitchFamily="18" charset="2"/>
              <a:buChar char=""/>
            </a:pPr>
            <a:endParaRPr lang="en-US" dirty="0" smtClean="0"/>
          </a:p>
          <a:p>
            <a:pPr marL="914400" lvl="1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8791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Disciplinary Content Knowledge</a:t>
            </a:r>
            <a:endParaRPr lang="en-US" sz="3600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8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Expert practitioners caution that: </a:t>
            </a:r>
            <a:endParaRPr lang="en-US" dirty="0" smtClean="0">
              <a:solidFill>
                <a:schemeClr val="tx1"/>
              </a:solidFill>
            </a:endParaRPr>
          </a:p>
          <a:p>
            <a:pPr marL="533400" indent="-533400"/>
            <a:r>
              <a:rPr lang="en-US" dirty="0" smtClean="0">
                <a:solidFill>
                  <a:schemeClr val="tx1"/>
                </a:solidFill>
              </a:rPr>
              <a:t>Developing deep conceptual understanding takes time; teachers need multiple opportunities to explore new ideas.</a:t>
            </a:r>
          </a:p>
        </p:txBody>
      </p:sp>
    </p:spTree>
    <p:extLst>
      <p:ext uri="{BB962C8B-B14F-4D97-AF65-F5344CB8AC3E}">
        <p14:creationId xmlns:p14="http://schemas.microsoft.com/office/powerpoint/2010/main" val="275846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304800"/>
            <a:ext cx="7772400" cy="1143000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800600"/>
          </a:xfrm>
        </p:spPr>
        <p:txBody>
          <a:bodyPr/>
          <a:lstStyle/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>
              <a:buFont typeface="Symbol" pitchFamily="18" charset="2"/>
              <a:buChar char=""/>
            </a:pPr>
            <a:r>
              <a:rPr lang="en-US" dirty="0" smtClean="0">
                <a:solidFill>
                  <a:schemeClr val="tx1"/>
                </a:solidFill>
              </a:rPr>
              <a:t>Research suggests that teachers can deepen their understanding of disciplinary content and their pedagogical content knowledge by experiencing the student materials as learners.</a:t>
            </a:r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6402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3600" smtClean="0"/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752600"/>
            <a:ext cx="7772400" cy="4038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highlight the need to:</a:t>
            </a:r>
          </a:p>
          <a:p>
            <a:pPr>
              <a:buFontTx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Be careful that the content doesn’t get lost. Teachers need to learn the content AND learn how the activities are intended to help students develop their understanding.</a:t>
            </a:r>
          </a:p>
        </p:txBody>
      </p:sp>
    </p:spTree>
    <p:extLst>
      <p:ext uri="{BB962C8B-B14F-4D97-AF65-F5344CB8AC3E}">
        <p14:creationId xmlns:p14="http://schemas.microsoft.com/office/powerpoint/2010/main" val="2972432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828800"/>
            <a:ext cx="7620000" cy="4038600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Expert practitioners highlight the need to:</a:t>
            </a:r>
          </a:p>
          <a:p>
            <a:pPr marL="0" indent="0">
              <a:buNone/>
            </a:pPr>
            <a:endParaRPr lang="en-US" sz="900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Go beyond modeling effective pedagogy; professional development should allow time for facilitators to explicitly discuss the pedagogy that was modeled.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852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Purpose of this Session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What do we know about effective professional development to enhance the capacity of K-12 </a:t>
            </a:r>
            <a:r>
              <a:rPr lang="en-US" dirty="0" smtClean="0">
                <a:solidFill>
                  <a:schemeClr val="tx1"/>
                </a:solidFill>
              </a:rPr>
              <a:t>STEM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teachers</a:t>
            </a:r>
            <a:r>
              <a:rPr lang="en-US" dirty="0">
                <a:solidFill>
                  <a:schemeClr val="tx1"/>
                </a:solidFill>
              </a:rPr>
              <a:t>?</a:t>
            </a:r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+mj-lt"/>
              <a:buAutoNum type="arabicPeriod"/>
            </a:pPr>
            <a:endParaRPr lang="en-US" sz="2400" dirty="0">
              <a:solidFill>
                <a:schemeClr val="tx1"/>
              </a:solidFill>
            </a:endParaRPr>
          </a:p>
          <a:p>
            <a:pPr marL="457200" indent="-457200" eaLnBrk="1" hangingPunct="1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What “conditions” support effective STEM teaching and learning?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7252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1676400"/>
            <a:ext cx="7772400" cy="40386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Research suggests that: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teachers be encouraged to implement student instructional materials as intended.</a:t>
            </a:r>
          </a:p>
        </p:txBody>
      </p:sp>
    </p:spTree>
    <p:extLst>
      <p:ext uri="{BB962C8B-B14F-4D97-AF65-F5344CB8AC3E}">
        <p14:creationId xmlns:p14="http://schemas.microsoft.com/office/powerpoint/2010/main" val="868909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23479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0" y="2090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908050" y="304800"/>
            <a:ext cx="79248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2800" dirty="0" smtClean="0">
                <a:latin typeface="Verdana" pitchFamily="34" charset="0"/>
              </a:rPr>
              <a:t>Lesson </a:t>
            </a:r>
            <a:r>
              <a:rPr lang="en-US" sz="2800" dirty="0">
                <a:latin typeface="Verdana" pitchFamily="34" charset="0"/>
              </a:rPr>
              <a:t>Quality is Associated with Adherence to District-Designated Materials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0" y="20002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286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53660"/>
              </p:ext>
            </p:extLst>
          </p:nvPr>
        </p:nvGraphicFramePr>
        <p:xfrm>
          <a:off x="977106" y="809308"/>
          <a:ext cx="7786688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6" name="Chart" r:id="rId4" imgW="4114800" imgH="2857500" progId="MSGraph.Chart.8">
                  <p:embed/>
                </p:oleObj>
              </mc:Choice>
              <mc:Fallback>
                <p:oleObj name="Chart" r:id="rId4" imgW="4114800" imgH="2857500" progId="MSGraph.Chart.8">
                  <p:embed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77106" y="809308"/>
                        <a:ext cx="7786688" cy="5181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962400" y="5592921"/>
            <a:ext cx="3352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200" dirty="0">
                <a:latin typeface="Times New Roman" pitchFamily="18" charset="0"/>
              </a:rPr>
              <a:t>Adherence</a:t>
            </a:r>
          </a:p>
        </p:txBody>
      </p:sp>
      <p:sp>
        <p:nvSpPr>
          <p:cNvPr id="28680" name="Text Box 8"/>
          <p:cNvSpPr txBox="1">
            <a:spLocks noChangeArrowheads="1"/>
          </p:cNvSpPr>
          <p:nvPr/>
        </p:nvSpPr>
        <p:spPr bwMode="auto">
          <a:xfrm>
            <a:off x="8458200" y="6400800"/>
            <a:ext cx="37465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/>
            <a:r>
              <a:rPr lang="en-US" sz="1500">
                <a:latin typeface="Times New Roman" pitchFamily="18" charset="0"/>
              </a:rPr>
              <a:t>39</a:t>
            </a:r>
          </a:p>
        </p:txBody>
      </p:sp>
    </p:spTree>
    <p:extLst>
      <p:ext uri="{BB962C8B-B14F-4D97-AF65-F5344CB8AC3E}">
        <p14:creationId xmlns:p14="http://schemas.microsoft.com/office/powerpoint/2010/main" val="394224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Pedagogical Content Knowledge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676400"/>
            <a:ext cx="7772400" cy="4038600"/>
          </a:xfrm>
        </p:spPr>
        <p:txBody>
          <a:bodyPr/>
          <a:lstStyle/>
          <a:p>
            <a:pPr>
              <a:buFont typeface="Symbol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Research suggests that: </a:t>
            </a:r>
          </a:p>
          <a:p>
            <a:pPr>
              <a:buFont typeface="Symbol" pitchFamily="18" charset="2"/>
              <a:buChar char=""/>
            </a:pPr>
            <a:r>
              <a:rPr lang="en-US" dirty="0" smtClean="0">
                <a:solidFill>
                  <a:schemeClr val="tx1"/>
                </a:solidFill>
              </a:rPr>
              <a:t>examining student work can help teachers to understand student thinking.</a:t>
            </a:r>
          </a:p>
          <a:p>
            <a:pPr>
              <a:buFont typeface="Symbol" pitchFamily="18" charset="2"/>
              <a:buChar char=""/>
            </a:pPr>
            <a:endParaRPr lang="en-US" dirty="0" smtClean="0"/>
          </a:p>
          <a:p>
            <a:pPr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3164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z="3600" b="1" smtClean="0"/>
          </a:p>
        </p:txBody>
      </p:sp>
      <p:sp>
        <p:nvSpPr>
          <p:cNvPr id="301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744663"/>
            <a:ext cx="7772400" cy="3970337"/>
          </a:xfrm>
        </p:spPr>
        <p:txBody>
          <a:bodyPr/>
          <a:lstStyle/>
          <a:p>
            <a:pPr marL="574675">
              <a:buFontTx/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suggest:</a:t>
            </a:r>
          </a:p>
          <a:p>
            <a:pPr marL="574675"/>
            <a:r>
              <a:rPr lang="en-US" dirty="0" smtClean="0">
                <a:solidFill>
                  <a:schemeClr val="tx1"/>
                </a:solidFill>
              </a:rPr>
              <a:t>Not any student work will do; student work samples should be rich enough to illustrate their thinking and include the full range of student ideas about the mathematics.</a:t>
            </a:r>
            <a:r>
              <a:rPr lang="en-US" sz="2400" dirty="0" smtClean="0">
                <a:solidFill>
                  <a:schemeClr val="tx1"/>
                </a:solidFill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7724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8382000" cy="3992563"/>
          </a:xfrm>
        </p:spPr>
        <p:txBody>
          <a:bodyPr/>
          <a:lstStyle/>
          <a:p>
            <a:pPr marL="231775" indent="0">
              <a:buNone/>
            </a:pPr>
            <a:r>
              <a:rPr lang="en-US" dirty="0">
                <a:solidFill>
                  <a:schemeClr val="tx1"/>
                </a:solidFill>
              </a:rPr>
              <a:t>Expert practitioners highlight the need </a:t>
            </a:r>
            <a:r>
              <a:rPr lang="en-US" dirty="0" smtClean="0">
                <a:solidFill>
                  <a:schemeClr val="tx1"/>
                </a:solidFill>
              </a:rPr>
              <a:t>for:</a:t>
            </a:r>
          </a:p>
          <a:p>
            <a:pPr marL="231775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marL="574675"/>
            <a:r>
              <a:rPr lang="en-US" dirty="0" smtClean="0">
                <a:solidFill>
                  <a:schemeClr val="tx1"/>
                </a:solidFill>
              </a:rPr>
              <a:t>Teachers to first analyze a carefully crafted set of student work before analyzing their own students' work. </a:t>
            </a:r>
          </a:p>
          <a:p>
            <a:pPr marL="574675">
              <a:buFontTx/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/>
            <a:r>
              <a:rPr lang="en-US" dirty="0" smtClean="0">
                <a:solidFill>
                  <a:schemeClr val="tx1"/>
                </a:solidFill>
              </a:rPr>
              <a:t>Analysis of student work to focus on what students understand, not just what they do not understand. </a:t>
            </a: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1775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3992563"/>
          </a:xfrm>
        </p:spPr>
        <p:txBody>
          <a:bodyPr/>
          <a:lstStyle/>
          <a:p>
            <a:pPr marL="574675"/>
            <a:r>
              <a:rPr lang="en-US" dirty="0">
                <a:solidFill>
                  <a:schemeClr val="tx1"/>
                </a:solidFill>
              </a:rPr>
              <a:t>Research suggests </a:t>
            </a:r>
            <a:r>
              <a:rPr lang="en-US" dirty="0" smtClean="0">
                <a:solidFill>
                  <a:schemeClr val="tx1"/>
                </a:solidFill>
              </a:rPr>
              <a:t>the need for school-based </a:t>
            </a:r>
            <a:r>
              <a:rPr lang="en-US" dirty="0">
                <a:solidFill>
                  <a:schemeClr val="tx1"/>
                </a:solidFill>
              </a:rPr>
              <a:t>and/or </a:t>
            </a:r>
            <a:r>
              <a:rPr lang="en-US" dirty="0" smtClean="0">
                <a:solidFill>
                  <a:schemeClr val="tx1"/>
                </a:solidFill>
              </a:rPr>
              <a:t>job-embedded professional development for STEM teachers.</a:t>
            </a:r>
            <a:endParaRPr lang="en-US" dirty="0">
              <a:solidFill>
                <a:schemeClr val="tx1"/>
              </a:solidFill>
            </a:endParaRPr>
          </a:p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6241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153400" cy="3992563"/>
          </a:xfrm>
        </p:spPr>
        <p:txBody>
          <a:bodyPr/>
          <a:lstStyle/>
          <a:p>
            <a:pPr marL="574675"/>
            <a:r>
              <a:rPr lang="en-US" dirty="0">
                <a:solidFill>
                  <a:schemeClr val="tx1"/>
                </a:solidFill>
              </a:rPr>
              <a:t>Specifically, </a:t>
            </a:r>
            <a:r>
              <a:rPr lang="en-US" dirty="0" smtClean="0">
                <a:solidFill>
                  <a:schemeClr val="tx1"/>
                </a:solidFill>
              </a:rPr>
              <a:t>participation </a:t>
            </a:r>
            <a:r>
              <a:rPr lang="en-US" dirty="0">
                <a:solidFill>
                  <a:schemeClr val="tx1"/>
                </a:solidFill>
              </a:rPr>
              <a:t>in </a:t>
            </a:r>
            <a:r>
              <a:rPr lang="en-US" dirty="0" smtClean="0">
                <a:solidFill>
                  <a:schemeClr val="tx1"/>
                </a:solidFill>
              </a:rPr>
              <a:t>PLCs has been linked to </a:t>
            </a:r>
            <a:r>
              <a:rPr lang="en-US" dirty="0">
                <a:solidFill>
                  <a:schemeClr val="tx1"/>
                </a:solidFill>
              </a:rPr>
              <a:t>increased teacher </a:t>
            </a:r>
            <a:r>
              <a:rPr lang="en-US" dirty="0" smtClean="0">
                <a:solidFill>
                  <a:schemeClr val="tx1"/>
                </a:solidFill>
              </a:rPr>
              <a:t>confidence and positive changes in teachers’ instructional practices.</a:t>
            </a:r>
            <a:endParaRPr lang="en-US" dirty="0">
              <a:solidFill>
                <a:schemeClr val="tx1"/>
              </a:solidFill>
            </a:endParaRPr>
          </a:p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417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3992563"/>
          </a:xfrm>
        </p:spPr>
        <p:txBody>
          <a:bodyPr/>
          <a:lstStyle/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suggest:</a:t>
            </a:r>
          </a:p>
          <a:p>
            <a:pPr marL="631825"/>
            <a:r>
              <a:rPr lang="en-US" dirty="0">
                <a:solidFill>
                  <a:schemeClr val="tx1"/>
                </a:solidFill>
              </a:rPr>
              <a:t>STEM PLCs should not be expected to address all of the needs for teachers’ continuing education.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3864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3992563"/>
          </a:xfrm>
        </p:spPr>
        <p:txBody>
          <a:bodyPr/>
          <a:lstStyle/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suggest:</a:t>
            </a:r>
          </a:p>
          <a:p>
            <a:pPr marL="688975" indent="-457200"/>
            <a:r>
              <a:rPr lang="en-US" dirty="0">
                <a:solidFill>
                  <a:schemeClr val="tx1"/>
                </a:solidFill>
              </a:rPr>
              <a:t>STEM PLCs may be more amenable to some professional development purposes than others.</a:t>
            </a:r>
          </a:p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03848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3992563"/>
          </a:xfrm>
        </p:spPr>
        <p:txBody>
          <a:bodyPr/>
          <a:lstStyle/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suggest:</a:t>
            </a:r>
          </a:p>
          <a:p>
            <a:pPr marL="688975" indent="-457200"/>
            <a:r>
              <a:rPr lang="en-US" dirty="0">
                <a:solidFill>
                  <a:schemeClr val="tx1"/>
                </a:solidFill>
              </a:rPr>
              <a:t>Skilled facilitation is important to the success of STEM PLCs.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6639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914400"/>
          </a:xfrm>
        </p:spPr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MSP Knowledge Management and Dissemination Project</a:t>
            </a:r>
            <a:r>
              <a:rPr lang="en-US" sz="3600" b="1" dirty="0">
                <a:solidFill>
                  <a:schemeClr val="tx1"/>
                </a:solidFill>
              </a:rPr>
              <a:t>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400" dirty="0">
                <a:solidFill>
                  <a:schemeClr val="tx1"/>
                </a:solidFill>
              </a:rPr>
              <a:t>Goal: To synthesize knowledge generated through the Math and Science Partnerships and integrate it into the broader knowledge base for education reform</a:t>
            </a:r>
          </a:p>
          <a:p>
            <a:pPr lvl="1" eaLnBrk="1" hangingPunct="1"/>
            <a:r>
              <a:rPr lang="en-US" sz="2000" dirty="0">
                <a:solidFill>
                  <a:schemeClr val="tx1"/>
                </a:solidFill>
              </a:rPr>
              <a:t>Deepening Teacher Content Knowledge</a:t>
            </a:r>
          </a:p>
          <a:p>
            <a:pPr lvl="1" eaLnBrk="1" hangingPunct="1"/>
            <a:r>
              <a:rPr lang="en-US" sz="2000" dirty="0">
                <a:solidFill>
                  <a:schemeClr val="tx1"/>
                </a:solidFill>
              </a:rPr>
              <a:t>Teachers as Intellectual Leaders</a:t>
            </a:r>
          </a:p>
          <a:p>
            <a:pPr lvl="1" eaLnBrk="1" hangingPunct="1"/>
            <a:r>
              <a:rPr lang="en-US" sz="2000" dirty="0">
                <a:solidFill>
                  <a:schemeClr val="tx1"/>
                </a:solidFill>
              </a:rPr>
              <a:t>Involvement of STEM faculty</a:t>
            </a:r>
          </a:p>
          <a:p>
            <a:pPr lvl="1" eaLnBrk="1" hangingPunct="1"/>
            <a:r>
              <a:rPr lang="en-US" sz="2000" dirty="0">
                <a:solidFill>
                  <a:schemeClr val="tx1"/>
                </a:solidFill>
              </a:rPr>
              <a:t>Professional Learning Communities</a:t>
            </a:r>
          </a:p>
        </p:txBody>
      </p:sp>
    </p:spTree>
    <p:extLst>
      <p:ext uri="{BB962C8B-B14F-4D97-AF65-F5344CB8AC3E}">
        <p14:creationId xmlns:p14="http://schemas.microsoft.com/office/powerpoint/2010/main" val="239813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8382000" cy="3992563"/>
          </a:xfrm>
        </p:spPr>
        <p:txBody>
          <a:bodyPr/>
          <a:lstStyle/>
          <a:p>
            <a:pPr marL="231775" indent="0">
              <a:buNone/>
            </a:pPr>
            <a:r>
              <a:rPr lang="en-US" dirty="0" smtClean="0">
                <a:solidFill>
                  <a:schemeClr val="tx1"/>
                </a:solidFill>
              </a:rPr>
              <a:t>Expert practitioners suggest:</a:t>
            </a:r>
          </a:p>
          <a:p>
            <a:pPr marL="688975" indent="-457200"/>
            <a:r>
              <a:rPr lang="en-US" dirty="0">
                <a:solidFill>
                  <a:schemeClr val="tx1"/>
                </a:solidFill>
              </a:rPr>
              <a:t>Protocols and tools can increase the likelihood that a STEM PLC will be successful. </a:t>
            </a:r>
          </a:p>
          <a:p>
            <a:pPr marL="231775" indent="0">
              <a:buNone/>
            </a:pPr>
            <a:endParaRPr lang="en-US" dirty="0" smtClean="0">
              <a:solidFill>
                <a:schemeClr val="tx1"/>
              </a:solidFill>
            </a:endParaRPr>
          </a:p>
          <a:p>
            <a:pPr marL="574675">
              <a:buFontTx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4276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tx1"/>
                </a:solidFill>
              </a:rPr>
              <a:t>Expert practitioners suggest: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High quality PD materials save time and effort in designing PD, and provide scaffolding for novice PD providers. 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5571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Expert practitioners (and common sense) highlight: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need to select approaches that fit your particular context</a:t>
            </a:r>
          </a:p>
          <a:p>
            <a:pPr lvl="1"/>
            <a:endParaRPr lang="en-US" dirty="0" smtClean="0">
              <a:solidFill>
                <a:schemeClr val="tx1"/>
              </a:solidFill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the fact that no design will work without good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001357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ChangeArrowheads="1"/>
          </p:cNvSpPr>
          <p:nvPr/>
        </p:nvSpPr>
        <p:spPr bwMode="auto">
          <a:xfrm>
            <a:off x="800100" y="2514600"/>
            <a:ext cx="1981200" cy="19812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Professional </a:t>
            </a:r>
          </a:p>
          <a:p>
            <a:pPr algn="ctr"/>
            <a:r>
              <a:rPr lang="en-US"/>
              <a:t>Development</a:t>
            </a:r>
          </a:p>
        </p:txBody>
      </p:sp>
      <p:sp>
        <p:nvSpPr>
          <p:cNvPr id="156675" name="AutoShape 3"/>
          <p:cNvSpPr>
            <a:spLocks noChangeArrowheads="1"/>
          </p:cNvSpPr>
          <p:nvPr/>
        </p:nvSpPr>
        <p:spPr bwMode="auto">
          <a:xfrm>
            <a:off x="3162300" y="2895600"/>
            <a:ext cx="19812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Teacher</a:t>
            </a:r>
          </a:p>
          <a:p>
            <a:pPr algn="ctr"/>
            <a:r>
              <a:rPr lang="en-US"/>
              <a:t>Knowledge </a:t>
            </a:r>
          </a:p>
          <a:p>
            <a:pPr algn="ctr"/>
            <a:r>
              <a:rPr lang="en-US"/>
              <a:t>and Skills</a:t>
            </a:r>
          </a:p>
        </p:txBody>
      </p:sp>
      <p:sp>
        <p:nvSpPr>
          <p:cNvPr id="156676" name="AutoShape 4"/>
          <p:cNvSpPr>
            <a:spLocks noChangeArrowheads="1"/>
          </p:cNvSpPr>
          <p:nvPr/>
        </p:nvSpPr>
        <p:spPr bwMode="auto">
          <a:xfrm>
            <a:off x="5600700" y="28194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Teaching</a:t>
            </a:r>
          </a:p>
          <a:p>
            <a:pPr algn="ctr"/>
            <a:r>
              <a:rPr lang="en-US"/>
              <a:t>Practice</a:t>
            </a:r>
          </a:p>
        </p:txBody>
      </p:sp>
      <p:sp>
        <p:nvSpPr>
          <p:cNvPr id="156677" name="AutoShape 5"/>
          <p:cNvSpPr>
            <a:spLocks noChangeArrowheads="1"/>
          </p:cNvSpPr>
          <p:nvPr/>
        </p:nvSpPr>
        <p:spPr bwMode="auto">
          <a:xfrm>
            <a:off x="7505700" y="28194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Student</a:t>
            </a:r>
          </a:p>
          <a:p>
            <a:pPr algn="ctr"/>
            <a:r>
              <a:rPr lang="en-US"/>
              <a:t>Outcomes</a:t>
            </a:r>
          </a:p>
        </p:txBody>
      </p:sp>
      <p:sp>
        <p:nvSpPr>
          <p:cNvPr id="156678" name="Line 6"/>
          <p:cNvSpPr>
            <a:spLocks noChangeShapeType="1"/>
          </p:cNvSpPr>
          <p:nvPr/>
        </p:nvSpPr>
        <p:spPr bwMode="auto">
          <a:xfrm>
            <a:off x="2781300" y="3505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79" name="Line 7"/>
          <p:cNvSpPr>
            <a:spLocks noChangeShapeType="1"/>
          </p:cNvSpPr>
          <p:nvPr/>
        </p:nvSpPr>
        <p:spPr bwMode="auto">
          <a:xfrm>
            <a:off x="5143500" y="35052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80" name="Line 8"/>
          <p:cNvSpPr>
            <a:spLocks noChangeShapeType="1"/>
          </p:cNvSpPr>
          <p:nvPr/>
        </p:nvSpPr>
        <p:spPr bwMode="auto">
          <a:xfrm>
            <a:off x="7124700" y="3505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681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r>
              <a:rPr lang="en-US" sz="3600"/>
              <a:t>Simplified Logic Model for </a:t>
            </a:r>
            <a:br>
              <a:rPr lang="en-US" sz="3600"/>
            </a:br>
            <a:r>
              <a:rPr lang="en-US" sz="3600"/>
              <a:t>Professional Development</a:t>
            </a:r>
          </a:p>
        </p:txBody>
      </p:sp>
      <p:sp>
        <p:nvSpPr>
          <p:cNvPr id="156682" name="Text Box 10"/>
          <p:cNvSpPr txBox="1">
            <a:spLocks noChangeArrowheads="1"/>
          </p:cNvSpPr>
          <p:nvPr/>
        </p:nvSpPr>
        <p:spPr bwMode="auto">
          <a:xfrm>
            <a:off x="2514600" y="5197475"/>
            <a:ext cx="1447800" cy="6413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/>
              <a:t>Principal Support</a:t>
            </a:r>
          </a:p>
        </p:txBody>
      </p:sp>
      <p:sp>
        <p:nvSpPr>
          <p:cNvPr id="156684" name="Text Box 12"/>
          <p:cNvSpPr txBox="1">
            <a:spLocks noChangeArrowheads="1"/>
          </p:cNvSpPr>
          <p:nvPr/>
        </p:nvSpPr>
        <p:spPr bwMode="auto">
          <a:xfrm>
            <a:off x="5410200" y="4739481"/>
            <a:ext cx="1905000" cy="91598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Appropriate Instructional Materials</a:t>
            </a:r>
          </a:p>
        </p:txBody>
      </p:sp>
      <p:sp>
        <p:nvSpPr>
          <p:cNvPr id="156685" name="Text Box 13"/>
          <p:cNvSpPr txBox="1">
            <a:spLocks noChangeArrowheads="1"/>
          </p:cNvSpPr>
          <p:nvPr/>
        </p:nvSpPr>
        <p:spPr bwMode="auto">
          <a:xfrm>
            <a:off x="4152900" y="1676400"/>
            <a:ext cx="1981200" cy="6413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/>
              <a:t>Policies Aligned with the Vision</a:t>
            </a:r>
          </a:p>
        </p:txBody>
      </p:sp>
    </p:spTree>
    <p:extLst>
      <p:ext uri="{BB962C8B-B14F-4D97-AF65-F5344CB8AC3E}">
        <p14:creationId xmlns:p14="http://schemas.microsoft.com/office/powerpoint/2010/main" val="430909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566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66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66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56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682" grpId="0" animBg="1"/>
      <p:bldP spid="156684" grpId="0" animBg="1"/>
      <p:bldP spid="156685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5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533400"/>
            <a:ext cx="7772400" cy="5486400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</a:rPr>
              <a:t>As individuals, complete the reflection form considering </a:t>
            </a:r>
            <a:r>
              <a:rPr lang="en-US" dirty="0" smtClean="0">
                <a:solidFill>
                  <a:schemeClr val="tx1"/>
                </a:solidFill>
              </a:rPr>
              <a:t>(1) whether </a:t>
            </a:r>
            <a:r>
              <a:rPr lang="en-US" dirty="0">
                <a:solidFill>
                  <a:schemeClr val="tx1"/>
                </a:solidFill>
              </a:rPr>
              <a:t>the system in a designated </a:t>
            </a:r>
            <a:r>
              <a:rPr lang="en-US" dirty="0" smtClean="0">
                <a:solidFill>
                  <a:schemeClr val="tx1"/>
                </a:solidFill>
              </a:rPr>
              <a:t>district </a:t>
            </a:r>
            <a:r>
              <a:rPr lang="en-US" dirty="0">
                <a:solidFill>
                  <a:schemeClr val="tx1"/>
                </a:solidFill>
              </a:rPr>
              <a:t>reflects each of the listed </a:t>
            </a:r>
            <a:r>
              <a:rPr lang="en-US" dirty="0" smtClean="0">
                <a:solidFill>
                  <a:schemeClr val="tx1"/>
                </a:solidFill>
              </a:rPr>
              <a:t>attributes and (2) how easy/difficult the attribute would be to fix if not in place.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Discuss at your table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41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sz="4000" dirty="0" smtClean="0">
                <a:solidFill>
                  <a:schemeClr val="tx1"/>
                </a:solidFill>
              </a:rPr>
              <a:t>Lessons from the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MSP Case Studies</a:t>
            </a:r>
          </a:p>
        </p:txBody>
      </p:sp>
    </p:spTree>
    <p:extLst>
      <p:ext uri="{BB962C8B-B14F-4D97-AF65-F5344CB8AC3E}">
        <p14:creationId xmlns:p14="http://schemas.microsoft.com/office/powerpoint/2010/main" val="66363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447800"/>
            <a:ext cx="80010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Design and implement professional development that is both feasible and likely to be effective with the teachers in the particular context.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83573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solidFill>
                  <a:schemeClr val="tx1"/>
                </a:solidFill>
              </a:rPr>
              <a:t>Designing </a:t>
            </a:r>
            <a:r>
              <a:rPr lang="en-US" sz="3600" dirty="0" smtClean="0">
                <a:solidFill>
                  <a:schemeClr val="tx1"/>
                </a:solidFill>
              </a:rPr>
              <a:t>Feasible</a:t>
            </a:r>
            <a:r>
              <a:rPr lang="en-US" sz="3600" dirty="0">
                <a:solidFill>
                  <a:schemeClr val="tx1"/>
                </a:solidFill>
              </a:rPr>
              <a:t>, </a:t>
            </a:r>
            <a:r>
              <a:rPr lang="en-US" sz="3600" dirty="0" smtClean="0">
                <a:solidFill>
                  <a:schemeClr val="tx1"/>
                </a:solidFill>
              </a:rPr>
              <a:t>Effective </a:t>
            </a:r>
            <a:r>
              <a:rPr lang="en-US" sz="3600" dirty="0">
                <a:solidFill>
                  <a:schemeClr val="tx1"/>
                </a:solidFill>
              </a:rPr>
              <a:t>PD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Choose interventions that both address perceived needs explicitly and are likely to contribute to long-term improvements by focusing on more entrenched issues. </a:t>
            </a:r>
          </a:p>
          <a:p>
            <a:pPr eaLnBrk="1" hangingPunct="1">
              <a:lnSpc>
                <a:spcPct val="90000"/>
              </a:lnSpc>
            </a:pPr>
            <a:endParaRPr lang="en-US" sz="2000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Recognize the pros and cons when considering incentives for teacher participation in professional development. </a:t>
            </a:r>
          </a:p>
          <a:p>
            <a:pPr eaLnBrk="1" hangingPunct="1">
              <a:lnSpc>
                <a:spcPct val="90000"/>
              </a:lnSpc>
            </a:pPr>
            <a:endParaRPr lang="en-US" sz="2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Have a plan for addressing varying levels of teacher knowledge and skills. </a:t>
            </a:r>
          </a:p>
          <a:p>
            <a:pPr lvl="1" eaLnBrk="1" hangingPunct="1">
              <a:lnSpc>
                <a:spcPct val="90000"/>
              </a:lnSpc>
            </a:pPr>
            <a:endParaRPr lang="en-US" sz="1000" dirty="0"/>
          </a:p>
          <a:p>
            <a:pPr eaLnBrk="1" hangingPunct="1">
              <a:lnSpc>
                <a:spcPct val="90000"/>
              </a:lnSpc>
            </a:pPr>
            <a:r>
              <a:rPr lang="en-US" sz="2000" dirty="0">
                <a:solidFill>
                  <a:schemeClr val="tx1"/>
                </a:solidFill>
              </a:rPr>
              <a:t>Provide support for application of enhanced teacher content knowledge to the classroom.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1500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24000"/>
            <a:ext cx="78486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Consider how to engage a range of important stakeholders whose support is important for efforts to deepen teacher content knowledge.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17945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772400" cy="9144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Engaging </a:t>
            </a:r>
            <a:r>
              <a:rPr lang="en-US" dirty="0" smtClean="0">
                <a:solidFill>
                  <a:schemeClr val="tx1"/>
                </a:solidFill>
              </a:rPr>
              <a:t>Key Stakeholders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828800"/>
            <a:ext cx="77724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Identify the stakeholders whose understanding and support will be crucial for the work to be sustained. 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Involve stakeholders in activities that help develop a shared vision around deepening teacher content knowledge. </a:t>
            </a:r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Anticipate that changes in stakeholders may create new opportunities and/or barriers to sustainability.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17610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do we know about effective professional development to enhance the capacity of K-12 STEM teachers?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4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905000"/>
            <a:ext cx="79248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Help ensure that key policies in the system are aligned with the vision underlying the reform efforts.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en-US" sz="2800" dirty="0" smtClean="0"/>
          </a:p>
          <a:p>
            <a:pPr eaLnBrk="1" hangingPunct="1">
              <a:lnSpc>
                <a:spcPct val="90000"/>
              </a:lnSpc>
            </a:pPr>
            <a:endParaRPr lang="en-US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78608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Aligning </a:t>
            </a:r>
            <a:r>
              <a:rPr lang="en-US" dirty="0" smtClean="0">
                <a:solidFill>
                  <a:schemeClr val="tx1"/>
                </a:solidFill>
              </a:rPr>
              <a:t>Key Policies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Identify the most pertinent and influential policies and align interventions with those policies. </a:t>
            </a:r>
          </a:p>
          <a:p>
            <a:pPr lvl="1" eaLnBrk="1" hangingPunct="1">
              <a:lnSpc>
                <a:spcPct val="9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Work to align institutional policies with the program vision. 	</a:t>
            </a:r>
          </a:p>
          <a:p>
            <a:pPr lvl="1" eaLnBrk="1" hangingPunct="1">
              <a:lnSpc>
                <a:spcPct val="90000"/>
              </a:lnSpc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Help teachers deal with unaligned policies.</a:t>
            </a:r>
          </a:p>
          <a:p>
            <a:pPr eaLnBrk="1" hangingPunct="1">
              <a:lnSpc>
                <a:spcPct val="90000"/>
              </a:lnSpc>
            </a:pPr>
            <a:endParaRPr lang="en-US" sz="2400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939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Data-Driven Decision-making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Use data to inform decisions about selecting, implementing, and adapting interventions. </a:t>
            </a:r>
          </a:p>
          <a:p>
            <a:pPr lvl="1" eaLnBrk="1" hangingPunct="1"/>
            <a:endParaRPr lang="en-US" dirty="0">
              <a:solidFill>
                <a:schemeClr val="tx1"/>
              </a:solidFill>
            </a:endParaRPr>
          </a:p>
          <a:p>
            <a:pPr eaLnBrk="1" hangingPunct="1"/>
            <a:r>
              <a:rPr lang="en-US" sz="2400" dirty="0">
                <a:solidFill>
                  <a:schemeClr val="tx1"/>
                </a:solidFill>
              </a:rPr>
              <a:t>Use data to ensure an acceptable level of quality during implementation and scale-up, and to encourage support for system change.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829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371600"/>
            <a:ext cx="78486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</a:rPr>
              <a:t>Work to develop capacity and infrastructure to strengthen teachers’ content knowledge and pedagogical skills. </a:t>
            </a:r>
          </a:p>
          <a:p>
            <a:pPr eaLnBrk="1" hangingPunct="1">
              <a:lnSpc>
                <a:spcPct val="90000"/>
              </a:lnSpc>
            </a:pPr>
            <a:endParaRPr lang="en-US" sz="10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3774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7772400" cy="9144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Developing Capacity </a:t>
            </a:r>
            <a:r>
              <a:rPr lang="en-US" sz="3600" dirty="0">
                <a:solidFill>
                  <a:schemeClr val="tx1"/>
                </a:solidFill>
              </a:rPr>
              <a:t>and </a:t>
            </a:r>
            <a:r>
              <a:rPr lang="en-US" sz="3600" dirty="0" smtClean="0">
                <a:solidFill>
                  <a:schemeClr val="tx1"/>
                </a:solidFill>
              </a:rPr>
              <a:t>Infrastructure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Consider from the get-go how to develop capacity for long-term sustainability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/>
          </a:p>
          <a:p>
            <a:pPr lvl="1" eaLnBrk="1" hangingPunct="1">
              <a:lnSpc>
                <a:spcPct val="90000"/>
              </a:lnSpc>
            </a:pPr>
            <a:endParaRPr lang="en-US" dirty="0"/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Plan for succession of program leaders. 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457200" lvl="1" indent="0" eaLnBrk="1" hangingPunct="1">
              <a:lnSpc>
                <a:spcPct val="90000"/>
              </a:lnSpc>
              <a:buNone/>
            </a:pPr>
            <a:endParaRPr lang="en-US" dirty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sz="2400" dirty="0">
                <a:solidFill>
                  <a:schemeClr val="tx1"/>
                </a:solidFill>
              </a:rPr>
              <a:t>Identify and develop the infrastructure needed for the work to be sustained. </a:t>
            </a:r>
            <a:r>
              <a:rPr lang="en-US" dirty="0">
                <a:solidFill>
                  <a:schemeClr val="tx1"/>
                </a:solidFill>
              </a:rPr>
              <a:t>	</a:t>
            </a:r>
          </a:p>
          <a:p>
            <a:pPr eaLnBrk="1" hangingPunct="1">
              <a:lnSpc>
                <a:spcPct val="90000"/>
              </a:lnSpc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37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Think about the most effective professional development you’ve offered or attended.  What were the factors that made the experience effective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Discuss with </a:t>
            </a:r>
            <a:r>
              <a:rPr lang="en-US" dirty="0" smtClean="0">
                <a:solidFill>
                  <a:schemeClr val="tx1"/>
                </a:solidFill>
              </a:rPr>
              <a:t>others </a:t>
            </a:r>
            <a:r>
              <a:rPr lang="en-US" dirty="0">
                <a:solidFill>
                  <a:schemeClr val="tx1"/>
                </a:solidFill>
              </a:rPr>
              <a:t>at your table.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170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1000"/>
            <a:ext cx="7772400" cy="914400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How many of you discussed the following?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3733800"/>
          </a:xfrm>
        </p:spPr>
        <p:txBody>
          <a:bodyPr/>
          <a:lstStyle/>
          <a:p>
            <a:r>
              <a:rPr lang="en-US" sz="2400" dirty="0" smtClean="0">
                <a:solidFill>
                  <a:schemeClr val="tx1"/>
                </a:solidFill>
              </a:rPr>
              <a:t>On-going, sustains focus over time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Content-focused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Models effective practice, including active learning experiences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Provides opportunities for teachers to apply what they are learning to their own practice</a:t>
            </a: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Engages teachers in communities of learners</a:t>
            </a:r>
          </a:p>
        </p:txBody>
      </p:sp>
    </p:spTree>
    <p:extLst>
      <p:ext uri="{BB962C8B-B14F-4D97-AF65-F5344CB8AC3E}">
        <p14:creationId xmlns:p14="http://schemas.microsoft.com/office/powerpoint/2010/main" val="665443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What do we know?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Professional development design and implementation is complex, with many decisions to make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marL="350838" indent="-350838" eaLnBrk="1" hangingPunct="1"/>
            <a:r>
              <a:rPr lang="en-US" dirty="0">
                <a:solidFill>
                  <a:schemeClr val="tx1"/>
                </a:solidFill>
              </a:rPr>
              <a:t>Decisions are interrelated.</a:t>
            </a:r>
          </a:p>
          <a:p>
            <a:pPr marL="350838" indent="-350838" eaLnBrk="1" hangingPunct="1"/>
            <a:r>
              <a:rPr lang="en-US" dirty="0">
                <a:solidFill>
                  <a:schemeClr val="tx1"/>
                </a:solidFill>
              </a:rPr>
              <a:t>Our eyes are always bigger than our stomachs – we always want to do more in professional development than we are able to do</a:t>
            </a:r>
            <a:r>
              <a:rPr lang="en-US" dirty="0"/>
              <a:t>.</a:t>
            </a:r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759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/>
          </p:cNvSpPr>
          <p:nvPr/>
        </p:nvSpPr>
        <p:spPr bwMode="auto">
          <a:xfrm>
            <a:off x="876946" y="2057400"/>
            <a:ext cx="1981200" cy="1981200"/>
          </a:xfrm>
          <a:prstGeom prst="rect">
            <a:avLst/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Professional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Development</a:t>
            </a:r>
          </a:p>
        </p:txBody>
      </p:sp>
      <p:sp>
        <p:nvSpPr>
          <p:cNvPr id="78851" name="AutoShape 3"/>
          <p:cNvSpPr>
            <a:spLocks noChangeArrowheads="1"/>
          </p:cNvSpPr>
          <p:nvPr/>
        </p:nvSpPr>
        <p:spPr bwMode="auto">
          <a:xfrm>
            <a:off x="3239146" y="2438400"/>
            <a:ext cx="1981200" cy="1219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254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Teacher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Knowledge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and Skills</a:t>
            </a:r>
          </a:p>
        </p:txBody>
      </p:sp>
      <p:sp>
        <p:nvSpPr>
          <p:cNvPr id="78852" name="AutoShape 4"/>
          <p:cNvSpPr>
            <a:spLocks noChangeArrowheads="1"/>
          </p:cNvSpPr>
          <p:nvPr/>
        </p:nvSpPr>
        <p:spPr bwMode="auto">
          <a:xfrm>
            <a:off x="5677546" y="23622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Teaching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Practice</a:t>
            </a:r>
          </a:p>
        </p:txBody>
      </p:sp>
      <p:sp>
        <p:nvSpPr>
          <p:cNvPr id="78853" name="AutoShape 5"/>
          <p:cNvSpPr>
            <a:spLocks noChangeArrowheads="1"/>
          </p:cNvSpPr>
          <p:nvPr/>
        </p:nvSpPr>
        <p:spPr bwMode="auto">
          <a:xfrm>
            <a:off x="7582546" y="2362200"/>
            <a:ext cx="1524000" cy="1371600"/>
          </a:xfrm>
          <a:prstGeom prst="hexagon">
            <a:avLst>
              <a:gd name="adj" fmla="val 27778"/>
              <a:gd name="vf" fmla="val 115470"/>
            </a:avLst>
          </a:prstGeom>
          <a:solidFill>
            <a:schemeClr val="accent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Student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Outcomes</a:t>
            </a:r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>
            <a:off x="2858146" y="3048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>
            <a:off x="5220346" y="3048000"/>
            <a:ext cx="4572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78856" name="Line 8"/>
          <p:cNvSpPr>
            <a:spLocks noChangeShapeType="1"/>
          </p:cNvSpPr>
          <p:nvPr/>
        </p:nvSpPr>
        <p:spPr bwMode="auto">
          <a:xfrm>
            <a:off x="7201546" y="30480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74638"/>
            <a:ext cx="8686800" cy="1143000"/>
          </a:xfrm>
        </p:spPr>
        <p:txBody>
          <a:bodyPr/>
          <a:lstStyle/>
          <a:p>
            <a:pPr eaLnBrk="1" hangingPunct="1"/>
            <a:r>
              <a:rPr lang="en-US" sz="3600" dirty="0" smtClean="0">
                <a:solidFill>
                  <a:schemeClr val="tx1"/>
                </a:solidFill>
              </a:rPr>
              <a:t>Simplified Logic Model for </a:t>
            </a:r>
            <a:br>
              <a:rPr lang="en-US" sz="3600" dirty="0" smtClean="0">
                <a:solidFill>
                  <a:schemeClr val="tx1"/>
                </a:solidFill>
              </a:rPr>
            </a:br>
            <a:r>
              <a:rPr lang="en-US" sz="3600" dirty="0" smtClean="0">
                <a:solidFill>
                  <a:schemeClr val="tx1"/>
                </a:solidFill>
              </a:rPr>
              <a:t>Professional Development</a:t>
            </a:r>
          </a:p>
        </p:txBody>
      </p:sp>
    </p:spTree>
    <p:extLst>
      <p:ext uri="{BB962C8B-B14F-4D97-AF65-F5344CB8AC3E}">
        <p14:creationId xmlns:p14="http://schemas.microsoft.com/office/powerpoint/2010/main" val="229958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nimBg="1"/>
      <p:bldP spid="78851" grpId="0" animBg="1"/>
      <p:bldP spid="78852" grpId="0" animBg="1"/>
      <p:bldP spid="78853" grpId="0" animBg="1"/>
      <p:bldP spid="78854" grpId="0" animBg="1"/>
      <p:bldP spid="78855" grpId="0" animBg="1"/>
      <p:bldP spid="78856" grpId="0" animBg="1"/>
    </p:bldLst>
  </p:timing>
</p:sld>
</file>

<file path=ppt/theme/theme1.xml><?xml version="1.0" encoding="utf-8"?>
<a:theme xmlns:a="http://schemas.openxmlformats.org/drawingml/2006/main" name="HRI Template">
  <a:themeElements>
    <a:clrScheme name="HRI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HRI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RI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I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RI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I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I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I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RI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241C36D08B25144AC8E17A51531CD76" ma:contentTypeVersion="0" ma:contentTypeDescription="Create a new document." ma:contentTypeScope="" ma:versionID="e5da9ed3a15fbf2bcc7f2fb63fe961ef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FBC79C3E-24F1-4462-B863-658BBA4DDED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A592A11-2256-4E15-84F2-98A5B692751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0E82C153-1137-4F8C-9830-3735A675B1DE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</TotalTime>
  <Words>1621</Words>
  <Application>Microsoft Office PowerPoint</Application>
  <PresentationFormat>On-screen Show (4:3)</PresentationFormat>
  <Paragraphs>306</Paragraphs>
  <Slides>54</Slides>
  <Notes>54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54</vt:i4>
      </vt:variant>
    </vt:vector>
  </HeadingPairs>
  <TitlesOfParts>
    <vt:vector size="57" baseType="lpstr">
      <vt:lpstr>HRI Template</vt:lpstr>
      <vt:lpstr>Image</vt:lpstr>
      <vt:lpstr>Chart</vt:lpstr>
      <vt:lpstr>Providing On-going Support  for STEM Teachers</vt:lpstr>
      <vt:lpstr>Successful K-12 STEM Education: Identifying Effective Approaches in Science, Technology, Engineering, and Mathematics</vt:lpstr>
      <vt:lpstr>Purpose of this Session</vt:lpstr>
      <vt:lpstr>MSP Knowledge Management and Dissemination Project </vt:lpstr>
      <vt:lpstr>PowerPoint Presentation</vt:lpstr>
      <vt:lpstr>PowerPoint Presentation</vt:lpstr>
      <vt:lpstr>How many of you discussed the following?</vt:lpstr>
      <vt:lpstr>What do we know?</vt:lpstr>
      <vt:lpstr>Simplified Logic Model for  Professional Development</vt:lpstr>
      <vt:lpstr>Teacher content knowledge matters…</vt:lpstr>
      <vt:lpstr>Teacher content knowledge matters…</vt:lpstr>
      <vt:lpstr>So if TCK matters…</vt:lpstr>
      <vt:lpstr>Facets of  Teacher Content Knowledge</vt:lpstr>
      <vt:lpstr>MSP KMD Review of Research </vt:lpstr>
      <vt:lpstr>MSP KMD Review of Research </vt:lpstr>
      <vt:lpstr> MSP KMD Review of Research </vt:lpstr>
      <vt:lpstr>Based on the Evidence: An Effective PD Program…</vt:lpstr>
      <vt:lpstr>PowerPoint Presentation</vt:lpstr>
      <vt:lpstr>An Emerging Consensus Effective PD:</vt:lpstr>
      <vt:lpstr>Recent Study</vt:lpstr>
      <vt:lpstr>PowerPoint Presentation</vt:lpstr>
      <vt:lpstr>What research tells us</vt:lpstr>
      <vt:lpstr>Filling the gap </vt:lpstr>
      <vt:lpstr>Disciplinary Content Knowledge</vt:lpstr>
      <vt:lpstr>Disciplinary Content Knowledge</vt:lpstr>
      <vt:lpstr>Disciplinary Content Knowledge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Pedagogical Content Knowledge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Simplified Logic Model for  Professional Development</vt:lpstr>
      <vt:lpstr>PowerPoint Presentation</vt:lpstr>
      <vt:lpstr>PowerPoint Presentation</vt:lpstr>
      <vt:lpstr>PowerPoint Presentation</vt:lpstr>
      <vt:lpstr>Designing Feasible, Effective PD</vt:lpstr>
      <vt:lpstr>PowerPoint Presentation</vt:lpstr>
      <vt:lpstr>Engaging Key Stakeholders</vt:lpstr>
      <vt:lpstr>PowerPoint Presentation</vt:lpstr>
      <vt:lpstr>Aligning Key Policies</vt:lpstr>
      <vt:lpstr>Data-Driven Decision-making</vt:lpstr>
      <vt:lpstr>PowerPoint Presentation</vt:lpstr>
      <vt:lpstr>Developing Capacity and Infrastructure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Providing On-going Support  for STEM Teachers</dc:title>
  <dc:creator>Joan Pasley</dc:creator>
  <cp:lastModifiedBy>Joyce, Jessica</cp:lastModifiedBy>
  <cp:revision>35</cp:revision>
  <dcterms:created xsi:type="dcterms:W3CDTF">2012-04-02T14:30:25Z</dcterms:created>
  <dcterms:modified xsi:type="dcterms:W3CDTF">2012-10-26T19:01:33Z</dcterms:modified>
</cp:coreProperties>
</file>