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4"/>
  </p:sldMasterIdLst>
  <p:notesMasterIdLst>
    <p:notesMasterId r:id="rId43"/>
  </p:notesMasterIdLst>
  <p:handoutMasterIdLst>
    <p:handoutMasterId r:id="rId44"/>
  </p:handoutMasterIdLst>
  <p:sldIdLst>
    <p:sldId id="256" r:id="rId5"/>
    <p:sldId id="388" r:id="rId6"/>
    <p:sldId id="389" r:id="rId7"/>
    <p:sldId id="356" r:id="rId8"/>
    <p:sldId id="357" r:id="rId9"/>
    <p:sldId id="390" r:id="rId10"/>
    <p:sldId id="377" r:id="rId11"/>
    <p:sldId id="383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91" r:id="rId22"/>
    <p:sldId id="333" r:id="rId23"/>
    <p:sldId id="334" r:id="rId24"/>
    <p:sldId id="335" r:id="rId25"/>
    <p:sldId id="360" r:id="rId26"/>
    <p:sldId id="392" r:id="rId27"/>
    <p:sldId id="376" r:id="rId28"/>
    <p:sldId id="362" r:id="rId29"/>
    <p:sldId id="378" r:id="rId30"/>
    <p:sldId id="393" r:id="rId31"/>
    <p:sldId id="365" r:id="rId32"/>
    <p:sldId id="363" r:id="rId33"/>
    <p:sldId id="373" r:id="rId34"/>
    <p:sldId id="374" r:id="rId35"/>
    <p:sldId id="375" r:id="rId36"/>
    <p:sldId id="394" r:id="rId37"/>
    <p:sldId id="366" r:id="rId38"/>
    <p:sldId id="351" r:id="rId39"/>
    <p:sldId id="352" r:id="rId40"/>
    <p:sldId id="353" r:id="rId41"/>
    <p:sldId id="354" r:id="rId4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349"/>
    <a:srgbClr val="F77D19"/>
    <a:srgbClr val="3AC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86" autoAdjust="0"/>
  </p:normalViewPr>
  <p:slideViewPr>
    <p:cSldViewPr snapToGrid="0" snapToObjects="1">
      <p:cViewPr>
        <p:scale>
          <a:sx n="81" d="100"/>
          <a:sy n="81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854757548461834E-2"/>
          <c:y val="2.6894483483030005E-2"/>
          <c:w val="0.89635286840812911"/>
          <c:h val="0.82607877058989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Economically Disadvantaged</c:v>
                </c:pt>
              </c:strCache>
            </c:strRef>
          </c:tx>
          <c:invertIfNegative val="0"/>
          <c:cat>
            <c:strRef>
              <c:f>Sheet1!$A$19:$A$23</c:f>
              <c:strCache>
                <c:ptCount val="5"/>
                <c:pt idx="0">
                  <c:v>Austin ISD                      84,245 students                      (63.5 % ED)</c:v>
                </c:pt>
                <c:pt idx="1">
                  <c:v>Dripping Springs ISD     4,311 students                      (13.2 % ED)</c:v>
                </c:pt>
                <c:pt idx="2">
                  <c:v>Plano ISD                  54,683 students                       (23.6 % ED)</c:v>
                </c:pt>
                <c:pt idx="3">
                  <c:v>Round Rock ISD       42,777 students                      (28.7 % ED)</c:v>
                </c:pt>
                <c:pt idx="4">
                  <c:v>School of Excellence in Education                         2085 students                 (78.9 % ED)</c:v>
                </c:pt>
              </c:strCache>
            </c:strRef>
          </c:cat>
          <c:val>
            <c:numRef>
              <c:f>Sheet1!$B$19:$B$23</c:f>
              <c:numCache>
                <c:formatCode>#,##0</c:formatCode>
                <c:ptCount val="5"/>
                <c:pt idx="0">
                  <c:v>53495.575000000004</c:v>
                </c:pt>
                <c:pt idx="1">
                  <c:v>569.05199999999957</c:v>
                </c:pt>
                <c:pt idx="2">
                  <c:v>12905.188</c:v>
                </c:pt>
                <c:pt idx="3">
                  <c:v>12276.999</c:v>
                </c:pt>
                <c:pt idx="4">
                  <c:v>1645.0650000000001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rgbClr val="646B86"/>
            </a:solidFill>
          </c:spPr>
          <c:invertIfNegative val="0"/>
          <c:cat>
            <c:strRef>
              <c:f>Sheet1!$A$19:$A$23</c:f>
              <c:strCache>
                <c:ptCount val="5"/>
                <c:pt idx="0">
                  <c:v>Austin ISD                      84,245 students                      (63.5 % ED)</c:v>
                </c:pt>
                <c:pt idx="1">
                  <c:v>Dripping Springs ISD     4,311 students                      (13.2 % ED)</c:v>
                </c:pt>
                <c:pt idx="2">
                  <c:v>Plano ISD                  54,683 students                       (23.6 % ED)</c:v>
                </c:pt>
                <c:pt idx="3">
                  <c:v>Round Rock ISD       42,777 students                      (28.7 % ED)</c:v>
                </c:pt>
                <c:pt idx="4">
                  <c:v>School of Excellence in Education                         2085 students                 (78.9 % ED)</c:v>
                </c:pt>
              </c:strCache>
            </c:strRef>
          </c:cat>
          <c:val>
            <c:numRef>
              <c:f>Sheet1!$C$19:$C$23</c:f>
              <c:numCache>
                <c:formatCode>#,##0</c:formatCode>
                <c:ptCount val="5"/>
                <c:pt idx="0">
                  <c:v>30749.424999999999</c:v>
                </c:pt>
                <c:pt idx="1">
                  <c:v>3741.9479999999999</c:v>
                </c:pt>
                <c:pt idx="2">
                  <c:v>41777.812000000013</c:v>
                </c:pt>
                <c:pt idx="3">
                  <c:v>30500.001</c:v>
                </c:pt>
                <c:pt idx="4">
                  <c:v>439.9349999999996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33024"/>
        <c:axId val="86834560"/>
      </c:barChart>
      <c:catAx>
        <c:axId val="8683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834560"/>
        <c:crosses val="autoZero"/>
        <c:auto val="1"/>
        <c:lblAlgn val="ctr"/>
        <c:lblOffset val="100"/>
        <c:noMultiLvlLbl val="0"/>
      </c:catAx>
      <c:valAx>
        <c:axId val="86834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83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54646163255094"/>
          <c:y val="7.0656155615720815E-4"/>
          <c:w val="0.20314146778164399"/>
          <c:h val="0.3252536613729381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14530017909408E-2"/>
          <c:y val="2.0115255720153605E-2"/>
          <c:w val="0.9452160181222159"/>
          <c:h val="0.8652420530766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Economically Disadvantaged</c:v>
                </c:pt>
              </c:strCache>
            </c:strRef>
          </c:tx>
          <c:invertIfNegative val="0"/>
          <c:cat>
            <c:strRef>
              <c:f>Sheet1!$A$27:$A$34</c:f>
              <c:strCache>
                <c:ptCount val="8"/>
                <c:pt idx="0">
                  <c:v>Bowie HS             2,805 students       (12.7 % ED)</c:v>
                </c:pt>
                <c:pt idx="1">
                  <c:v>Crockett HS         1,732 students       (61.1 % ED)</c:v>
                </c:pt>
                <c:pt idx="2">
                  <c:v>McCallum HS       1,751 students      (38.7 % ED)</c:v>
                </c:pt>
                <c:pt idx="3">
                  <c:v>Reagan HS              866 students           (88.3 % ED)</c:v>
                </c:pt>
                <c:pt idx="4">
                  <c:v>Dripping Springs HS 1,235 students             (8.3 % ED)</c:v>
                </c:pt>
                <c:pt idx="5">
                  <c:v>Plano HS             2,664 students          (11 % ED)</c:v>
                </c:pt>
                <c:pt idx="6">
                  <c:v>Stony Point HS        2,535 students          (33.8 % ED)</c:v>
                </c:pt>
                <c:pt idx="7">
                  <c:v>Milton B Lee Academy of Science              216 students                (78.7 % ED)</c:v>
                </c:pt>
              </c:strCache>
            </c:strRef>
          </c:cat>
          <c:val>
            <c:numRef>
              <c:f>Sheet1!$B$27:$B$34</c:f>
              <c:numCache>
                <c:formatCode>#,##0</c:formatCode>
                <c:ptCount val="8"/>
                <c:pt idx="0">
                  <c:v>356.23499999999973</c:v>
                </c:pt>
                <c:pt idx="1">
                  <c:v>1058.252</c:v>
                </c:pt>
                <c:pt idx="2">
                  <c:v>677.63700000000006</c:v>
                </c:pt>
                <c:pt idx="3">
                  <c:v>764.67800000000045</c:v>
                </c:pt>
                <c:pt idx="4">
                  <c:v>102.505</c:v>
                </c:pt>
                <c:pt idx="5">
                  <c:v>293.04000000000002</c:v>
                </c:pt>
                <c:pt idx="6">
                  <c:v>856.82999999999959</c:v>
                </c:pt>
                <c:pt idx="7">
                  <c:v>169.99200000000013</c:v>
                </c:pt>
              </c:numCache>
            </c:numRef>
          </c:val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rgbClr val="646B86"/>
            </a:solidFill>
          </c:spPr>
          <c:invertIfNegative val="0"/>
          <c:cat>
            <c:strRef>
              <c:f>Sheet1!$A$27:$A$34</c:f>
              <c:strCache>
                <c:ptCount val="8"/>
                <c:pt idx="0">
                  <c:v>Bowie HS             2,805 students       (12.7 % ED)</c:v>
                </c:pt>
                <c:pt idx="1">
                  <c:v>Crockett HS         1,732 students       (61.1 % ED)</c:v>
                </c:pt>
                <c:pt idx="2">
                  <c:v>McCallum HS       1,751 students      (38.7 % ED)</c:v>
                </c:pt>
                <c:pt idx="3">
                  <c:v>Reagan HS              866 students           (88.3 % ED)</c:v>
                </c:pt>
                <c:pt idx="4">
                  <c:v>Dripping Springs HS 1,235 students             (8.3 % ED)</c:v>
                </c:pt>
                <c:pt idx="5">
                  <c:v>Plano HS             2,664 students          (11 % ED)</c:v>
                </c:pt>
                <c:pt idx="6">
                  <c:v>Stony Point HS        2,535 students          (33.8 % ED)</c:v>
                </c:pt>
                <c:pt idx="7">
                  <c:v>Milton B Lee Academy of Science              216 students                (78.7 % ED)</c:v>
                </c:pt>
              </c:strCache>
            </c:strRef>
          </c:cat>
          <c:val>
            <c:numRef>
              <c:f>Sheet1!$C$27:$C$34</c:f>
              <c:numCache>
                <c:formatCode>#,##0</c:formatCode>
                <c:ptCount val="8"/>
                <c:pt idx="0">
                  <c:v>2448.7649999999985</c:v>
                </c:pt>
                <c:pt idx="1">
                  <c:v>673.74800000000005</c:v>
                </c:pt>
                <c:pt idx="2">
                  <c:v>1073.3629999999998</c:v>
                </c:pt>
                <c:pt idx="3">
                  <c:v>101.32199999999999</c:v>
                </c:pt>
                <c:pt idx="4">
                  <c:v>1132.4949999999999</c:v>
                </c:pt>
                <c:pt idx="5">
                  <c:v>2370.96</c:v>
                </c:pt>
                <c:pt idx="6">
                  <c:v>1678.1699999999998</c:v>
                </c:pt>
                <c:pt idx="7">
                  <c:v>46.007999999999981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782720"/>
        <c:axId val="86784256"/>
      </c:barChart>
      <c:catAx>
        <c:axId val="86782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en-US"/>
          </a:p>
        </c:txPr>
        <c:crossAx val="86784256"/>
        <c:crosses val="autoZero"/>
        <c:auto val="1"/>
        <c:lblAlgn val="ctr"/>
        <c:lblOffset val="100"/>
        <c:noMultiLvlLbl val="0"/>
      </c:catAx>
      <c:valAx>
        <c:axId val="867842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782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85891524446861511"/>
          <c:y val="1.6983085447652407E-3"/>
          <c:w val="0.14108475553138602"/>
          <c:h val="0.26358996792067713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0.10738</cdr:x>
      <cdr:y>0.51852</cdr:y>
    </cdr:from>
    <cdr:to>
      <cdr:x>0.15212</cdr:x>
      <cdr:y>0.77778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048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0.34003</cdr:x>
      <cdr:y>0.51852</cdr:y>
    </cdr:from>
    <cdr:to>
      <cdr:x>0.38477</cdr:x>
      <cdr:y>0.77778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22860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0.45636</cdr:x>
      <cdr:y>0.51852</cdr:y>
    </cdr:from>
    <cdr:to>
      <cdr:x>0.5011</cdr:x>
      <cdr:y>0.78231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3262602" y="3823992"/>
          <a:ext cx="1628174" cy="380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0.57269</cdr:x>
      <cdr:y>0.51852</cdr:y>
    </cdr:from>
    <cdr:to>
      <cdr:x>0.61743</cdr:x>
      <cdr:y>0.78316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4250598" y="3826603"/>
          <a:ext cx="163340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0.68902</cdr:x>
      <cdr:y>0.51852</cdr:y>
    </cdr:from>
    <cdr:to>
      <cdr:x>0.73376</cdr:x>
      <cdr:y>0.77778</cdr:y>
    </cdr:to>
    <cdr:sp macro="" textlink="">
      <cdr:nvSpPr>
        <cdr:cNvPr id="6" name="TextBox 1"/>
        <cdr:cNvSpPr txBox="1"/>
      </cdr:nvSpPr>
      <cdr:spPr>
        <a:xfrm xmlns:a="http://schemas.openxmlformats.org/drawingml/2006/main" rot="16200000">
          <a:off x="52578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</a:rPr>
            <a:t>Recognized</a:t>
          </a:r>
          <a:endParaRPr lang="en-US" sz="11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0.80534</cdr:x>
      <cdr:y>0.51852</cdr:y>
    </cdr:from>
    <cdr:to>
      <cdr:x>0.85008</cdr:x>
      <cdr:y>0.77778</cdr:y>
    </cdr:to>
    <cdr:sp macro="" textlink="">
      <cdr:nvSpPr>
        <cdr:cNvPr id="7" name="TextBox 1"/>
        <cdr:cNvSpPr txBox="1"/>
      </cdr:nvSpPr>
      <cdr:spPr>
        <a:xfrm xmlns:a="http://schemas.openxmlformats.org/drawingml/2006/main" rot="16200000">
          <a:off x="62484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latin typeface="+mj-lt"/>
            </a:rPr>
            <a:t>Acceptable</a:t>
          </a:r>
          <a:endParaRPr lang="en-US" sz="1100" b="1" i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0.92167</cdr:x>
      <cdr:y>0.51852</cdr:y>
    </cdr:from>
    <cdr:to>
      <cdr:x>0.96641</cdr:x>
      <cdr:y>0.77778</cdr:y>
    </cdr:to>
    <cdr:sp macro="" textlink="">
      <cdr:nvSpPr>
        <cdr:cNvPr id="8" name="TextBox 1"/>
        <cdr:cNvSpPr txBox="1"/>
      </cdr:nvSpPr>
      <cdr:spPr>
        <a:xfrm xmlns:a="http://schemas.openxmlformats.org/drawingml/2006/main" rot="16200000">
          <a:off x="7239001" y="3810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tx1"/>
              </a:solidFill>
              <a:latin typeface="+mj-lt"/>
            </a:rPr>
            <a:t>Acceptable</a:t>
          </a:r>
          <a:endParaRPr lang="en-US" sz="1100" b="1" i="1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April 10,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D24B56-EB7F-4F65-BFB9-D86E1DF1E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0774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April 10, 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B21F7E-AD7B-407F-B71E-857EB988A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776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/12999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angetheequation.org/" TargetMode="Externa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2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3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4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6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1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F5C5EA-35E9-4956-AE8E-DD3DDFE70471}" type="slidenum">
              <a:rPr lang="en-US" sz="1200">
                <a:latin typeface="Calibri" pitchFamily="34" charset="0"/>
              </a:rPr>
              <a:pPr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5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Released by the National Academies, September 2010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http://www.nap.edu/catalog/12999.html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2005 – RAGS: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 impending shortage of scientists, engineers, and technical personnel at least partly caused by inadequate K-12 science education threatens the nation’s long-standing scientific leadership in an increasingly competitive, globalized world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called for more undergraduate and graduate science scholarships, new programs to train science teachers, more research funding, and more foreign scientists to be admitted to this country 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2010 – RAGS, Revisited: </a:t>
            </a:r>
          </a:p>
          <a:p>
            <a:pPr marL="0" lvl="1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situation has gotten worse, not better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***********************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Released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by the President’s Council of Advisors on Science and Technology (PCAST), September 2010 (</a:t>
            </a:r>
            <a:r>
              <a:rPr lang="en-US" sz="1400" b="0" u="sng" baseline="0" dirty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pitchFamily="18" charset="0"/>
                <a:cs typeface="Times New Roman" pitchFamily="18" charset="0"/>
              </a:rPr>
              <a:t>http://www.whitehouse.gov/sites/default/files/microsites/ostp/pcast-stemed-report.pdf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 advisory group of the nation’s leading scientists and engineers produced a report that provides a strategy for improving K-12 STEM education: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prepare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students so they have a strong foundation in STEM subjects and are able to use this knowledge in their personal and professional lives 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inspire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students so that all are motivated to study STEM subjects in school and many are excited about the prospect of having careers in STEM fields 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***********************</a:t>
            </a:r>
          </a:p>
          <a:p>
            <a:pPr marL="0" lvl="1" defTabSz="931774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Launched by President Obama, September 16, 2010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http://www.changetheequation.org/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Through its network of 110 CEOs, Change the Equation pledges to create widespread literacy in science, technology, engineering and math (STEM) as an investment in our nation.</a:t>
            </a:r>
          </a:p>
          <a:p>
            <a:pPr marL="0" lvl="1" defTabSz="93177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works toward three critical goals: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Great Teaching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Improve STEM teaching at all grade levels, with a larger and more diverse cadre of highly capable and inspirational STEM teachers.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Inspired Learners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Inspire student appreciation and excitement for STEM programs and careers to increase success and achievement in school and opportunities for a collegiate education, especially among females and students of color.</a:t>
            </a:r>
          </a:p>
          <a:p>
            <a:pPr marL="457200" lvl="2" defTabSz="93177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1400" i="1" u="sng" dirty="0" smtClean="0">
                <a:latin typeface="Times New Roman" pitchFamily="18" charset="0"/>
                <a:cs typeface="Times New Roman" pitchFamily="18" charset="0"/>
              </a:rPr>
              <a:t>A Committed Nation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Achieve a sustained commitment to improving STEM education from business leaders, government officials, STEM educators and other stakeholders through innovation, communication, collaboration and data-based decision making.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78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21F7E-AD7B-407F-B71E-857EB988A39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STEM Smart Schools Meeting - Chicago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April 10,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69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35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charset="0"/>
              <a:cs typeface="ＭＳ Ｐゴシック" charset="-128"/>
            </a:endParaRPr>
          </a:p>
        </p:txBody>
      </p:sp>
      <p:pic>
        <p:nvPicPr>
          <p:cNvPr id="1032" name="Picture 7" descr="NASA Whi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6237288"/>
            <a:ext cx="708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nsf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6307138"/>
            <a:ext cx="2038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2225"/>
            <a:ext cx="1943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6340475"/>
            <a:ext cx="23002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12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_Worksheet1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73075" y="685800"/>
            <a:ext cx="8213725" cy="2127250"/>
          </a:xfrm>
        </p:spPr>
        <p:txBody>
          <a:bodyPr/>
          <a:lstStyle/>
          <a:p>
            <a:pPr eaLnBrk="1" hangingPunct="1"/>
            <a:r>
              <a:rPr lang="en-US" sz="4800" smtClean="0">
                <a:ea typeface="ＭＳ Ｐゴシック" charset="-128"/>
              </a:rPr>
              <a:t>Engineer Your World</a:t>
            </a:r>
            <a:br>
              <a:rPr lang="en-US" sz="4800" smtClean="0">
                <a:ea typeface="ＭＳ Ｐゴシック" charset="-128"/>
              </a:rPr>
            </a:br>
            <a:r>
              <a:rPr lang="en-US" sz="4000" smtClean="0">
                <a:ea typeface="ＭＳ Ｐゴシック" charset="-128"/>
              </a:rPr>
              <a:t>UTeach</a:t>
            </a:r>
            <a:r>
              <a:rPr lang="en-US" sz="4000" i="1" smtClean="0">
                <a:ea typeface="ＭＳ Ｐゴシック" charset="-128"/>
              </a:rPr>
              <a:t>Engineering</a:t>
            </a:r>
            <a:br>
              <a:rPr lang="en-US" sz="4000" i="1" smtClean="0">
                <a:ea typeface="ＭＳ Ｐゴシック" charset="-128"/>
              </a:rPr>
            </a:br>
            <a:r>
              <a:rPr lang="en-US" sz="4000" smtClean="0">
                <a:ea typeface="ＭＳ Ｐゴシック" charset="-128"/>
              </a:rPr>
              <a:t>The University of Texas at Austin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73075" y="3270250"/>
            <a:ext cx="8213725" cy="22098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Cheryl Farmer, Project Director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Lisa Guerra, NASA Research Fellow</a:t>
            </a: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eft Brace 3"/>
          <p:cNvSpPr>
            <a:spLocks/>
          </p:cNvSpPr>
          <p:nvPr/>
        </p:nvSpPr>
        <p:spPr bwMode="auto">
          <a:xfrm>
            <a:off x="2064975" y="1874838"/>
            <a:ext cx="449263" cy="3946525"/>
          </a:xfrm>
          <a:prstGeom prst="leftBrace">
            <a:avLst>
              <a:gd name="adj1" fmla="val 829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88" y="3244850"/>
            <a:ext cx="1620837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Student Learning Outcomes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10" y="3479937"/>
            <a:ext cx="567103" cy="731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8113" y="3432601"/>
            <a:ext cx="253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Engineering design projects related to core ideas in the discipline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1725" y="2697163"/>
            <a:ext cx="17970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>
                <a:latin typeface="+mj-lt"/>
                <a:ea typeface="ＭＳ Ｐゴシック" pitchFamily="34" charset="-128"/>
              </a:rPr>
              <a:t>Engineering Design Process</a:t>
            </a:r>
          </a:p>
        </p:txBody>
      </p:sp>
      <p:sp>
        <p:nvSpPr>
          <p:cNvPr id="37894" name="Left Brace 9"/>
          <p:cNvSpPr>
            <a:spLocks/>
          </p:cNvSpPr>
          <p:nvPr/>
        </p:nvSpPr>
        <p:spPr bwMode="auto">
          <a:xfrm>
            <a:off x="2064975" y="2727325"/>
            <a:ext cx="449263" cy="1143000"/>
          </a:xfrm>
          <a:prstGeom prst="leftBrace">
            <a:avLst>
              <a:gd name="adj1" fmla="val 831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10" y="3479937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8113" y="3432601"/>
            <a:ext cx="253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Engineering design projects related to core ideas in the discipline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6550025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1: Reverse Engineer Your World</a:t>
            </a:r>
          </a:p>
          <a:p>
            <a:pPr eaLnBrk="1" hangingPunct="1">
              <a:buFont typeface="Wingdings 3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Engineering impacts our everyday lives.</a:t>
            </a: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619375" y="3584575"/>
            <a:ext cx="306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Functional models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Research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Information gathering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Reverse engineering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006600"/>
            <a:ext cx="26368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041775"/>
            <a:ext cx="27432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2: The Evolution of Imagery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design products to satisfy customer wants and needs.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2705100" y="3209925"/>
            <a:ext cx="4076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The engineering design process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New design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evolution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embodiment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Performance verification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Engineering notebooks</a:t>
            </a:r>
          </a:p>
        </p:txBody>
      </p:sp>
      <p:sp>
        <p:nvSpPr>
          <p:cNvPr id="39943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491678" y="3075405"/>
            <a:ext cx="1412069" cy="1491860"/>
          </a:xfrm>
          <a:prstGeom prst="rect">
            <a:avLst/>
          </a:prstGeom>
          <a:ln w="19050">
            <a:solidFill>
              <a:srgbClr val="646B8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9945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876800"/>
            <a:ext cx="2847975" cy="9509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3: Aerial Imaging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work in teams to solve complex design challenges.</a:t>
            </a:r>
          </a:p>
        </p:txBody>
      </p:sp>
      <p:sp>
        <p:nvSpPr>
          <p:cNvPr id="40966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19615" b="6230"/>
          <a:stretch>
            <a:fillRect/>
          </a:stretch>
        </p:blipFill>
        <p:spPr bwMode="auto">
          <a:xfrm>
            <a:off x="7097713" y="3033713"/>
            <a:ext cx="17383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2698750" y="3033713"/>
            <a:ext cx="43989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Teamwork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Project management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System decomposition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Design at the subsystem level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Requirements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Concept generation and selection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Ethics and safety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4: Green Energy for Clean Water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improve lives.</a:t>
            </a:r>
          </a:p>
        </p:txBody>
      </p:sp>
      <p:sp>
        <p:nvSpPr>
          <p:cNvPr id="41990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pic>
        <p:nvPicPr>
          <p:cNvPr id="4199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>
            <a:fillRect/>
          </a:stretch>
        </p:blipFill>
        <p:spPr bwMode="auto">
          <a:xfrm>
            <a:off x="6931297" y="1746738"/>
            <a:ext cx="1943927" cy="13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91" y="3875211"/>
            <a:ext cx="1858962" cy="1319212"/>
          </a:xfrm>
          <a:prstGeom prst="rect">
            <a:avLst/>
          </a:prstGeom>
          <a:noFill/>
          <a:ln w="19050">
            <a:solidFill>
              <a:srgbClr val="646B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Box 7"/>
          <p:cNvSpPr txBox="1">
            <a:spLocks noChangeArrowheads="1"/>
          </p:cNvSpPr>
          <p:nvPr/>
        </p:nvSpPr>
        <p:spPr bwMode="auto">
          <a:xfrm>
            <a:off x="2698750" y="3033713"/>
            <a:ext cx="54625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>
                <a:latin typeface="Gill Sans MT" pitchFamily="34" charset="0"/>
              </a:rPr>
              <a:t>System context and top-down perspective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Developing performance targets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Appropriate instrumentation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Design modification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Performance verification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Formal documentation</a:t>
            </a:r>
          </a:p>
          <a:p>
            <a:pPr eaLnBrk="1" hangingPunct="1"/>
            <a:r>
              <a:rPr lang="en-US" dirty="0">
                <a:latin typeface="Gill Sans MT" pitchFamily="34" charset="0"/>
              </a:rPr>
              <a:t>Greatest engineering achievements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5: The Search for Lunar Ice</a:t>
            </a:r>
          </a:p>
          <a:p>
            <a:pPr eaLnBrk="1" hangingPunct="1"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Engineering opens frontiers.</a:t>
            </a:r>
          </a:p>
        </p:txBody>
      </p:sp>
      <p:sp>
        <p:nvSpPr>
          <p:cNvPr id="43014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2682875" y="3600450"/>
            <a:ext cx="3895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Automation and control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Programming basics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Operations planning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Engineering’s grand challenges</a:t>
            </a:r>
          </a:p>
        </p:txBody>
      </p:sp>
      <p:pic>
        <p:nvPicPr>
          <p:cNvPr id="4301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8333"/>
          <a:stretch>
            <a:fillRect/>
          </a:stretch>
        </p:blipFill>
        <p:spPr bwMode="auto">
          <a:xfrm>
            <a:off x="6735763" y="1697038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" b="9816"/>
          <a:stretch>
            <a:fillRect/>
          </a:stretch>
        </p:blipFill>
        <p:spPr bwMode="auto">
          <a:xfrm>
            <a:off x="6735763" y="3973513"/>
            <a:ext cx="2057400" cy="2057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074988"/>
            <a:ext cx="1746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423863" y="1606550"/>
            <a:ext cx="8491537" cy="1179513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sz="3200" b="1" dirty="0" smtClean="0">
                <a:ea typeface="ＭＳ Ｐゴシック" charset="-128"/>
              </a:rPr>
              <a:t>Unit 6: Culminating Design Challenge</a:t>
            </a:r>
          </a:p>
          <a:p>
            <a:pPr>
              <a:spcBef>
                <a:spcPts val="600"/>
              </a:spcBef>
              <a:buFont typeface="Wingdings" charset="2"/>
              <a:buNone/>
            </a:pPr>
            <a:r>
              <a:rPr lang="en-US" sz="2400" b="1" i="1" dirty="0" smtClean="0">
                <a:ea typeface="ＭＳ Ｐゴシック" charset="-128"/>
              </a:rPr>
              <a:t>Engineers in all disciplines solve open-ended design challenges.</a:t>
            </a:r>
          </a:p>
        </p:txBody>
      </p:sp>
      <p:sp>
        <p:nvSpPr>
          <p:cNvPr id="44038" name="Left Brace 13"/>
          <p:cNvSpPr>
            <a:spLocks/>
          </p:cNvSpPr>
          <p:nvPr/>
        </p:nvSpPr>
        <p:spPr bwMode="auto">
          <a:xfrm rot="10800000">
            <a:off x="2170113" y="3130550"/>
            <a:ext cx="449262" cy="2478088"/>
          </a:xfrm>
          <a:prstGeom prst="leftBrace">
            <a:avLst>
              <a:gd name="adj1" fmla="val 832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4039" name="TextBox 5"/>
          <p:cNvSpPr txBox="1">
            <a:spLocks noChangeArrowheads="1"/>
          </p:cNvSpPr>
          <p:nvPr/>
        </p:nvSpPr>
        <p:spPr bwMode="auto">
          <a:xfrm>
            <a:off x="2692400" y="3214688"/>
            <a:ext cx="4959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Gill Sans MT" pitchFamily="34" charset="0"/>
              </a:rPr>
              <a:t>More complex unit; less structured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Student-directed design process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Includes all engineering critical aspects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Focuses on STEM professions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Introduces risk analysis</a:t>
            </a:r>
          </a:p>
          <a:p>
            <a:pPr eaLnBrk="1" hangingPunct="1"/>
            <a:r>
              <a:rPr lang="en-US">
                <a:latin typeface="Gill Sans MT" pitchFamily="34" charset="0"/>
              </a:rPr>
              <a:t>Introduces project management skills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11" y="431142"/>
            <a:ext cx="567103" cy="7315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6745" y="504537"/>
            <a:ext cx="2538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Active engagement (p 18) Related to core ideas (p 19)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Texas </a:t>
            </a: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39725" y="11430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9600" y="1371600"/>
          <a:ext cx="8363233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286000"/>
            <a:ext cx="430887" cy="2286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ＭＳ Ｐゴシック" pitchFamily="34" charset="-128"/>
              </a:rPr>
              <a:t>Number of Students</a:t>
            </a: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4191000" y="277813"/>
            <a:ext cx="47244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</a:rPr>
              <a:t>2011-12 Pilot Districts</a:t>
            </a:r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91754" y="3188677"/>
            <a:ext cx="1852246" cy="31652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Texas </a:t>
            </a:r>
            <a:r>
              <a:rPr lang="en-US" dirty="0"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39725" y="9144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9725" y="1143000"/>
            <a:ext cx="8632825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defTabSz="914400" eaLnBrk="0" hangingPunct="0">
              <a:defRPr/>
            </a:pPr>
            <a:endParaRPr lang="en-US" sz="1600" i="1" dirty="0"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23644" y="1402398"/>
          <a:ext cx="8515633" cy="539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3" name="TextBox 1"/>
          <p:cNvSpPr txBox="1">
            <a:spLocks noChangeArrowheads="1"/>
          </p:cNvSpPr>
          <p:nvPr/>
        </p:nvSpPr>
        <p:spPr bwMode="auto">
          <a:xfrm rot="-5400000">
            <a:off x="1828800" y="44958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 i="1">
                <a:solidFill>
                  <a:schemeClr val="bg1"/>
                </a:solidFill>
                <a:latin typeface="Calibri" pitchFamily="34" charset="0"/>
              </a:rPr>
              <a:t>Acceptable</a:t>
            </a:r>
            <a:endParaRPr lang="en-US" sz="11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286000"/>
            <a:ext cx="430887" cy="2286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  <a:ea typeface="ＭＳ Ｐゴシック" pitchFamily="34" charset="-128"/>
              </a:rPr>
              <a:t>Number of Students</a:t>
            </a:r>
          </a:p>
        </p:txBody>
      </p:sp>
      <p:sp>
        <p:nvSpPr>
          <p:cNvPr id="48135" name="Title 1"/>
          <p:cNvSpPr>
            <a:spLocks noGrp="1"/>
          </p:cNvSpPr>
          <p:nvPr>
            <p:ph type="title"/>
          </p:nvPr>
        </p:nvSpPr>
        <p:spPr>
          <a:xfrm>
            <a:off x="4191000" y="277813"/>
            <a:ext cx="47244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</a:rPr>
              <a:t>2011-12 Pilot Schools</a:t>
            </a:r>
          </a:p>
        </p:txBody>
      </p:sp>
      <p:pic>
        <p:nvPicPr>
          <p:cNvPr id="481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053754" y="2743201"/>
            <a:ext cx="1090246" cy="365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30514"/>
              </p:ext>
            </p:extLst>
          </p:nvPr>
        </p:nvGraphicFramePr>
        <p:xfrm>
          <a:off x="360363" y="1504950"/>
          <a:ext cx="8702675" cy="4634495"/>
        </p:xfrm>
        <a:graphic>
          <a:graphicData uri="http://schemas.openxmlformats.org/drawingml/2006/table">
            <a:tbl>
              <a:tblPr/>
              <a:tblGrid>
                <a:gridCol w="2211387"/>
                <a:gridCol w="1179635"/>
                <a:gridCol w="1246065"/>
                <a:gridCol w="1350963"/>
                <a:gridCol w="1385887"/>
                <a:gridCol w="1328738"/>
              </a:tblGrid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Campus (Rating)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# Sections Offered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# Students in 2011-12 Pilot Course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Other Courses Taught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Years Teaching Experience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Engineering Degree or Experience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Bowie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Crockett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McCallum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CAD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3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Reagan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Dripping Springs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Statistics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1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Plano HS (R)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4                 (2 teachers)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&gt; 120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5 and 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5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Stony Point HS (A)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Physics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34" charset="-128"/>
                        </a:rPr>
                        <a:t>No</a:t>
                      </a:r>
                    </a:p>
                  </a:txBody>
                  <a:tcPr marT="48255" marB="4825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9227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3901466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28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444365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0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02944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1" name="Picture 2" descr="C:\Users\Cheryl Farmer\AppData\Local\Microsoft\Windows\Temporary Internet Files\Content.IE5\S46TL7SA\MC9004421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02944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33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Pilot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Early Results from 2011-12 Pilot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2677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Teachers struggled to complete the course in their first year (to be expected)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Generally completed 80-85% of the course (Units 1-5)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Should be able to cover more as materials become familiar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Need to establish classroom norms early in the course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General norms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Engineering norms (collaboration, communication)</a:t>
            </a: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Need to modify and strengthen scaffolding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Reorder introduction of certain skills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Reinforce key concepts consistently across units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Teacher Professional Development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Two-week workshop to enhance participants’ engineering content knowledge and pedagogical content knowledge</a:t>
            </a:r>
            <a:endParaRPr lang="en-US" dirty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Features: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Content aligned to course and underlying standards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Appropriate for teachers from diverse backgrounds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Emphasizes active engagement and problem-solving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Conveys clear ideas about effective teaching and learning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Offers frequent opportunities for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</a:rPr>
              <a:t>critical reflection on teaching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16" y="2565186"/>
            <a:ext cx="567103" cy="731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4819" y="2515468"/>
            <a:ext cx="2929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T</a:t>
            </a:r>
            <a:r>
              <a:rPr lang="en-US" sz="1600" i="1" dirty="0" smtClean="0"/>
              <a:t>eachers</a:t>
            </a:r>
            <a:r>
              <a:rPr lang="en-US" sz="1600" i="1" dirty="0"/>
              <a:t>’ capabilities and </a:t>
            </a:r>
            <a:r>
              <a:rPr lang="en-US" sz="1600" i="1" dirty="0" smtClean="0"/>
              <a:t>knowledge to </a:t>
            </a:r>
            <a:r>
              <a:rPr lang="en-US" sz="1600" i="1" dirty="0"/>
              <a:t>teach content and subject </a:t>
            </a:r>
            <a:r>
              <a:rPr lang="en-US" sz="1600" i="1" dirty="0" smtClean="0"/>
              <a:t>matter </a:t>
            </a:r>
            <a:r>
              <a:rPr lang="en-US" sz="1600" i="1" dirty="0" smtClean="0">
                <a:latin typeface="+mn-lt"/>
              </a:rPr>
              <a:t>(p 21)</a:t>
            </a:r>
            <a:endParaRPr lang="en-US" sz="1600" i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15" y="5296663"/>
            <a:ext cx="567103" cy="7315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14818" y="5370056"/>
            <a:ext cx="2929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/>
              <a:t>Addresses teachers</a:t>
            </a:r>
            <a:r>
              <a:rPr lang="en-US" sz="1600" i="1" dirty="0"/>
              <a:t>’ </a:t>
            </a:r>
            <a:r>
              <a:rPr lang="en-US" sz="1600" i="1" dirty="0" smtClean="0"/>
              <a:t>classroom work </a:t>
            </a:r>
            <a:r>
              <a:rPr lang="en-US" sz="1600" i="1" dirty="0" smtClean="0">
                <a:latin typeface="+mn-lt"/>
              </a:rPr>
              <a:t>(p 21)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6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Mentor Program for Teachers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459524"/>
            <a:ext cx="8391525" cy="4525963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en-US" dirty="0">
                <a:ea typeface="ＭＳ Ｐゴシック" charset="-128"/>
              </a:rPr>
              <a:t>Developing and testing mentorship </a:t>
            </a:r>
            <a:r>
              <a:rPr lang="en-US" dirty="0" smtClean="0">
                <a:ea typeface="ＭＳ Ｐゴシック" charset="-128"/>
              </a:rPr>
              <a:t>model for scale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Mentor PD in conjunction with teacher PD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Ongoing SIG for participants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In-person engineer mentors for teachers from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NASA space flight centers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NASA affiliates (</a:t>
            </a:r>
            <a:r>
              <a:rPr lang="en-US" i="1" dirty="0" smtClean="0">
                <a:ea typeface="ＭＳ Ｐゴシック" charset="-128"/>
              </a:rPr>
              <a:t>e.g.</a:t>
            </a:r>
            <a:r>
              <a:rPr lang="en-US" dirty="0" smtClean="0">
                <a:ea typeface="ＭＳ Ｐゴシック" charset="-128"/>
              </a:rPr>
              <a:t>, Washington Museum of Flight, Colorado’s Shades of Blue)</a:t>
            </a:r>
          </a:p>
          <a:p>
            <a:pPr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Benefits to teacher and students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Support teacher in first year, assist with “tough” spots</a:t>
            </a:r>
          </a:p>
          <a:p>
            <a:pPr lvl="1" eaLnBrk="1" hangingPunct="1">
              <a:spcBef>
                <a:spcPts val="400"/>
              </a:spcBef>
            </a:pPr>
            <a:r>
              <a:rPr lang="en-US" dirty="0" smtClean="0">
                <a:ea typeface="ＭＳ Ｐゴシック" charset="-128"/>
              </a:rPr>
              <a:t>Offer classroom visits and additional resource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</a:t>
            </a:r>
            <a:r>
              <a:rPr lang="en-US" i="1" dirty="0">
                <a:ea typeface="ＭＳ Ｐゴシック" charset="-128"/>
              </a:rPr>
              <a:t>e.g.</a:t>
            </a:r>
            <a:r>
              <a:rPr lang="en-US" dirty="0" smtClean="0">
                <a:ea typeface="ＭＳ Ｐゴシック" charset="-128"/>
              </a:rPr>
              <a:t>, facility tours, access to industry/government design challenges)</a:t>
            </a:r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Developing Validated Assessments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565031"/>
            <a:ext cx="8391525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Rubrics for assessing student performance</a:t>
            </a:r>
          </a:p>
          <a:p>
            <a:pPr eaLnBrk="1" hangingPunct="1"/>
            <a:r>
              <a:rPr lang="en-US" sz="3200" dirty="0" smtClean="0">
                <a:ea typeface="ＭＳ Ｐゴシック" charset="-128"/>
              </a:rPr>
              <a:t>Rubrics for assessing student artifacts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Major focus in 2012-13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Internal and external experts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Develop rubrics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Assure inter-rater agreement among experts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Pilot with teachers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62" y="4733956"/>
            <a:ext cx="567103" cy="73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1465" y="4807349"/>
            <a:ext cx="2929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>
                <a:latin typeface="+mn-lt"/>
              </a:rPr>
              <a:t>S</a:t>
            </a:r>
            <a:r>
              <a:rPr lang="en-US" sz="1600" i="1" dirty="0" smtClean="0">
                <a:latin typeface="+mn-lt"/>
              </a:rPr>
              <a:t>upportive </a:t>
            </a:r>
            <a:r>
              <a:rPr lang="en-US" sz="1600" i="1" dirty="0">
                <a:latin typeface="+mn-lt"/>
              </a:rPr>
              <a:t>system of assessment </a:t>
            </a:r>
            <a:r>
              <a:rPr lang="en-US" sz="1600" i="1" dirty="0" smtClean="0">
                <a:latin typeface="+mn-lt"/>
              </a:rPr>
              <a:t>- internal </a:t>
            </a:r>
            <a:r>
              <a:rPr lang="en-US" sz="1600" i="1" dirty="0">
                <a:latin typeface="+mn-lt"/>
              </a:rPr>
              <a:t>to </a:t>
            </a:r>
            <a:r>
              <a:rPr lang="en-US" sz="1600" i="1" dirty="0" smtClean="0">
                <a:latin typeface="+mn-lt"/>
              </a:rPr>
              <a:t>course (</a:t>
            </a:r>
            <a:r>
              <a:rPr lang="en-US" sz="1600" i="1" dirty="0">
                <a:latin typeface="+mn-lt"/>
              </a:rPr>
              <a:t>p </a:t>
            </a:r>
            <a:r>
              <a:rPr lang="en-US" sz="1600" i="1" dirty="0" smtClean="0">
                <a:latin typeface="+mn-lt"/>
              </a:rPr>
              <a:t>21)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6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2014 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Enhancement and Expansion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Advanced Placement (AP) Option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Current portfolio option aligned to draft AP requirements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Anticipated for credit in 2014-15</a:t>
            </a:r>
          </a:p>
          <a:p>
            <a:pPr eaLnBrk="1" hangingPunct="1"/>
            <a:r>
              <a:rPr lang="en-US" dirty="0">
                <a:ea typeface="ＭＳ Ｐゴシック" charset="-128"/>
              </a:rPr>
              <a:t>Expanding Network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NASA’s Space Grant Consortium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NSTA Regional Meetings — Engineering Days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State Departments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55691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621323" y="1981200"/>
            <a:ext cx="4736123" cy="117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21323" y="3270738"/>
            <a:ext cx="473612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195754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74431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3384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1236785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206869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2335822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2869223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076698" y="4396155"/>
            <a:ext cx="1219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4205651" y="3446588"/>
            <a:ext cx="476249" cy="86750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4739052" y="3446588"/>
            <a:ext cx="419098" cy="867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2828192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4696553" y="2145326"/>
            <a:ext cx="0" cy="890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5563916" y="3097796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Teacher/teacher collaboration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63916" y="3742565"/>
            <a:ext cx="358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Teacher-student communication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63916" y="4387335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Student/student collaboration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3916" y="2453027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Teacher/mentor collaboration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63916" y="1808258"/>
            <a:ext cx="339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Mentor/mentor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What is UTeach</a:t>
            </a:r>
            <a:r>
              <a:rPr lang="en-US" b="1" i="1" dirty="0">
                <a:solidFill>
                  <a:srgbClr val="D16349"/>
                </a:solidFill>
                <a:ea typeface="ＭＳ Ｐゴシック" charset="-128"/>
              </a:rPr>
              <a:t>Engineering</a:t>
            </a:r>
            <a:r>
              <a:rPr lang="en-US" b="1" dirty="0">
                <a:solidFill>
                  <a:srgbClr val="D16349"/>
                </a:solidFill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</a:t>
            </a:r>
            <a:r>
              <a:rPr lang="en-US" dirty="0" smtClean="0">
                <a:ea typeface="ＭＳ Ｐゴシック" charset="-128"/>
              </a:rPr>
              <a:t>ilot </a:t>
            </a:r>
            <a:r>
              <a:rPr lang="en-US" dirty="0">
                <a:ea typeface="ＭＳ Ｐゴシック" charset="-128"/>
              </a:rPr>
              <a:t>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49947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59409" name="Group 59408"/>
          <p:cNvGrpSpPr/>
          <p:nvPr/>
        </p:nvGrpSpPr>
        <p:grpSpPr>
          <a:xfrm>
            <a:off x="574431" y="1981200"/>
            <a:ext cx="4783015" cy="2414955"/>
            <a:chOff x="562708" y="2790091"/>
            <a:chExt cx="4783015" cy="241495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59401" name="Group 59400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82" name="Straight Arrow Connector 81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9410" name="Rectangle 59409"/>
          <p:cNvSpPr/>
          <p:nvPr/>
        </p:nvSpPr>
        <p:spPr>
          <a:xfrm>
            <a:off x="5605682" y="1454058"/>
            <a:ext cx="339763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teachers,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Lesson plans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Background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Supporting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Ongoing PD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Refresher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On-time 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Webinars on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Management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Share resources with students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Assign, view, assess student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Teacher-to-teacher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Teacher-to-mentor</a:t>
            </a:r>
            <a:endParaRPr lang="en-US" dirty="0">
              <a:latin typeface="+mn-lt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06324" y="2813538"/>
            <a:ext cx="5299358" cy="914400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6324" y="1582615"/>
            <a:ext cx="5299358" cy="117230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39705" y="3739661"/>
            <a:ext cx="5299358" cy="1172308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47336"/>
            <a:ext cx="567103" cy="73156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4303" y="5020729"/>
            <a:ext cx="3924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Multiple and sustained opportunities for teacher learning over time (p 21)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79" y="5649342"/>
            <a:ext cx="567103" cy="73156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880082" y="5722735"/>
            <a:ext cx="3924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/>
              <a:t>Interaction and collaboration with </a:t>
            </a:r>
            <a:r>
              <a:rPr lang="en-US" sz="1600" i="1" dirty="0" smtClean="0"/>
              <a:t>colleagues (p </a:t>
            </a:r>
            <a:r>
              <a:rPr lang="en-US" sz="1600" i="1" dirty="0"/>
              <a:t>21)</a:t>
            </a:r>
          </a:p>
        </p:txBody>
      </p:sp>
    </p:spTree>
    <p:extLst>
      <p:ext uri="{BB962C8B-B14F-4D97-AF65-F5344CB8AC3E}">
        <p14:creationId xmlns:p14="http://schemas.microsoft.com/office/powerpoint/2010/main" val="4772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0" name="Rectangle 59409"/>
          <p:cNvSpPr/>
          <p:nvPr/>
        </p:nvSpPr>
        <p:spPr>
          <a:xfrm>
            <a:off x="5605682" y="1886072"/>
            <a:ext cx="339763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mentors,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Lesson plans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Background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Supporting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Teacher PD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Refresher videos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On-time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Mentor-to-mentor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Mentor-to-teacher</a:t>
            </a:r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16149"/>
              </p:ext>
            </p:extLst>
          </p:nvPr>
        </p:nvGraphicFramePr>
        <p:xfrm>
          <a:off x="480647" y="1758459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74431" y="1981200"/>
            <a:ext cx="4783015" cy="2414955"/>
            <a:chOff x="562708" y="2790091"/>
            <a:chExt cx="4783015" cy="241495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33" name="Group 32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36" name="Straight Arrow Connector 35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06324" y="1535723"/>
            <a:ext cx="5299358" cy="914400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39705" y="2590802"/>
            <a:ext cx="5299358" cy="232116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20351"/>
              </p:ext>
            </p:extLst>
          </p:nvPr>
        </p:nvGraphicFramePr>
        <p:xfrm>
          <a:off x="480647" y="1758463"/>
          <a:ext cx="4917440" cy="301702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2920"/>
                <a:gridCol w="365760"/>
                <a:gridCol w="548640"/>
                <a:gridCol w="208280"/>
                <a:gridCol w="502920"/>
                <a:gridCol w="365760"/>
                <a:gridCol w="548640"/>
                <a:gridCol w="457200"/>
                <a:gridCol w="502920"/>
                <a:gridCol w="365760"/>
                <a:gridCol w="548640"/>
              </a:tblGrid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2714">
                <a:tc grid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-50000" dirty="0" smtClean="0"/>
                        <a:t>N1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-50000" dirty="0" smtClean="0"/>
                        <a:t>N2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1</a:t>
                      </a:r>
                      <a:endParaRPr lang="en-US" baseline="-50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baseline="-50000" dirty="0" smtClean="0"/>
                        <a:t>NX</a:t>
                      </a:r>
                      <a:endParaRPr lang="en-US" baseline="-50000" dirty="0"/>
                    </a:p>
                  </a:txBody>
                  <a:tcPr anchor="b"/>
                </a:tc>
              </a:tr>
            </a:tbl>
          </a:graphicData>
        </a:graphic>
      </p:graphicFrame>
      <p:grpSp>
        <p:nvGrpSpPr>
          <p:cNvPr id="59409" name="Group 59408"/>
          <p:cNvGrpSpPr/>
          <p:nvPr/>
        </p:nvGrpSpPr>
        <p:grpSpPr>
          <a:xfrm>
            <a:off x="574431" y="1981204"/>
            <a:ext cx="4783015" cy="2414955"/>
            <a:chOff x="562708" y="2790091"/>
            <a:chExt cx="4783015" cy="241495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2790091"/>
              <a:ext cx="4736123" cy="117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09600" y="4079629"/>
              <a:ext cx="473612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184031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grpSp>
          <p:nvGrpSpPr>
            <p:cNvPr id="59401" name="Group 59400"/>
            <p:cNvGrpSpPr/>
            <p:nvPr/>
          </p:nvGrpSpPr>
          <p:grpSpPr>
            <a:xfrm>
              <a:off x="562708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2195146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4064975" y="4255479"/>
              <a:ext cx="1219200" cy="949567"/>
              <a:chOff x="609600" y="4138249"/>
              <a:chExt cx="1219200" cy="949567"/>
            </a:xfrm>
          </p:grpSpPr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609600" y="5087816"/>
                <a:ext cx="12192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738553" y="4138249"/>
                <a:ext cx="476249" cy="86750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 flipV="1">
                <a:off x="1271954" y="4138249"/>
                <a:ext cx="419098" cy="86750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82" name="Straight Arrow Connector 81"/>
            <p:cNvCxnSpPr/>
            <p:nvPr/>
          </p:nvCxnSpPr>
          <p:spPr bwMode="auto">
            <a:xfrm flipV="1">
              <a:off x="2816469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4684830" y="2954217"/>
              <a:ext cx="0" cy="8909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9410" name="Rectangle 59409"/>
          <p:cNvSpPr/>
          <p:nvPr/>
        </p:nvSpPr>
        <p:spPr>
          <a:xfrm>
            <a:off x="5605682" y="1886072"/>
            <a:ext cx="339763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D16349"/>
                </a:solidFill>
                <a:latin typeface="+mn-lt"/>
              </a:rPr>
              <a:t>For students, access 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Course Materials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Background materials and supporting resources shared by 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Assignments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Virtual Engineering Notebook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Document work for self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Submit work to teacher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Prepare portfolio for AP or admissions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Collaboration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Student-to-student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Student-to-teacher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00108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043507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23591" y="4009295"/>
            <a:ext cx="1545923" cy="1066801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57846" cy="1139825"/>
          </a:xfrm>
        </p:spPr>
        <p:txBody>
          <a:bodyPr/>
          <a:lstStyle/>
          <a:p>
            <a:pPr eaLnBrk="1" hangingPunct="1"/>
            <a:r>
              <a:rPr lang="en-US" sz="4200" dirty="0" smtClean="0">
                <a:ea typeface="ＭＳ Ｐゴシック" charset="-128"/>
              </a:rPr>
              <a:t>Developing Courseware:</a:t>
            </a:r>
            <a:br>
              <a:rPr lang="en-US" sz="4200" dirty="0" smtClean="0">
                <a:ea typeface="ＭＳ Ｐゴシック" charset="-128"/>
              </a:rPr>
            </a:br>
            <a:r>
              <a:rPr lang="en-US" sz="4200" dirty="0" smtClean="0">
                <a:ea typeface="ＭＳ Ｐゴシック" charset="-128"/>
              </a:rPr>
              <a:t>LMS + Virtual </a:t>
            </a:r>
            <a:r>
              <a:rPr lang="en-US" sz="4200" dirty="0">
                <a:ea typeface="ＭＳ Ｐゴシック" charset="-128"/>
              </a:rPr>
              <a:t>C</a:t>
            </a:r>
            <a:r>
              <a:rPr lang="en-US" sz="4200" dirty="0" smtClean="0">
                <a:ea typeface="ＭＳ Ｐゴシック" charset="-128"/>
              </a:rPr>
              <a:t>ollaboration Tool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51428" y="1641236"/>
            <a:ext cx="5299358" cy="2321167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</a:t>
            </a:r>
            <a:r>
              <a:rPr lang="en-US" dirty="0">
                <a:ea typeface="ＭＳ Ｐゴシック" charset="-128"/>
              </a:rPr>
              <a:t>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Texas 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2014 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 rot="20622593">
            <a:off x="4017846" y="3555831"/>
            <a:ext cx="4804263" cy="206326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cheryl.farmer@mail.utexas.edu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512-471-6196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www.engineeryourworld.org</a:t>
            </a:r>
          </a:p>
          <a:p>
            <a:pPr algn="ctr" eaLnBrk="1" hangingPunct="1">
              <a:buFont typeface="Wingdings" charset="2"/>
              <a:buNone/>
            </a:pPr>
            <a:r>
              <a:rPr lang="en-US" sz="2800" dirty="0">
                <a:latin typeface="+mn-lt"/>
              </a:rPr>
              <a:t>www.uteachengineering.org </a:t>
            </a:r>
          </a:p>
        </p:txBody>
      </p:sp>
    </p:spTree>
    <p:extLst>
      <p:ext uri="{BB962C8B-B14F-4D97-AF65-F5344CB8AC3E}">
        <p14:creationId xmlns:p14="http://schemas.microsoft.com/office/powerpoint/2010/main" val="1240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Backup Slides</a:t>
            </a:r>
          </a:p>
        </p:txBody>
      </p:sp>
      <p:sp>
        <p:nvSpPr>
          <p:cNvPr id="63491" name="Subtitle 3"/>
          <p:cNvSpPr>
            <a:spLocks noGrp="1"/>
          </p:cNvSpPr>
          <p:nvPr>
            <p:ph type="subTitle" idx="1"/>
          </p:nvPr>
        </p:nvSpPr>
        <p:spPr>
          <a:xfrm>
            <a:off x="1371600" y="3559175"/>
            <a:ext cx="6400800" cy="2209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Why Teach Engineering?</a:t>
            </a:r>
          </a:p>
          <a:p>
            <a:pPr eaLnBrk="1" hangingPunct="1">
              <a:buFont typeface="Wingdings" charset="2"/>
              <a:buNone/>
            </a:pPr>
            <a:r>
              <a:rPr lang="en-US" sz="3600" dirty="0" smtClean="0">
                <a:ea typeface="ＭＳ Ｐゴシック" charset="-128"/>
              </a:rPr>
              <a:t>Why 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ea typeface="ＭＳ Ｐゴシック" pitchFamily="34" charset="-128"/>
                <a:cs typeface="+mj-cs"/>
              </a:rPr>
              <a:t>The National STEM Conversation is</a:t>
            </a:r>
            <a:br>
              <a:rPr lang="en-US" sz="3600" i="1" dirty="0" smtClean="0">
                <a:ea typeface="ＭＳ Ｐゴシック" pitchFamily="34" charset="-128"/>
                <a:cs typeface="+mj-cs"/>
              </a:rPr>
            </a:br>
            <a:r>
              <a:rPr lang="en-US" sz="3600" i="1" dirty="0" smtClean="0">
                <a:ea typeface="ＭＳ Ｐゴシック" pitchFamily="34" charset="-128"/>
                <a:cs typeface="+mj-cs"/>
              </a:rPr>
              <a:t>Happening Now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259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Rising Above the Gathering Storm, Revisited: Rapidly Approaching Category 5 </a:t>
            </a:r>
            <a:r>
              <a:rPr lang="en-US" sz="3200" smtClean="0">
                <a:ea typeface="ＭＳ Ｐゴシック" charset="-128"/>
              </a:rPr>
              <a:t>(9/2010)</a:t>
            </a:r>
          </a:p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Report to the President – Prepare and Inspire: K-12 Education in STEM for America’s Future </a:t>
            </a:r>
            <a:r>
              <a:rPr lang="en-US" sz="3200" smtClean="0">
                <a:ea typeface="ＭＳ Ｐゴシック" charset="-128"/>
              </a:rPr>
              <a:t>(9/2010)</a:t>
            </a:r>
          </a:p>
          <a:p>
            <a:pPr eaLnBrk="1" hangingPunct="1">
              <a:spcAft>
                <a:spcPts val="1200"/>
              </a:spcAft>
            </a:pPr>
            <a:r>
              <a:rPr lang="en-US" sz="3200" i="1" smtClean="0">
                <a:ea typeface="ＭＳ Ｐゴシック" charset="-128"/>
              </a:rPr>
              <a:t>Change the Equation</a:t>
            </a:r>
            <a:r>
              <a:rPr lang="en-US" sz="3200" smtClean="0">
                <a:ea typeface="ＭＳ Ｐゴシック" charset="-128"/>
              </a:rPr>
              <a:t>, a</a:t>
            </a:r>
            <a:r>
              <a:rPr lang="en-US" sz="3200" i="1" smtClean="0">
                <a:ea typeface="ＭＳ Ｐゴシック" charset="-128"/>
              </a:rPr>
              <a:t> </a:t>
            </a:r>
            <a:r>
              <a:rPr lang="en-US" sz="3200" smtClean="0">
                <a:ea typeface="ＭＳ Ｐゴシック" charset="-128"/>
              </a:rPr>
              <a:t>CEO-led initiative to cultivate widespread STEM literacy (9/2010)</a:t>
            </a:r>
            <a:endParaRPr lang="en-US" sz="3200" i="1" smtClean="0">
              <a:ea typeface="ＭＳ Ｐゴシック" charset="-128"/>
            </a:endParaRPr>
          </a:p>
          <a:p>
            <a:pPr eaLnBrk="1" hangingPunct="1"/>
            <a:endParaRPr lang="en-US" sz="3600" i="1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National Policy Picture</a:t>
            </a:r>
            <a:endParaRPr lang="en-US" sz="3000" smtClean="0">
              <a:ea typeface="ＭＳ Ｐゴシック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382000" cy="422592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</a:rPr>
              <a:t>In the national STEM conversation, what is the role of engineering? </a:t>
            </a:r>
            <a:r>
              <a:rPr lang="en-US" sz="3200" i="1" smtClean="0">
                <a:ea typeface="ＭＳ Ｐゴシック" charset="-128"/>
              </a:rPr>
              <a:t>How can engineering be more than the “silent E” in “STEM”?</a:t>
            </a:r>
          </a:p>
        </p:txBody>
      </p:sp>
      <p:pic>
        <p:nvPicPr>
          <p:cNvPr id="6" name="Content Placeholder 5" descr="Engineering in K-12 Edu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575050"/>
            <a:ext cx="931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andards for K-12 Engineering Educ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3605213"/>
            <a:ext cx="985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1638" y="5003800"/>
            <a:ext cx="323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Engineering in K-12 Education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National Academy of Engineering (NAE), 2009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0138" y="4983163"/>
            <a:ext cx="245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Standards for K-12 Engineering Education?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NAE, 2010</a:t>
            </a:r>
          </a:p>
        </p:txBody>
      </p:sp>
      <p:pic>
        <p:nvPicPr>
          <p:cNvPr id="19464" name="Picture 9" descr="logo_nextgensc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71913"/>
            <a:ext cx="21209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54763" y="4965700"/>
            <a:ext cx="245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800" i="1">
                <a:latin typeface="Gill Sans MT" pitchFamily="34" charset="0"/>
              </a:rPr>
              <a:t>Integrating engineering standards;</a:t>
            </a:r>
          </a:p>
          <a:p>
            <a:pPr algn="ctr" eaLnBrk="1" hangingPunct="1"/>
            <a:r>
              <a:rPr lang="en-US" sz="1800" i="1">
                <a:latin typeface="Gill Sans MT" pitchFamily="34" charset="0"/>
              </a:rPr>
              <a:t>to be reviewed &amp; released,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  <a:ea typeface="ＭＳ Ｐゴシック" pitchFamily="34" charset="-128"/>
                <a:cs typeface="+mj-cs"/>
              </a:rPr>
              <a:t>National Need</a:t>
            </a:r>
          </a:p>
        </p:txBody>
      </p:sp>
      <p:graphicFrame>
        <p:nvGraphicFramePr>
          <p:cNvPr id="23554" name="Chart 9"/>
          <p:cNvGraphicFramePr>
            <a:graphicFrameLocks/>
          </p:cNvGraphicFramePr>
          <p:nvPr/>
        </p:nvGraphicFramePr>
        <p:xfrm>
          <a:off x="457200" y="1401763"/>
          <a:ext cx="4191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6" r:id="rId4" imgW="4194412" imgH="3657917" progId="Excel.Chart.8">
                  <p:embed/>
                </p:oleObj>
              </mc:Choice>
              <mc:Fallback>
                <p:oleObj r:id="rId4" imgW="4194412" imgH="3657917" progId="Excel.Chart.8">
                  <p:embed/>
                  <p:pic>
                    <p:nvPicPr>
                      <p:cNvPr id="0" name="Picture 9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01763"/>
                        <a:ext cx="41910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257300" y="339725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Proficient (68%)</a:t>
            </a:r>
            <a:r>
              <a:rPr lang="en-US" sz="1400" b="1" baseline="30000">
                <a:latin typeface="Calibri" pitchFamily="34" charset="0"/>
              </a:rPr>
              <a:t> 3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819400" y="3230563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 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Not Interested (42%)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2819400" y="2773363"/>
            <a:ext cx="1676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Not 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Interested (15%)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819400" y="2087563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Proficient,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Not Interested (25%)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2819400" y="1554163"/>
            <a:ext cx="1676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Proficient , </a:t>
            </a:r>
          </a:p>
          <a:p>
            <a:pPr algn="ctr" eaLnBrk="1" hangingPunct="1"/>
            <a:r>
              <a:rPr lang="en-US" sz="1400" b="1">
                <a:latin typeface="Calibri" pitchFamily="34" charset="0"/>
              </a:rPr>
              <a:t>Interested (17%)</a:t>
            </a:r>
            <a:r>
              <a:rPr lang="en-US" sz="1400" b="1" baseline="30000">
                <a:latin typeface="Calibri" pitchFamily="34" charset="0"/>
              </a:rPr>
              <a:t> 2</a:t>
            </a:r>
            <a:endParaRPr lang="en-US" sz="1400" b="1">
              <a:latin typeface="Calibri" pitchFamily="34" charset="0"/>
            </a:endParaRPr>
          </a:p>
        </p:txBody>
      </p:sp>
      <p:cxnSp>
        <p:nvCxnSpPr>
          <p:cNvPr id="1033" name="Straight Arrow Connector 21"/>
          <p:cNvCxnSpPr>
            <a:cxnSpLocks noChangeShapeType="1"/>
          </p:cNvCxnSpPr>
          <p:nvPr/>
        </p:nvCxnSpPr>
        <p:spPr bwMode="auto">
          <a:xfrm>
            <a:off x="4495800" y="1889125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TextBox 54"/>
          <p:cNvSpPr txBox="1">
            <a:spLocks noChangeArrowheads="1"/>
          </p:cNvSpPr>
          <p:nvPr/>
        </p:nvSpPr>
        <p:spPr bwMode="auto">
          <a:xfrm>
            <a:off x="1295400" y="4906963"/>
            <a:ext cx="1447800" cy="738187"/>
          </a:xfrm>
          <a:prstGeom prst="rect">
            <a:avLst/>
          </a:prstGeom>
          <a:noFill/>
          <a:ln w="38100">
            <a:solidFill>
              <a:srgbClr val="D163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4,013,000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beginning 9</a:t>
            </a:r>
            <a:r>
              <a:rPr lang="en-US" sz="1400" baseline="30000">
                <a:latin typeface="Calibri" pitchFamily="34" charset="0"/>
              </a:rPr>
              <a:t>th</a:t>
            </a:r>
            <a:r>
              <a:rPr lang="en-US" sz="1400">
                <a:latin typeface="Calibri" pitchFamily="34" charset="0"/>
              </a:rPr>
              <a:t> grade in 2001</a:t>
            </a:r>
            <a:r>
              <a:rPr lang="en-US" sz="1200" baseline="30000"/>
              <a:t>1</a:t>
            </a:r>
            <a:endParaRPr lang="en-US" sz="1800" baseline="30000">
              <a:latin typeface="Calibri" pitchFamily="34" charset="0"/>
            </a:endParaRPr>
          </a:p>
        </p:txBody>
      </p:sp>
      <p:sp>
        <p:nvSpPr>
          <p:cNvPr id="23563" name="TextBox 55"/>
          <p:cNvSpPr txBox="1">
            <a:spLocks noChangeArrowheads="1"/>
          </p:cNvSpPr>
          <p:nvPr/>
        </p:nvSpPr>
        <p:spPr bwMode="auto">
          <a:xfrm>
            <a:off x="2971800" y="4906963"/>
            <a:ext cx="1447800" cy="739775"/>
          </a:xfrm>
          <a:prstGeom prst="rect">
            <a:avLst/>
          </a:prstGeom>
          <a:noFill/>
          <a:ln w="38100">
            <a:solidFill>
              <a:srgbClr val="D163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1400" b="1">
                <a:latin typeface="Calibri" pitchFamily="34" charset="0"/>
              </a:rPr>
              <a:t>2,799,000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graduates in class of 2005</a:t>
            </a:r>
            <a:r>
              <a:rPr lang="en-US" sz="1200" baseline="30000"/>
              <a:t>1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334000" y="1554163"/>
            <a:ext cx="1143000" cy="677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STEM Major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34000" y="2697163"/>
            <a:ext cx="1143000" cy="584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Non-STEM Major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5334000" y="3535363"/>
            <a:ext cx="1143000" cy="5842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2-Year College</a:t>
            </a:r>
          </a:p>
        </p:txBody>
      </p:sp>
      <p:cxnSp>
        <p:nvCxnSpPr>
          <p:cNvPr id="1041" name="Straight Arrow Connector 71"/>
          <p:cNvCxnSpPr>
            <a:cxnSpLocks noChangeShapeType="1"/>
            <a:stCxn id="5" idx="1"/>
            <a:endCxn id="66" idx="1"/>
          </p:cNvCxnSpPr>
          <p:nvPr/>
        </p:nvCxnSpPr>
        <p:spPr bwMode="auto">
          <a:xfrm flipV="1">
            <a:off x="4991100" y="2989263"/>
            <a:ext cx="342900" cy="2651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3" name="Straight Arrow Connector 81"/>
          <p:cNvCxnSpPr>
            <a:cxnSpLocks noChangeShapeType="1"/>
            <a:stCxn id="64" idx="2"/>
            <a:endCxn id="66" idx="0"/>
          </p:cNvCxnSpPr>
          <p:nvPr/>
        </p:nvCxnSpPr>
        <p:spPr bwMode="auto">
          <a:xfrm rot="5400000">
            <a:off x="5672138" y="2463800"/>
            <a:ext cx="46672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84"/>
          <p:cNvSpPr/>
          <p:nvPr/>
        </p:nvSpPr>
        <p:spPr bwMode="auto">
          <a:xfrm>
            <a:off x="7315200" y="1554163"/>
            <a:ext cx="1143000" cy="677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600" b="1" dirty="0">
                <a:latin typeface="+mn-lt"/>
                <a:ea typeface="ＭＳ Ｐゴシック" pitchFamily="-112" charset="-128"/>
              </a:rPr>
              <a:t>Graduate with STEM Major</a:t>
            </a:r>
          </a:p>
        </p:txBody>
      </p:sp>
      <p:cxnSp>
        <p:nvCxnSpPr>
          <p:cNvPr id="1045" name="Straight Arrow Connector 85"/>
          <p:cNvCxnSpPr>
            <a:cxnSpLocks noChangeShapeType="1"/>
          </p:cNvCxnSpPr>
          <p:nvPr/>
        </p:nvCxnSpPr>
        <p:spPr bwMode="auto">
          <a:xfrm>
            <a:off x="6477000" y="1906588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81600" y="4462463"/>
            <a:ext cx="1676400" cy="1308100"/>
            <a:chOff x="5181600" y="4584412"/>
            <a:chExt cx="1676400" cy="1308388"/>
          </a:xfrm>
        </p:grpSpPr>
        <p:sp>
          <p:nvSpPr>
            <p:cNvPr id="23585" name="TextBox 64"/>
            <p:cNvSpPr txBox="1">
              <a:spLocks noChangeArrowheads="1"/>
            </p:cNvSpPr>
            <p:nvPr/>
          </p:nvSpPr>
          <p:spPr bwMode="auto">
            <a:xfrm>
              <a:off x="5181600" y="4876576"/>
              <a:ext cx="1676400" cy="1016224"/>
            </a:xfrm>
            <a:prstGeom prst="rect">
              <a:avLst/>
            </a:prstGeom>
            <a:noFill/>
            <a:ln w="38100">
              <a:solidFill>
                <a:srgbClr val="D163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pitchFamily="34" charset="0"/>
                </a:rPr>
                <a:t>278,000</a:t>
              </a:r>
            </a:p>
            <a:p>
              <a:pPr algn="ctr" eaLnBrk="1" hangingPunct="1"/>
              <a:r>
                <a:rPr lang="en-US" sz="1400">
                  <a:latin typeface="Calibri" pitchFamily="34" charset="0"/>
                </a:rPr>
                <a:t>STEM majors of </a:t>
              </a:r>
              <a:r>
                <a:rPr lang="en-US" sz="1400" b="1">
                  <a:latin typeface="Calibri" pitchFamily="34" charset="0"/>
                </a:rPr>
                <a:t>1,170,000 </a:t>
              </a:r>
              <a:r>
                <a:rPr lang="en-US" sz="1400">
                  <a:latin typeface="Calibri" pitchFamily="34" charset="0"/>
                </a:rPr>
                <a:t>enrolled  in 4-year college</a:t>
              </a:r>
              <a:r>
                <a:rPr lang="en-US" sz="1800" baseline="30000"/>
                <a:t>1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314950" y="4584412"/>
              <a:ext cx="1409700" cy="3382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+mn-lt"/>
                  <a:ea typeface="ＭＳ Ｐゴシック" pitchFamily="-112" charset="-128"/>
                </a:rPr>
                <a:t>College Grad</a:t>
              </a: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791200" y="182563"/>
            <a:ext cx="1828800" cy="1357312"/>
            <a:chOff x="5638800" y="381000"/>
            <a:chExt cx="3200400" cy="1525905"/>
          </a:xfrm>
        </p:grpSpPr>
        <p:cxnSp>
          <p:nvCxnSpPr>
            <p:cNvPr id="23583" name="Straight Arrow Connector 89"/>
            <p:cNvCxnSpPr>
              <a:cxnSpLocks noChangeShapeType="1"/>
              <a:stCxn id="64" idx="0"/>
              <a:endCxn id="23584" idx="2"/>
            </p:cNvCxnSpPr>
            <p:nvPr/>
          </p:nvCxnSpPr>
          <p:spPr bwMode="auto">
            <a:xfrm flipV="1">
              <a:off x="5838825" y="1177372"/>
              <a:ext cx="1400175" cy="729533"/>
            </a:xfrm>
            <a:prstGeom prst="straightConnector1">
              <a:avLst/>
            </a:prstGeom>
            <a:noFill/>
            <a:ln w="38100">
              <a:solidFill>
                <a:srgbClr val="D1634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4" name="TextBox 90"/>
            <p:cNvSpPr txBox="1">
              <a:spLocks noChangeArrowheads="1"/>
            </p:cNvSpPr>
            <p:nvPr/>
          </p:nvSpPr>
          <p:spPr bwMode="auto">
            <a:xfrm>
              <a:off x="5638800" y="381000"/>
              <a:ext cx="3200400" cy="796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b="1" i="1">
                  <a:solidFill>
                    <a:srgbClr val="D16349"/>
                  </a:solidFill>
                  <a:latin typeface="Verdana" charset="0"/>
                </a:rPr>
                <a:t>7% of HS freshmen</a:t>
              </a:r>
              <a:endParaRPr lang="en-US" sz="1600" b="1" i="1">
                <a:solidFill>
                  <a:srgbClr val="D16349"/>
                </a:solidFill>
                <a:latin typeface="Verdana" charset="0"/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7391400" y="2217738"/>
            <a:ext cx="1752600" cy="1133475"/>
            <a:chOff x="7391400" y="2233151"/>
            <a:chExt cx="1752600" cy="1370334"/>
          </a:xfrm>
        </p:grpSpPr>
        <p:sp>
          <p:nvSpPr>
            <p:cNvPr id="23581" name="TextBox 101"/>
            <p:cNvSpPr txBox="1">
              <a:spLocks noChangeArrowheads="1"/>
            </p:cNvSpPr>
            <p:nvPr/>
          </p:nvSpPr>
          <p:spPr bwMode="auto">
            <a:xfrm>
              <a:off x="7391400" y="2895599"/>
              <a:ext cx="1752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2000" b="1" i="1">
                  <a:solidFill>
                    <a:srgbClr val="D16349"/>
                  </a:solidFill>
                  <a:latin typeface="Verdana" charset="0"/>
                </a:rPr>
                <a:t>4% of HS freshmen</a:t>
              </a:r>
              <a:endParaRPr lang="en-US" sz="1600" b="1" i="1">
                <a:solidFill>
                  <a:srgbClr val="D16349"/>
                </a:solidFill>
                <a:latin typeface="Verdana" charset="0"/>
              </a:endParaRPr>
            </a:p>
          </p:txBody>
        </p:sp>
        <p:cxnSp>
          <p:nvCxnSpPr>
            <p:cNvPr id="23582" name="Straight Arrow Connector 102"/>
            <p:cNvCxnSpPr>
              <a:cxnSpLocks noChangeShapeType="1"/>
              <a:stCxn id="85" idx="2"/>
              <a:endCxn id="23581" idx="0"/>
            </p:cNvCxnSpPr>
            <p:nvPr/>
          </p:nvCxnSpPr>
          <p:spPr bwMode="auto">
            <a:xfrm>
              <a:off x="7886700" y="2233151"/>
              <a:ext cx="381000" cy="662448"/>
            </a:xfrm>
            <a:prstGeom prst="straightConnector1">
              <a:avLst/>
            </a:prstGeom>
            <a:noFill/>
            <a:ln w="38100">
              <a:solidFill>
                <a:srgbClr val="D1634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574" name="TextBox 116"/>
          <p:cNvSpPr txBox="1">
            <a:spLocks noChangeArrowheads="1"/>
          </p:cNvSpPr>
          <p:nvPr/>
        </p:nvSpPr>
        <p:spPr bwMode="auto">
          <a:xfrm>
            <a:off x="228600" y="5821363"/>
            <a:ext cx="8915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900">
                <a:latin typeface="Verdana" charset="0"/>
              </a:rPr>
              <a:t>Sources:	(1) Gates Foundation, NCES Department of Education Statistics; Science and Engineering Indicators 2008. </a:t>
            </a:r>
          </a:p>
          <a:p>
            <a:pPr eaLnBrk="1" hangingPunct="1"/>
            <a:r>
              <a:rPr lang="en-US" sz="900">
                <a:latin typeface="Verdana" charset="0"/>
              </a:rPr>
              <a:t>	(2) BHEF  U. S. STEM Education Model, February 2010. Based on ACT’s “College Ready” definition, which is different from NAEP proficiency.</a:t>
            </a:r>
          </a:p>
          <a:p>
            <a:pPr eaLnBrk="1" hangingPunct="1"/>
            <a:r>
              <a:rPr lang="en-US" sz="900">
                <a:latin typeface="Verdana" charset="0"/>
              </a:rPr>
              <a:t>	(3) NAEP Mathematics 2009 national results, grade 8.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1463" y="1493838"/>
            <a:ext cx="1752600" cy="428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162800" y="4411663"/>
            <a:ext cx="1676400" cy="1143000"/>
            <a:chOff x="7162800" y="4533125"/>
            <a:chExt cx="1676400" cy="1143775"/>
          </a:xfrm>
        </p:grpSpPr>
        <p:sp>
          <p:nvSpPr>
            <p:cNvPr id="23579" name="TextBox 87"/>
            <p:cNvSpPr txBox="1">
              <a:spLocks noChangeArrowheads="1"/>
            </p:cNvSpPr>
            <p:nvPr/>
          </p:nvSpPr>
          <p:spPr bwMode="auto">
            <a:xfrm>
              <a:off x="7162800" y="4876258"/>
              <a:ext cx="1676400" cy="800643"/>
            </a:xfrm>
            <a:prstGeom prst="rect">
              <a:avLst/>
            </a:prstGeom>
            <a:noFill/>
            <a:ln w="38100">
              <a:solidFill>
                <a:srgbClr val="D1634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pitchFamily="34" charset="0"/>
                </a:rPr>
                <a:t>167,000</a:t>
              </a:r>
            </a:p>
            <a:p>
              <a:pPr algn="ctr" eaLnBrk="1" hangingPunct="1"/>
              <a:r>
                <a:rPr lang="en-US" sz="1400">
                  <a:latin typeface="Calibri" pitchFamily="34" charset="0"/>
                </a:rPr>
                <a:t>STEM graduates expected in 2011</a:t>
              </a:r>
              <a:r>
                <a:rPr lang="en-US" sz="1800" baseline="30000"/>
                <a:t>1</a:t>
              </a:r>
              <a:endParaRPr lang="en-US" sz="180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6150" y="4533125"/>
              <a:ext cx="1409700" cy="338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+mn-lt"/>
                  <a:ea typeface="ＭＳ Ｐゴシック" pitchFamily="-112" charset="-128"/>
                </a:rPr>
                <a:t>Career</a:t>
              </a:r>
            </a:p>
          </p:txBody>
        </p:sp>
      </p:grpSp>
      <p:sp>
        <p:nvSpPr>
          <p:cNvPr id="5" name="Right Brace 4"/>
          <p:cNvSpPr>
            <a:spLocks/>
          </p:cNvSpPr>
          <p:nvPr/>
        </p:nvSpPr>
        <p:spPr bwMode="auto">
          <a:xfrm>
            <a:off x="4495800" y="2095500"/>
            <a:ext cx="495300" cy="2316163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  <p:cxnSp>
        <p:nvCxnSpPr>
          <p:cNvPr id="44" name="Straight Arrow Connector 71"/>
          <p:cNvCxnSpPr>
            <a:cxnSpLocks noChangeShapeType="1"/>
            <a:stCxn id="5" idx="1"/>
            <a:endCxn id="71" idx="1"/>
          </p:cNvCxnSpPr>
          <p:nvPr/>
        </p:nvCxnSpPr>
        <p:spPr bwMode="auto">
          <a:xfrm>
            <a:off x="4991100" y="3254375"/>
            <a:ext cx="342900" cy="573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71" grpId="0" animBg="1"/>
      <p:bldP spid="85" grpId="0" animBg="1"/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National Need</a:t>
            </a:r>
          </a:p>
        </p:txBody>
      </p:sp>
      <p:pic>
        <p:nvPicPr>
          <p:cNvPr id="9219" name="Picture 4" descr="Pipeline 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1495425"/>
            <a:ext cx="633095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What is UTeach</a:t>
            </a:r>
            <a:r>
              <a:rPr lang="en-US" i="1" smtClean="0">
                <a:ea typeface="ＭＳ Ｐゴシック" charset="-128"/>
              </a:rPr>
              <a:t>Engineering</a:t>
            </a:r>
            <a:r>
              <a:rPr lang="en-US" smtClean="0">
                <a:ea typeface="ＭＳ Ｐゴシック" charset="-128"/>
              </a:rPr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306888" y="1524000"/>
            <a:ext cx="4645025" cy="44291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Funded by the National Science Foundation (NSF) through a $12.5M grant from the Math-Science Partnership (MSP) program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Grant period of performance: 2008-2013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One of three NSF MSP grants focusing on K-12 engineering education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smtClean="0">
                <a:ea typeface="ＭＳ Ｐゴシック" charset="-128"/>
              </a:rPr>
              <a:t>A unique partnership designed to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(Short-term) Respond to the current opportunity in Texas (4x4 requirement)</a:t>
            </a:r>
          </a:p>
          <a:p>
            <a:pPr lvl="1" eaLnBrk="1" hangingPunct="1"/>
            <a:r>
              <a:rPr lang="en-US" sz="1800" smtClean="0">
                <a:ea typeface="ＭＳ Ｐゴシック" charset="-128"/>
              </a:rPr>
              <a:t>(Long-term) Develop and evaluate a model for addressing national engineering needs</a:t>
            </a:r>
          </a:p>
        </p:txBody>
      </p:sp>
      <p:pic>
        <p:nvPicPr>
          <p:cNvPr id="29700" name="Picture 5" descr="uteach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76400"/>
            <a:ext cx="2847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6" descr="Cockrell School wordmark 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2819400"/>
            <a:ext cx="2181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7" descr="front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38600"/>
            <a:ext cx="251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96888" y="2819400"/>
            <a:ext cx="685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5400">
                <a:latin typeface="Gill Sans MT" pitchFamily="34" charset="0"/>
              </a:rPr>
              <a:t>+</a:t>
            </a:r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496888" y="3962400"/>
            <a:ext cx="685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5400">
                <a:latin typeface="Gill Sans MT" pitchFamily="34" charset="0"/>
              </a:rPr>
              <a:t>+</a:t>
            </a:r>
          </a:p>
        </p:txBody>
      </p:sp>
      <p:cxnSp>
        <p:nvCxnSpPr>
          <p:cNvPr id="29705" name="Straight Connector 14"/>
          <p:cNvCxnSpPr>
            <a:cxnSpLocks noChangeShapeType="1"/>
          </p:cNvCxnSpPr>
          <p:nvPr/>
        </p:nvCxnSpPr>
        <p:spPr bwMode="auto">
          <a:xfrm>
            <a:off x="649288" y="5103813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70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345113"/>
            <a:ext cx="39290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What is UTeach</a:t>
            </a:r>
            <a:r>
              <a:rPr lang="en-US" i="1" smtClean="0">
                <a:ea typeface="ＭＳ Ｐゴシック" charset="-128"/>
              </a:rPr>
              <a:t>Engineering</a:t>
            </a:r>
            <a:r>
              <a:rPr lang="en-US" smtClean="0">
                <a:ea typeface="ＭＳ Ｐゴシック" charset="-128"/>
              </a:rPr>
              <a:t>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703763"/>
          </a:xfrm>
        </p:spPr>
        <p:txBody>
          <a:bodyPr/>
          <a:lstStyle/>
          <a:p>
            <a:pPr marL="454025" indent="-454025"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A model high school engineering course and supporting professional development</a:t>
            </a:r>
          </a:p>
          <a:p>
            <a:pPr marL="454025" indent="-454025"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Teacher preparation – degree programs</a:t>
            </a:r>
          </a:p>
          <a:p>
            <a:pPr marL="854075" lvl="1" indent="-454025" eaLnBrk="1" hangingPunct="1"/>
            <a:r>
              <a:rPr lang="en-US" dirty="0" smtClean="0">
                <a:ea typeface="ＭＳ Ｐゴシック" charset="-128"/>
              </a:rPr>
              <a:t>In-Service: Master of Arts in Science and Engineering Education (MASEE)</a:t>
            </a:r>
          </a:p>
          <a:p>
            <a:pPr marL="854075" lvl="1" indent="-454025" eaLnBrk="1" hangingPunct="1">
              <a:spcAft>
                <a:spcPts val="1200"/>
              </a:spcAft>
            </a:pPr>
            <a:r>
              <a:rPr lang="en-US" dirty="0" smtClean="0">
                <a:ea typeface="ＭＳ Ｐゴシック" charset="-128"/>
              </a:rPr>
              <a:t>Pre-Service: BS programs for STEM majors pursuing teaching certification</a:t>
            </a:r>
          </a:p>
          <a:p>
            <a:pPr marL="454025" indent="-454025"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Meaningful research in an emerging field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47663" y="1387475"/>
            <a:ext cx="7751762" cy="1312863"/>
          </a:xfrm>
          <a:prstGeom prst="ellips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hangingPunct="0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Presentation Overview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1525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What is UTeach</a:t>
            </a:r>
            <a:r>
              <a:rPr lang="en-US" i="1" dirty="0">
                <a:ea typeface="ＭＳ Ｐゴシック" charset="-128"/>
              </a:rPr>
              <a:t>Engineering</a:t>
            </a:r>
            <a:r>
              <a:rPr lang="en-US" dirty="0">
                <a:ea typeface="ＭＳ Ｐゴシック" charset="-128"/>
              </a:rPr>
              <a:t>?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ea typeface="ＭＳ Ｐゴシック" charset="-128"/>
              </a:rPr>
              <a:t> </a:t>
            </a:r>
            <a:endParaRPr lang="en-US" sz="1600" dirty="0" smtClean="0">
              <a:ea typeface="ＭＳ Ｐゴシック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D16349"/>
                </a:solidFill>
                <a:ea typeface="ＭＳ Ｐゴシック" charset="-128"/>
              </a:rPr>
              <a:t>			     Overview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Texas </a:t>
            </a:r>
            <a:r>
              <a:rPr lang="en-US" dirty="0">
                <a:ea typeface="ＭＳ Ｐゴシック" charset="-128"/>
              </a:rPr>
              <a:t>Pilot and Early Results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a typeface="ＭＳ Ｐゴシック" charset="-128"/>
              </a:rPr>
              <a:t>Pilot Phase Two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ea typeface="ＭＳ Ｐゴシック" charset="-128"/>
              </a:rPr>
              <a:t>2014 </a:t>
            </a:r>
            <a:r>
              <a:rPr lang="en-US" dirty="0">
                <a:ea typeface="ＭＳ Ｐゴシック" charset="-128"/>
              </a:rPr>
              <a:t>and Beyond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39599"/>
            <a:ext cx="2857256" cy="98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Features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57704"/>
            <a:ext cx="8458200" cy="4703763"/>
          </a:xfrm>
        </p:spPr>
        <p:txBody>
          <a:bodyPr/>
          <a:lstStyle/>
          <a:p>
            <a:pPr marL="454025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Engages students in authentic engineering practices</a:t>
            </a:r>
          </a:p>
          <a:p>
            <a:pPr marL="454025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Project-based environment</a:t>
            </a:r>
          </a:p>
          <a:p>
            <a:pPr marL="854075" lvl="1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80% hands-on activity</a:t>
            </a:r>
          </a:p>
          <a:p>
            <a:pPr marL="854075" lvl="1" indent="-454025" eaLnBrk="1" hangingPunct="1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20% documenting and reflecting on work, preparing presentations and reports, participating in direct instruction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86" y="4621842"/>
            <a:ext cx="567103" cy="731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0463" y="4997856"/>
            <a:ext cx="5040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>
                <a:latin typeface="+mn-lt"/>
              </a:rPr>
              <a:t>Actively engages students in engineering practices (p 18)</a:t>
            </a:r>
          </a:p>
        </p:txBody>
      </p:sp>
    </p:spTree>
    <p:extLst>
      <p:ext uri="{BB962C8B-B14F-4D97-AF65-F5344CB8AC3E}">
        <p14:creationId xmlns:p14="http://schemas.microsoft.com/office/powerpoint/2010/main" val="28181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itchFamily="34" charset="0"/>
              </a:rPr>
              <a:t>Features</a:t>
            </a:r>
            <a:endParaRPr 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45981"/>
            <a:ext cx="8458200" cy="4703763"/>
          </a:xfrm>
        </p:spPr>
        <p:txBody>
          <a:bodyPr/>
          <a:lstStyle/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Student learning scaffolded over six design challenges</a:t>
            </a:r>
          </a:p>
          <a:p>
            <a:pPr marL="854075" lvl="1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Standardized engineering design process</a:t>
            </a:r>
          </a:p>
          <a:p>
            <a:pPr marL="854075" lvl="1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Requires purposeful application of engineering</a:t>
            </a:r>
          </a:p>
          <a:p>
            <a:pPr marL="400050" lvl="1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</a:rPr>
              <a:t>principles and relevant science and math concepts</a:t>
            </a:r>
            <a:endParaRPr lang="en-US" sz="2000" dirty="0" smtClean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endParaRPr lang="en-US" dirty="0" smtClean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endParaRPr lang="en-US" dirty="0">
              <a:ea typeface="ＭＳ Ｐゴシック" charset="-128"/>
            </a:endParaRPr>
          </a:p>
          <a:p>
            <a:pPr marL="454025" indent="-454025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ea typeface="ＭＳ Ｐゴシック" charset="-128"/>
              </a:rPr>
              <a:t>Aligned </a:t>
            </a:r>
            <a:r>
              <a:rPr lang="en-US" dirty="0">
                <a:ea typeface="ＭＳ Ｐゴシック" charset="-128"/>
              </a:rPr>
              <a:t>with Texas state standards and emerging Next Generation Science Standards</a:t>
            </a:r>
          </a:p>
          <a:p>
            <a:pPr marL="454025" indent="-454025" eaLnBrk="1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60" y="3426088"/>
            <a:ext cx="567103" cy="7315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26936" y="3802102"/>
            <a:ext cx="531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Deepen understanding of concepts shared across STEM </a:t>
            </a:r>
            <a:r>
              <a:rPr lang="en-US" sz="1600" i="1" dirty="0">
                <a:latin typeface="+mn-lt"/>
              </a:rPr>
              <a:t>(p </a:t>
            </a:r>
            <a:r>
              <a:rPr lang="en-US" sz="1600" i="1" dirty="0" smtClean="0">
                <a:latin typeface="+mn-lt"/>
              </a:rPr>
              <a:t>19)</a:t>
            </a:r>
            <a:endParaRPr lang="en-US" sz="1600" i="1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60" y="5360396"/>
            <a:ext cx="567103" cy="731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6936" y="5736410"/>
            <a:ext cx="5315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US" sz="1600" i="1" dirty="0" smtClean="0">
                <a:latin typeface="+mn-lt"/>
              </a:rPr>
              <a:t>Coherent set of standards and curriculum </a:t>
            </a:r>
            <a:r>
              <a:rPr lang="en-US" sz="1600" i="1" dirty="0">
                <a:latin typeface="+mn-lt"/>
              </a:rPr>
              <a:t>(p </a:t>
            </a:r>
            <a:r>
              <a:rPr lang="en-US" sz="1600" i="1" dirty="0" smtClean="0">
                <a:latin typeface="+mn-lt"/>
              </a:rPr>
              <a:t>19)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8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76213"/>
            <a:ext cx="36131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 txBox="1">
            <a:spLocks/>
          </p:cNvSpPr>
          <p:nvPr/>
        </p:nvSpPr>
        <p:spPr bwMode="auto">
          <a:xfrm>
            <a:off x="4191000" y="277813"/>
            <a:ext cx="4724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000">
                <a:solidFill>
                  <a:schemeClr val="tx2"/>
                </a:solidFill>
                <a:latin typeface="Calibri" pitchFamily="34" charset="0"/>
              </a:rPr>
              <a:t>Course Framework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38" y="1550988"/>
            <a:ext cx="2943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eachEngineering_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1C36D08B25144AC8E17A51531CD76" ma:contentTypeVersion="0" ma:contentTypeDescription="Create a new document." ma:contentTypeScope="" ma:versionID="e5da9ed3a15fbf2bcc7f2fb63fe961e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5AD0E03-765C-419A-8777-394C6758B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6EABBC-1B50-4C30-BC5B-372198CB7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69FF4DE-E87A-44F9-9311-26DF33237248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UTeachEngineering_Theme</Template>
  <TotalTime>2377</TotalTime>
  <Words>2176</Words>
  <Application>Microsoft Office PowerPoint</Application>
  <PresentationFormat>On-screen Show (4:3)</PresentationFormat>
  <Paragraphs>537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UTeachEngineering_Theme</vt:lpstr>
      <vt:lpstr>Microsoft Excel Chart</vt:lpstr>
      <vt:lpstr>Engineer Your World UTeachEngineering The University of Texas at Austin</vt:lpstr>
      <vt:lpstr>Presentation Overview</vt:lpstr>
      <vt:lpstr>Presentation Overview</vt:lpstr>
      <vt:lpstr>What is UTeachEngineering?</vt:lpstr>
      <vt:lpstr>What is UTeachEngineering?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Overview</vt:lpstr>
      <vt:lpstr>2011-12 Pilot Districts</vt:lpstr>
      <vt:lpstr>2011-12 Pilot Schools</vt:lpstr>
      <vt:lpstr>PowerPoint Presentation</vt:lpstr>
      <vt:lpstr>Early Results from 2011-12 Pilot</vt:lpstr>
      <vt:lpstr>Presentation Overview</vt:lpstr>
      <vt:lpstr>Teacher Professional Development</vt:lpstr>
      <vt:lpstr>Mentor Program for Teachers</vt:lpstr>
      <vt:lpstr>Developing Validated Assessments</vt:lpstr>
      <vt:lpstr>Presentation Overview</vt:lpstr>
      <vt:lpstr>Enhancement and Expansion</vt:lpstr>
      <vt:lpstr>Developing Courseware: LMS + Virtual Collaboration Tool</vt:lpstr>
      <vt:lpstr>Developing Courseware: LMS + Virtual Collaboration Tool</vt:lpstr>
      <vt:lpstr>Developing Courseware: LMS + Virtual Collaboration Tool</vt:lpstr>
      <vt:lpstr>Developing Courseware: LMS + Virtual Collaboration Tool</vt:lpstr>
      <vt:lpstr>Presentation Overview</vt:lpstr>
      <vt:lpstr>Backup Slides</vt:lpstr>
      <vt:lpstr>The National STEM Conversation is Happening Now</vt:lpstr>
      <vt:lpstr>National Policy Picture</vt:lpstr>
      <vt:lpstr>National Need</vt:lpstr>
      <vt:lpstr>National Need</vt:lpstr>
    </vt:vector>
  </TitlesOfParts>
  <Company>Lockheed Martin IS&amp;GS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LMIT ODIN</dc:creator>
  <cp:lastModifiedBy>Joyce, Jessica</cp:lastModifiedBy>
  <cp:revision>174</cp:revision>
  <cp:lastPrinted>2012-04-05T18:34:33Z</cp:lastPrinted>
  <dcterms:created xsi:type="dcterms:W3CDTF">2012-03-29T19:33:51Z</dcterms:created>
  <dcterms:modified xsi:type="dcterms:W3CDTF">2012-10-26T19:17:14Z</dcterms:modified>
</cp:coreProperties>
</file>