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9" r:id="rId3"/>
    <p:sldId id="292" r:id="rId4"/>
    <p:sldId id="300" r:id="rId5"/>
    <p:sldId id="301" r:id="rId6"/>
    <p:sldId id="308" r:id="rId7"/>
    <p:sldId id="310" r:id="rId8"/>
    <p:sldId id="311" r:id="rId9"/>
    <p:sldId id="312" r:id="rId10"/>
    <p:sldId id="314" r:id="rId11"/>
    <p:sldId id="315" r:id="rId12"/>
    <p:sldId id="302" r:id="rId13"/>
    <p:sldId id="304" r:id="rId14"/>
    <p:sldId id="305" r:id="rId15"/>
    <p:sldId id="306" r:id="rId16"/>
    <p:sldId id="30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8"/>
    <a:srgbClr val="E636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94660"/>
  </p:normalViewPr>
  <p:slideViewPr>
    <p:cSldViewPr>
      <p:cViewPr>
        <p:scale>
          <a:sx n="66" d="100"/>
          <a:sy n="66" d="100"/>
        </p:scale>
        <p:origin x="-2934"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
    </p:cViewPr>
  </p:sorterViewPr>
  <p:notesViewPr>
    <p:cSldViewPr>
      <p:cViewPr varScale="1">
        <p:scale>
          <a:sx n="111" d="100"/>
          <a:sy n="111" d="100"/>
        </p:scale>
        <p:origin x="-3128"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BD12-B861-9E49-B26B-E1759DB1F3BB}" type="slidenum">
              <a:rPr lang="en-US"/>
              <a:pPr/>
              <a:t>‹#›</a:t>
            </a:fld>
            <a:endParaRPr lang="en-US"/>
          </a:p>
        </p:txBody>
      </p:sp>
    </p:spTree>
    <p:extLst>
      <p:ext uri="{BB962C8B-B14F-4D97-AF65-F5344CB8AC3E}">
        <p14:creationId xmlns:p14="http://schemas.microsoft.com/office/powerpoint/2010/main" xmlns="" val="150664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73CEBD-D60A-C84F-96C2-837711A57DCF}" type="slidenum">
              <a:rPr lang="en-US"/>
              <a:pPr/>
              <a:t>‹#›</a:t>
            </a:fld>
            <a:endParaRPr lang="en-US"/>
          </a:p>
        </p:txBody>
      </p:sp>
    </p:spTree>
    <p:extLst>
      <p:ext uri="{BB962C8B-B14F-4D97-AF65-F5344CB8AC3E}">
        <p14:creationId xmlns:p14="http://schemas.microsoft.com/office/powerpoint/2010/main" xmlns="" val="59146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3B3C-0A6C-844F-8687-24F32F8EBE35}" type="slidenum">
              <a:rPr lang="en-US" sz="1200"/>
              <a:pPr eaLnBrk="1" hangingPunct="1"/>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16</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16</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the ground”</a:t>
            </a:r>
          </a:p>
          <a:p>
            <a:pPr eaLnBrk="1" hangingPunct="1"/>
            <a:endParaRPr lang="en-US" sz="1100" baseline="0" dirty="0" smtClean="0"/>
          </a:p>
          <a:p>
            <a:pPr eaLnBrk="1" hangingPunct="1"/>
            <a:endParaRPr lang="en-US" sz="11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1294B1-869F-0049-ABFF-2463240594F9}" type="slidenum">
              <a:rPr lang="en-US" sz="1200"/>
              <a:pPr eaLnBrk="1" hangingPunct="1"/>
              <a:t>2</a:t>
            </a:fld>
            <a:endParaRPr lang="en-US" sz="1200"/>
          </a:p>
        </p:txBody>
      </p:sp>
      <p:sp>
        <p:nvSpPr>
          <p:cNvPr id="184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B820EF4-BC65-5A4C-B227-12E705CE4DAA}" type="slidenum">
              <a:rPr lang="en-US" sz="1200">
                <a:cs typeface="Arial" charset="0"/>
              </a:rPr>
              <a:pPr algn="r" eaLnBrk="1" hangingPunct="1"/>
              <a:t>2</a:t>
            </a:fld>
            <a:endParaRPr lang="en-US" sz="1200">
              <a:cs typeface="Arial" charset="0"/>
            </a:endParaRPr>
          </a:p>
        </p:txBody>
      </p:sp>
      <p:sp>
        <p:nvSpPr>
          <p:cNvPr id="18436" name="Rectangle 2"/>
          <p:cNvSpPr>
            <a:spLocks noGrp="1" noRot="1" noChangeAspect="1" noChangeArrowheads="1" noTextEdit="1"/>
          </p:cNvSpPr>
          <p:nvPr>
            <p:ph type="sldImg"/>
          </p:nvPr>
        </p:nvSpPr>
        <p:spPr>
          <a:solidFill>
            <a:srgbClr val="FFFFFF"/>
          </a:solidFill>
          <a:ln/>
        </p:spPr>
      </p:sp>
      <p:sp>
        <p:nvSpPr>
          <p:cNvPr id="1843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smtClean="0">
                <a:ea typeface="ＭＳ Ｐゴシック" charset="0"/>
                <a:cs typeface="ＭＳ Ｐゴシック" charset="0"/>
              </a:rPr>
              <a:t>Marty – summarizes</a:t>
            </a:r>
            <a:r>
              <a:rPr lang="en-US" baseline="0" dirty="0" smtClean="0">
                <a:ea typeface="ＭＳ Ｐゴシック" charset="0"/>
                <a:cs typeface="ＭＳ Ｐゴシック" charset="0"/>
              </a:rPr>
              <a:t> goals for session; stress our interest in interactive discussion</a:t>
            </a:r>
          </a:p>
          <a:p>
            <a:pPr eaLnBrk="1" hangingPunct="1"/>
            <a:r>
              <a:rPr lang="en-US" baseline="0" dirty="0" smtClean="0">
                <a:ea typeface="ＭＳ Ｐゴシック" charset="0"/>
                <a:cs typeface="ＭＳ Ｐゴシック" charset="0"/>
              </a:rPr>
              <a:t>Introduce Audrey, Babette, and (if she is participating), Kate</a:t>
            </a:r>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3</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3</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smtClean="0">
                <a:ea typeface="ＭＳ Ｐゴシック" charset="0"/>
                <a:cs typeface="ＭＳ Ｐゴシック" charset="0"/>
              </a:rPr>
              <a:t>Marty</a:t>
            </a:r>
          </a:p>
          <a:p>
            <a:pPr eaLnBrk="1" hangingPunct="1"/>
            <a:r>
              <a:rPr lang="en-US" dirty="0" smtClean="0">
                <a:ea typeface="ＭＳ Ｐゴシック" charset="0"/>
                <a:cs typeface="ＭＳ Ｐゴシック" charset="0"/>
              </a:rPr>
              <a:t>MOU key items:</a:t>
            </a:r>
          </a:p>
          <a:p>
            <a:pPr>
              <a:buFontTx/>
              <a:buChar char="•"/>
            </a:pPr>
            <a:r>
              <a:rPr lang="en-US" dirty="0" smtClean="0"/>
              <a:t>High school is a campus of Noble St.; located near the west side of UIC campus.</a:t>
            </a:r>
          </a:p>
          <a:p>
            <a:pPr>
              <a:buFontTx/>
              <a:buChar char="•"/>
            </a:pPr>
            <a:r>
              <a:rPr lang="en-US" dirty="0" smtClean="0"/>
              <a:t>Noble St. runs day-to-day operations, including selection of principal; responsible for budget.</a:t>
            </a:r>
          </a:p>
          <a:p>
            <a:pPr>
              <a:buFontTx/>
              <a:buChar char="•"/>
            </a:pPr>
            <a:r>
              <a:rPr lang="en-US" dirty="0" smtClean="0"/>
              <a:t>UIC works with high school staff with development of curriculum in all subjects.</a:t>
            </a:r>
          </a:p>
          <a:p>
            <a:pPr>
              <a:buFontTx/>
              <a:buChar char="•"/>
            </a:pPr>
            <a:r>
              <a:rPr lang="en-US" dirty="0" smtClean="0"/>
              <a:t>Nature of curriculum defined; goal of college readiness; enrollment in UIC courses for qualified students.</a:t>
            </a:r>
          </a:p>
          <a:p>
            <a:pPr>
              <a:buFontTx/>
              <a:buChar char="•"/>
            </a:pPr>
            <a:r>
              <a:rPr lang="en-US" dirty="0" smtClean="0"/>
              <a:t>Commitment to recruit diverse student applicant pool.</a:t>
            </a:r>
          </a:p>
          <a:p>
            <a:pPr>
              <a:buFontTx/>
              <a:buChar char="•"/>
            </a:pPr>
            <a:r>
              <a:rPr lang="en-US" dirty="0" smtClean="0"/>
              <a:t>Commitment to provide extra support and acceleration.</a:t>
            </a:r>
          </a:p>
          <a:p>
            <a:pPr>
              <a:buFontTx/>
              <a:buChar char="•"/>
            </a:pPr>
            <a:r>
              <a:rPr lang="en-US" dirty="0" smtClean="0"/>
              <a:t>Executive Committee reviews and monitors curriculum and budgets annually.</a:t>
            </a:r>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4</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4</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Marty: need data</a:t>
            </a:r>
            <a:r>
              <a:rPr lang="en-US" sz="1100" baseline="0" dirty="0" smtClean="0"/>
              <a:t> from Jim about acceptances, scholarships, enrollment in college courses. Would like a few suggestions of examples of special programs e.g., (Summer Math for Success; Algebra Success after school program – though both have been discontinued.)</a:t>
            </a:r>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5</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5</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Audrey: Can add slides</a:t>
            </a:r>
            <a:r>
              <a:rPr lang="en-US" sz="1100" baseline="0" dirty="0" smtClean="0"/>
              <a:t> as needed</a:t>
            </a:r>
            <a:endParaRPr lang="en-US" sz="11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12</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12</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Audrey/Kate: can add slides as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13</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13</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u="sng" dirty="0" smtClean="0"/>
              <a:t>Many</a:t>
            </a:r>
            <a:r>
              <a:rPr lang="en-US" sz="1100" baseline="0" dirty="0" smtClean="0"/>
              <a:t> UIC faculty and administrators have been involved since inception with planning and delivery of the curriculum.  </a:t>
            </a:r>
          </a:p>
          <a:p>
            <a:pPr eaLnBrk="1" hangingPunct="1"/>
            <a:r>
              <a:rPr lang="en-US" sz="1100" b="1" u="sng" baseline="0" dirty="0" smtClean="0"/>
              <a:t>Seven colleges</a:t>
            </a:r>
            <a:r>
              <a:rPr lang="en-US" sz="1100" baseline="0" dirty="0" smtClean="0"/>
              <a:t>: Public Health, Medicine, Dentistry, Nursing, Applied Health Sciences, Pharmacy, Social Work</a:t>
            </a:r>
          </a:p>
          <a:p>
            <a:pPr eaLnBrk="1" hangingPunct="1"/>
            <a:endParaRPr lang="en-US" sz="1100" b="0" dirty="0" smtClean="0">
              <a:latin typeface="Arial" charset="0"/>
              <a:ea typeface="ＭＳ Ｐゴシック" charset="0"/>
              <a:cs typeface="ＭＳ Ｐゴシック" charset="0"/>
            </a:endParaRPr>
          </a:p>
          <a:p>
            <a:pPr eaLnBrk="1" hangingPunct="1"/>
            <a:r>
              <a:rPr lang="en-US" sz="1100" b="1" u="sng" dirty="0" smtClean="0">
                <a:latin typeface="Arial" charset="0"/>
                <a:ea typeface="ＭＳ Ｐゴシック" charset="0"/>
                <a:cs typeface="ＭＳ Ｐゴシック" charset="0"/>
              </a:rPr>
              <a:t>Activities: </a:t>
            </a:r>
            <a:r>
              <a:rPr lang="en-US" sz="1100" b="0" dirty="0" smtClean="0">
                <a:latin typeface="Arial" charset="0"/>
                <a:ea typeface="ＭＳ Ｐゴシック" charset="0"/>
                <a:cs typeface="ＭＳ Ｐゴシック" charset="0"/>
              </a:rPr>
              <a:t>(early on-</a:t>
            </a:r>
            <a:r>
              <a:rPr lang="en-US" sz="1100" b="0" u="sng" dirty="0" smtClean="0">
                <a:latin typeface="Arial" charset="0"/>
                <a:ea typeface="ＭＳ Ｐゴシック" charset="0"/>
                <a:cs typeface="ＭＳ Ｐゴシック" charset="0"/>
              </a:rPr>
              <a:t>Passport Days </a:t>
            </a:r>
            <a:r>
              <a:rPr lang="en-US" sz="1100" b="0" dirty="0" smtClean="0">
                <a:latin typeface="Arial" charset="0"/>
                <a:ea typeface="ＭＳ Ｐゴシック" charset="0"/>
                <a:cs typeface="ＭＳ Ｐゴシック" charset="0"/>
              </a:rPr>
              <a:t>– faculty describe their professions); </a:t>
            </a:r>
            <a:r>
              <a:rPr lang="en-US" sz="1100" b="0" u="sng" dirty="0" smtClean="0">
                <a:latin typeface="Arial" charset="0"/>
                <a:ea typeface="ＭＳ Ｐゴシック" charset="0"/>
                <a:cs typeface="ＭＳ Ｐゴシック" charset="0"/>
              </a:rPr>
              <a:t>case development </a:t>
            </a:r>
            <a:r>
              <a:rPr lang="en-US" sz="1100" b="0" dirty="0" smtClean="0">
                <a:latin typeface="Arial" charset="0"/>
                <a:ea typeface="ＭＳ Ｐゴシック" charset="0"/>
                <a:cs typeface="ＭＳ Ｐゴシック" charset="0"/>
              </a:rPr>
              <a:t>and serving as </a:t>
            </a:r>
            <a:r>
              <a:rPr lang="en-US" sz="1100" b="0" u="sng" dirty="0" smtClean="0">
                <a:latin typeface="Arial" charset="0"/>
                <a:ea typeface="ＭＳ Ｐゴシック" charset="0"/>
                <a:cs typeface="ＭＳ Ｐゴシック" charset="0"/>
              </a:rPr>
              <a:t>PBL “experts” in the class-room </a:t>
            </a:r>
            <a:r>
              <a:rPr lang="en-US" sz="1100" b="0" dirty="0" smtClean="0">
                <a:latin typeface="Arial" charset="0"/>
                <a:ea typeface="ＭＳ Ｐゴシック" charset="0"/>
                <a:cs typeface="ＭＳ Ｐゴシック" charset="0"/>
              </a:rPr>
              <a:t>(SPH example: community-based asset–mapping exercise using the H.S. as the community exploring relation </a:t>
            </a:r>
            <a:r>
              <a:rPr lang="en-US" sz="1100" b="0" dirty="0" err="1" smtClean="0">
                <a:latin typeface="Arial" charset="0"/>
                <a:ea typeface="ＭＳ Ｐゴシック" charset="0"/>
                <a:cs typeface="ＭＳ Ｐゴシック" charset="0"/>
              </a:rPr>
              <a:t>btwn</a:t>
            </a:r>
            <a:r>
              <a:rPr lang="en-US" sz="1100" b="0" baseline="0" dirty="0" smtClean="0">
                <a:latin typeface="Arial" charset="0"/>
                <a:ea typeface="ＭＳ Ｐゴシック" charset="0"/>
                <a:cs typeface="ＭＳ Ｐゴシック" charset="0"/>
              </a:rPr>
              <a:t> nutrition and obesity</a:t>
            </a:r>
            <a:r>
              <a:rPr lang="en-US" sz="1100" b="0" dirty="0" smtClean="0">
                <a:latin typeface="Arial" charset="0"/>
                <a:ea typeface="ＭＳ Ｐゴシック" charset="0"/>
                <a:cs typeface="ＭＳ Ｐゴシック" charset="0"/>
              </a:rPr>
              <a:t>; </a:t>
            </a:r>
            <a:r>
              <a:rPr lang="en-US" sz="1100" b="0" u="sng" dirty="0" smtClean="0">
                <a:latin typeface="Arial" charset="0"/>
                <a:ea typeface="ＭＳ Ｐゴシック" charset="0"/>
                <a:cs typeface="ＭＳ Ｐゴシック" charset="0"/>
              </a:rPr>
              <a:t>capstone mentors </a:t>
            </a:r>
            <a:r>
              <a:rPr lang="en-US" sz="1100" b="0" dirty="0" smtClean="0">
                <a:latin typeface="Arial" charset="0"/>
                <a:ea typeface="ＭＳ Ｐゴシック" charset="0"/>
                <a:cs typeface="ＭＳ Ｐゴシック" charset="0"/>
              </a:rPr>
              <a:t>for senior research projects;</a:t>
            </a:r>
            <a:r>
              <a:rPr lang="en-US" sz="1100" b="0" baseline="0" dirty="0" smtClean="0">
                <a:latin typeface="Arial" charset="0"/>
                <a:ea typeface="ＭＳ Ｐゴシック" charset="0"/>
                <a:cs typeface="ＭＳ Ｐゴシック" charset="0"/>
              </a:rPr>
              <a:t> </a:t>
            </a:r>
            <a:r>
              <a:rPr lang="en-US" sz="1100" b="0" u="sng" baseline="0" dirty="0" smtClean="0">
                <a:latin typeface="Arial" charset="0"/>
                <a:ea typeface="ＭＳ Ｐゴシック" charset="0"/>
                <a:cs typeface="ＭＳ Ｐゴシック" charset="0"/>
              </a:rPr>
              <a:t>“UIC Day</a:t>
            </a:r>
            <a:r>
              <a:rPr lang="en-US" sz="1100" b="0" baseline="0" dirty="0" smtClean="0">
                <a:latin typeface="Arial" charset="0"/>
                <a:ea typeface="ＭＳ Ｐゴシック" charset="0"/>
                <a:cs typeface="ＭＳ Ｐゴシック" charset="0"/>
              </a:rPr>
              <a:t>” onsite field trips – SPH took students to COIP outreach stations.; Dentistry had students build dental molds(?); Medicine had students watch surgery (?) [Kate are these accurate?]   </a:t>
            </a:r>
            <a:r>
              <a:rPr lang="en-US" sz="1100" b="0" dirty="0" smtClean="0">
                <a:latin typeface="Arial" charset="0"/>
                <a:ea typeface="ＭＳ Ｐゴシック" charset="0"/>
                <a:cs typeface="ＭＳ Ｐゴシック" charset="0"/>
              </a:rPr>
              <a:t> </a:t>
            </a:r>
          </a:p>
          <a:p>
            <a:pPr eaLnBrk="1" hangingPunct="1"/>
            <a:endParaRPr lang="en-US" sz="1100" b="1" u="sng" dirty="0" smtClean="0">
              <a:latin typeface="Arial" charset="0"/>
              <a:ea typeface="ＭＳ Ｐゴシック" charset="0"/>
            </a:endParaRPr>
          </a:p>
          <a:p>
            <a:pPr eaLnBrk="1" hangingPunct="1"/>
            <a:r>
              <a:rPr lang="en-US" sz="1100" b="1" u="sng" dirty="0" smtClean="0">
                <a:latin typeface="Arial" charset="0"/>
                <a:ea typeface="ＭＳ Ｐゴシック" charset="0"/>
              </a:rPr>
              <a:t>Benefits</a:t>
            </a:r>
            <a:r>
              <a:rPr lang="en-US" sz="1100" b="0" dirty="0" smtClean="0">
                <a:latin typeface="Arial" charset="0"/>
                <a:ea typeface="ＭＳ Ｐゴシック" charset="0"/>
              </a:rPr>
              <a:t>: </a:t>
            </a:r>
          </a:p>
          <a:p>
            <a:pPr eaLnBrk="1" hangingPunct="1">
              <a:buFont typeface="Arial" pitchFamily="34" charset="0"/>
              <a:buChar char="•"/>
            </a:pPr>
            <a:r>
              <a:rPr lang="en-US" sz="1100" b="0" dirty="0" smtClean="0">
                <a:latin typeface="Arial" charset="0"/>
                <a:ea typeface="ＭＳ Ｐゴシック" charset="0"/>
              </a:rPr>
              <a:t>Pipeline</a:t>
            </a:r>
            <a:r>
              <a:rPr lang="en-US" sz="1100" b="0" baseline="0" dirty="0" smtClean="0">
                <a:latin typeface="Arial" charset="0"/>
                <a:ea typeface="ＭＳ Ｐゴシック" charset="0"/>
              </a:rPr>
              <a:t> for URM in health fields (UIC and esp. SPH goal)</a:t>
            </a:r>
          </a:p>
          <a:p>
            <a:pPr eaLnBrk="1" hangingPunct="1">
              <a:buFont typeface="Arial" pitchFamily="34" charset="0"/>
              <a:buChar char="•"/>
            </a:pPr>
            <a:r>
              <a:rPr lang="en-US" sz="1100" b="0" baseline="0" dirty="0" smtClean="0">
                <a:latin typeface="Arial" charset="0"/>
                <a:ea typeface="ＭＳ Ｐゴシック" charset="0"/>
              </a:rPr>
              <a:t>Opportunity for our students (and medical students etc.) to get involved in teaching</a:t>
            </a:r>
          </a:p>
          <a:p>
            <a:pPr eaLnBrk="1" hangingPunct="1">
              <a:buFont typeface="Arial" pitchFamily="34" charset="0"/>
              <a:buChar char="•"/>
            </a:pPr>
            <a:r>
              <a:rPr lang="en-US" sz="1100" b="0" dirty="0" smtClean="0"/>
              <a:t>Also brought our community partners into an environmental</a:t>
            </a:r>
            <a:r>
              <a:rPr lang="en-US" sz="1100" b="0" baseline="0" dirty="0" smtClean="0"/>
              <a:t> activity for juniors </a:t>
            </a:r>
            <a:r>
              <a:rPr lang="en-US" sz="1100" b="0" dirty="0" smtClean="0"/>
              <a:t>– strengthening their connections but also introducing H.S. students to community involvement and advocacy</a:t>
            </a:r>
            <a:r>
              <a:rPr lang="en-US" sz="1100" b="0" baseline="0" dirty="0" smtClean="0"/>
              <a:t> for health</a:t>
            </a:r>
          </a:p>
          <a:p>
            <a:pPr eaLnBrk="1" hangingPunct="1">
              <a:buFont typeface="Arial" pitchFamily="34" charset="0"/>
              <a:buChar char="•"/>
            </a:pPr>
            <a:r>
              <a:rPr lang="en-US" sz="1100" b="0" baseline="0" dirty="0" smtClean="0"/>
              <a:t> Faculty and students once involved – found it to be fun and engaging – loved the students!</a:t>
            </a:r>
          </a:p>
          <a:p>
            <a:pPr eaLnBrk="1" hangingPunct="1">
              <a:buFont typeface="Arial" pitchFamily="34" charset="0"/>
              <a:buNone/>
            </a:pPr>
            <a:endParaRPr lang="en-US" sz="1100" b="0" baseline="0" dirty="0" smtClean="0"/>
          </a:p>
          <a:p>
            <a:pPr eaLnBrk="1" hangingPunct="1">
              <a:buFont typeface="Arial" pitchFamily="34" charset="0"/>
              <a:buChar char="•"/>
            </a:pPr>
            <a:r>
              <a:rPr lang="en-US" sz="1100" b="1" u="sng" baseline="0" dirty="0" smtClean="0"/>
              <a:t>Challenges :</a:t>
            </a:r>
          </a:p>
          <a:p>
            <a:pPr eaLnBrk="1" hangingPunct="1">
              <a:buFont typeface="Arial" pitchFamily="34" charset="0"/>
              <a:buChar char="•"/>
            </a:pPr>
            <a:r>
              <a:rPr lang="en-US" sz="1100" b="0" u="none" baseline="0" dirty="0" smtClean="0"/>
              <a:t> Don’t always speak the same language.</a:t>
            </a:r>
          </a:p>
          <a:p>
            <a:pPr eaLnBrk="1" hangingPunct="1">
              <a:buFont typeface="Arial" pitchFamily="34" charset="0"/>
              <a:buChar char="•"/>
            </a:pPr>
            <a:r>
              <a:rPr lang="en-US" sz="1100" b="0" u="none" baseline="0" dirty="0" smtClean="0"/>
              <a:t> Maintain different academic calendars; as well as different daily calendars (asking faculty to speak to three consecutive 45 minute class periods or devote ½ day to the H.S. was challenging.) </a:t>
            </a:r>
          </a:p>
          <a:p>
            <a:pPr eaLnBrk="1" hangingPunct="1">
              <a:buFont typeface="Arial" pitchFamily="34" charset="0"/>
              <a:buChar char="•"/>
            </a:pPr>
            <a:r>
              <a:rPr lang="en-US" sz="1100" b="0" u="none" baseline="0" dirty="0" smtClean="0"/>
              <a:t> Calibrating the delivery of information to the high school level (SPH=a graduate program) was a challenge.</a:t>
            </a:r>
          </a:p>
          <a:p>
            <a:pPr eaLnBrk="1" hangingPunct="1">
              <a:buFont typeface="Arial" pitchFamily="34" charset="0"/>
              <a:buChar char="•"/>
            </a:pPr>
            <a:r>
              <a:rPr lang="en-US" sz="1100" b="0" u="none" baseline="0" dirty="0" smtClean="0"/>
              <a:t>  Learning to think about a case through the lens of PBL both a challenge and a benefit. </a:t>
            </a:r>
          </a:p>
          <a:p>
            <a:pPr eaLnBrk="1" hangingPunct="1">
              <a:buFont typeface="Arial" pitchFamily="34" charset="0"/>
              <a:buChar char="•"/>
            </a:pPr>
            <a:r>
              <a:rPr lang="en-US" sz="1100" b="0" u="none" baseline="0" dirty="0" smtClean="0"/>
              <a:t> Esp. from a PH perspective – not sure the H.S. students, even after four yrs,, fully understand the extraordinarily diverse, but wholly worthwhile and important field of P.H. (not sure we succeeded in winning over many converts to the field) </a:t>
            </a:r>
            <a:endParaRPr lang="en-US" sz="1100" b="0" u="non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14</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14</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the ground”</a:t>
            </a:r>
          </a:p>
          <a:p>
            <a:pPr eaLnBrk="1" hangingPunct="1"/>
            <a:endParaRPr lang="en-US" sz="1100" baseline="0" dirty="0" smtClean="0"/>
          </a:p>
          <a:p>
            <a:pPr eaLnBrk="1" hangingPunct="1"/>
            <a:endParaRPr lang="en-US" sz="11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B09DB5-3120-E842-8F19-5475582E0769}" type="slidenum">
              <a:rPr lang="en-US" sz="1200"/>
              <a:pPr eaLnBrk="1" hangingPunct="1"/>
              <a:t>15</a:t>
            </a:fld>
            <a:endParaRPr lang="en-US" sz="1200"/>
          </a:p>
        </p:txBody>
      </p:sp>
      <p:sp>
        <p:nvSpPr>
          <p:cNvPr id="204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22EB682-9004-A14E-A02E-7E9FAC085DDF}" type="slidenum">
              <a:rPr lang="en-US" sz="1200">
                <a:cs typeface="Arial" charset="0"/>
              </a:rPr>
              <a:pPr algn="r" eaLnBrk="1" hangingPunct="1"/>
              <a:t>15</a:t>
            </a:fld>
            <a:endParaRPr lang="en-US" sz="1200">
              <a:cs typeface="Arial" charset="0"/>
            </a:endParaRPr>
          </a:p>
        </p:txBody>
      </p:sp>
      <p:sp>
        <p:nvSpPr>
          <p:cNvPr id="20484" name="Rectangle 2"/>
          <p:cNvSpPr>
            <a:spLocks noGrp="1" noRot="1" noChangeAspect="1" noChangeArrowheads="1" noTextEdit="1"/>
          </p:cNvSpPr>
          <p:nvPr>
            <p:ph type="sldImg"/>
          </p:nvPr>
        </p:nvSpPr>
        <p:spPr>
          <a:solidFill>
            <a:srgbClr val="FFFFFF"/>
          </a:solidFill>
          <a:ln/>
        </p:spPr>
      </p:sp>
      <p:sp>
        <p:nvSpPr>
          <p:cNvPr id="2048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100" dirty="0" smtClean="0"/>
              <a:t>Marty (I</a:t>
            </a:r>
            <a:r>
              <a:rPr lang="en-US" sz="1100" baseline="0" dirty="0" smtClean="0"/>
              <a:t> need suggestions for each category)</a:t>
            </a:r>
            <a:endParaRPr lang="en-US" sz="1100" dirty="0" smtClean="0"/>
          </a:p>
          <a:p>
            <a:pPr eaLnBrk="1" hangingPunct="1"/>
            <a:endParaRPr lang="en-US" sz="1100" dirty="0" smtClean="0"/>
          </a:p>
          <a:p>
            <a:pPr eaLnBrk="1" hangingPunct="1"/>
            <a:r>
              <a:rPr lang="en-US" sz="1100" dirty="0" smtClean="0"/>
              <a:t>Challenges from school side – partnerships take time and energy–something</a:t>
            </a:r>
            <a:r>
              <a:rPr lang="en-US" sz="1100" baseline="0" dirty="0" smtClean="0"/>
              <a:t> more to do</a:t>
            </a:r>
            <a:r>
              <a:rPr lang="en-US" sz="1100" dirty="0" smtClean="0"/>
              <a:t>; limited access</a:t>
            </a:r>
            <a:r>
              <a:rPr lang="en-US" sz="1100" baseline="0" dirty="0" smtClean="0"/>
              <a:t> to university facilities due to funding restrictions; need for extra personnel to manage collaboration</a:t>
            </a:r>
          </a:p>
          <a:p>
            <a:pPr eaLnBrk="1" hangingPunct="1"/>
            <a:r>
              <a:rPr lang="en-US" sz="1100" baseline="0" dirty="0" smtClean="0"/>
              <a:t>Challenges from university side – tight budget means most work is on volunteer basis/limits opportunity; structuring UIC personnel involvement to keep it manageable, e.g., capstone project; struggles with health clinic</a:t>
            </a:r>
          </a:p>
          <a:p>
            <a:pPr eaLnBrk="1" hangingPunct="1"/>
            <a:r>
              <a:rPr lang="en-US" sz="1100" baseline="0" dirty="0" smtClean="0"/>
              <a:t>Some false starts (logistical: PE classes on campus; university-based programs that don’t become part of school culture; joint curriculum planning teams)</a:t>
            </a:r>
          </a:p>
          <a:p>
            <a:pPr eaLnBrk="1" hangingPunct="1"/>
            <a:r>
              <a:rPr lang="en-US" sz="1100" baseline="0" dirty="0" smtClean="0"/>
              <a:t>Routine communication between principal and UIC Exec Director addresses problems on an ongoing basis; planned summer “summit” to look back at 4 years and tweak the collaboration as needed—needs to keep evolving based upon “reality on </a:t>
            </a:r>
            <a:r>
              <a:rPr lang="en-US" sz="1100" baseline="0" smtClean="0"/>
              <a:t>the ground”</a:t>
            </a:r>
            <a:endParaRPr lang="en-US" sz="1100" baseline="0" dirty="0" smtClean="0"/>
          </a:p>
          <a:p>
            <a:pPr eaLnBrk="1" hangingPunct="1"/>
            <a:endParaRPr lang="en-US" sz="1100" baseline="0" dirty="0" smtClean="0"/>
          </a:p>
          <a:p>
            <a:pPr eaLnBrk="1" hangingPunct="1"/>
            <a:endParaRPr lang="en-US"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ritzkerWatermark"/>
          <p:cNvPicPr>
            <a:picLocks noChangeAspect="1" noChangeArrowheads="1"/>
          </p:cNvPicPr>
          <p:nvPr userDrawn="1"/>
        </p:nvPicPr>
        <p:blipFill>
          <a:blip r:embed="rId2">
            <a:extLst>
              <a:ext uri="{28A0092B-C50C-407E-A947-70E740481C1C}">
                <a14:useLocalDpi xmlns:a14="http://schemas.microsoft.com/office/drawing/2010/main" xmlns="" val="0"/>
              </a:ext>
            </a:extLst>
          </a:blip>
          <a:srcRect l="22229" b="19746"/>
          <a:stretch>
            <a:fillRect/>
          </a:stretch>
        </p:blipFill>
        <p:spPr bwMode="auto">
          <a:xfrm>
            <a:off x="0" y="3141663"/>
            <a:ext cx="3998913"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Mascot"/>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638800" y="5562600"/>
            <a:ext cx="25908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9"/>
          <p:cNvSpPr>
            <a:spLocks noChangeArrowheads="1"/>
          </p:cNvSpPr>
          <p:nvPr userDrawn="1"/>
        </p:nvSpPr>
        <p:spPr bwMode="auto">
          <a:xfrm>
            <a:off x="0" y="6629400"/>
            <a:ext cx="9144000" cy="228600"/>
          </a:xfrm>
          <a:prstGeom prst="rect">
            <a:avLst/>
          </a:prstGeom>
          <a:solidFill>
            <a:srgbClr val="003D78"/>
          </a:solidFill>
          <a:ln w="9525">
            <a:noFill/>
            <a:miter lim="800000"/>
            <a:headEnd/>
            <a:tailEnd/>
          </a:ln>
          <a:effectLst/>
        </p:spPr>
        <p:txBody>
          <a:bodyPr wrap="none" anchor="ctr"/>
          <a:lstStyle/>
          <a:p>
            <a:pPr>
              <a:defRPr/>
            </a:pPr>
            <a:endParaRPr lang="en-US">
              <a:ea typeface="+mn-ea"/>
              <a:cs typeface="+mn-cs"/>
            </a:endParaRPr>
          </a:p>
        </p:txBody>
      </p:sp>
      <p:sp>
        <p:nvSpPr>
          <p:cNvPr id="7" name="Text Box 23"/>
          <p:cNvSpPr txBox="1">
            <a:spLocks noChangeArrowheads="1"/>
          </p:cNvSpPr>
          <p:nvPr userDrawn="1"/>
        </p:nvSpPr>
        <p:spPr bwMode="auto">
          <a:xfrm>
            <a:off x="6858000" y="6230938"/>
            <a:ext cx="2590800" cy="366712"/>
          </a:xfrm>
          <a:prstGeom prst="rect">
            <a:avLst/>
          </a:prstGeom>
          <a:noFill/>
          <a:ln w="9525">
            <a:noFill/>
            <a:miter lim="800000"/>
            <a:headEnd/>
            <a:tailEnd/>
          </a:ln>
          <a:effectLst/>
        </p:spPr>
        <p:txBody>
          <a:bodyPr>
            <a:spAutoFit/>
          </a:bodyPr>
          <a:lstStyle/>
          <a:p>
            <a:pPr>
              <a:spcBef>
                <a:spcPct val="50000"/>
              </a:spcBef>
              <a:defRPr/>
            </a:pPr>
            <a:r>
              <a:rPr lang="en-US">
                <a:solidFill>
                  <a:srgbClr val="003D78"/>
                </a:solidFill>
                <a:latin typeface="TradeGothic Bold" pitchFamily="1" charset="0"/>
                <a:ea typeface="+mn-ea"/>
                <a:cs typeface="+mn-cs"/>
              </a:rPr>
              <a:t>uiccollegeprep.org</a:t>
            </a:r>
          </a:p>
        </p:txBody>
      </p:sp>
      <p:pic>
        <p:nvPicPr>
          <p:cNvPr id="8" name="Picture 27" descr="UICLogo"/>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457200" y="531813"/>
            <a:ext cx="3276600"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4" name="Rectangle 2"/>
          <p:cNvSpPr>
            <a:spLocks noGrp="1" noChangeArrowheads="1"/>
          </p:cNvSpPr>
          <p:nvPr>
            <p:ph type="ctrTitle"/>
          </p:nvPr>
        </p:nvSpPr>
        <p:spPr>
          <a:xfrm>
            <a:off x="1752600" y="2286000"/>
            <a:ext cx="6781800" cy="990600"/>
          </a:xfrm>
        </p:spPr>
        <p:txBody>
          <a:bodyPr/>
          <a:lstStyle>
            <a:lvl1pPr algn="r">
              <a:defRPr/>
            </a:lvl1pPr>
          </a:lstStyle>
          <a:p>
            <a:r>
              <a:rPr lang="en-US"/>
              <a:t>Click to edit Master title style</a:t>
            </a:r>
          </a:p>
        </p:txBody>
      </p:sp>
      <p:sp>
        <p:nvSpPr>
          <p:cNvPr id="8195" name="Rectangle 3"/>
          <p:cNvSpPr>
            <a:spLocks noGrp="1" noChangeArrowheads="1"/>
          </p:cNvSpPr>
          <p:nvPr>
            <p:ph type="subTitle" idx="1"/>
          </p:nvPr>
        </p:nvSpPr>
        <p:spPr>
          <a:xfrm>
            <a:off x="2133600" y="3886200"/>
            <a:ext cx="6400800" cy="762000"/>
          </a:xfrm>
        </p:spPr>
        <p:txBody>
          <a:bodyPr/>
          <a:lstStyle>
            <a:lvl1pPr marL="0" indent="0" algn="r">
              <a:buFontTx/>
              <a:buNone/>
              <a:defRPr>
                <a:solidFill>
                  <a:srgbClr val="E6363B"/>
                </a:solidFill>
              </a:defRPr>
            </a:lvl1pPr>
          </a:lstStyle>
          <a:p>
            <a:r>
              <a:rPr lang="en-US"/>
              <a:t>Click to edit Master subtitle style</a:t>
            </a:r>
          </a:p>
        </p:txBody>
      </p:sp>
    </p:spTree>
    <p:extLst>
      <p:ext uri="{BB962C8B-B14F-4D97-AF65-F5344CB8AC3E}">
        <p14:creationId xmlns:p14="http://schemas.microsoft.com/office/powerpoint/2010/main" xmlns="" val="393434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7979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4391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36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9851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888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1185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5464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146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593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7101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itzkerWatermark"/>
          <p:cNvPicPr>
            <a:picLocks noChangeAspect="1" noChangeArrowheads="1"/>
          </p:cNvPicPr>
          <p:nvPr userDrawn="1"/>
        </p:nvPicPr>
        <p:blipFill>
          <a:blip r:embed="rId13">
            <a:extLst>
              <a:ext uri="{28A0092B-C50C-407E-A947-70E740481C1C}">
                <a14:useLocalDpi xmlns:a14="http://schemas.microsoft.com/office/drawing/2010/main" xmlns="" val="0"/>
              </a:ext>
            </a:extLst>
          </a:blip>
          <a:srcRect l="22229" b="19746"/>
          <a:stretch>
            <a:fillRect/>
          </a:stretch>
        </p:blipFill>
        <p:spPr bwMode="auto">
          <a:xfrm>
            <a:off x="0" y="3141663"/>
            <a:ext cx="3998913"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352800" y="152400"/>
            <a:ext cx="533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9" descr="Mascot"/>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638800" y="5562600"/>
            <a:ext cx="25908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5" name="Line 11"/>
          <p:cNvSpPr>
            <a:spLocks noChangeShapeType="1"/>
          </p:cNvSpPr>
          <p:nvPr userDrawn="1"/>
        </p:nvSpPr>
        <p:spPr bwMode="auto">
          <a:xfrm flipV="1">
            <a:off x="3124200" y="381000"/>
            <a:ext cx="0" cy="831850"/>
          </a:xfrm>
          <a:prstGeom prst="line">
            <a:avLst/>
          </a:prstGeom>
          <a:noFill/>
          <a:ln w="9525">
            <a:solidFill>
              <a:srgbClr val="E6363B"/>
            </a:solidFill>
            <a:round/>
            <a:headEnd/>
            <a:tailEnd/>
          </a:ln>
          <a:effectLst/>
        </p:spPr>
        <p:txBody>
          <a:bodyPr/>
          <a:lstStyle/>
          <a:p>
            <a:pPr>
              <a:defRPr/>
            </a:pPr>
            <a:endParaRPr lang="en-US">
              <a:ea typeface="+mn-ea"/>
              <a:cs typeface="+mn-cs"/>
            </a:endParaRPr>
          </a:p>
        </p:txBody>
      </p:sp>
      <p:sp>
        <p:nvSpPr>
          <p:cNvPr id="1037" name="Rectangle 13"/>
          <p:cNvSpPr>
            <a:spLocks noChangeArrowheads="1"/>
          </p:cNvSpPr>
          <p:nvPr userDrawn="1"/>
        </p:nvSpPr>
        <p:spPr bwMode="auto">
          <a:xfrm>
            <a:off x="0" y="6629400"/>
            <a:ext cx="9144000" cy="228600"/>
          </a:xfrm>
          <a:prstGeom prst="rect">
            <a:avLst/>
          </a:prstGeom>
          <a:solidFill>
            <a:srgbClr val="003D78"/>
          </a:solidFill>
          <a:ln w="9525">
            <a:noFill/>
            <a:miter lim="800000"/>
            <a:headEnd/>
            <a:tailEnd/>
          </a:ln>
          <a:effectLst/>
        </p:spPr>
        <p:txBody>
          <a:bodyPr wrap="none" anchor="ctr"/>
          <a:lstStyle/>
          <a:p>
            <a:pPr>
              <a:defRPr/>
            </a:pPr>
            <a:endParaRPr lang="en-US">
              <a:ea typeface="+mn-ea"/>
              <a:cs typeface="+mn-cs"/>
            </a:endParaRPr>
          </a:p>
        </p:txBody>
      </p:sp>
      <p:sp>
        <p:nvSpPr>
          <p:cNvPr id="1038" name="Text Box 14"/>
          <p:cNvSpPr txBox="1">
            <a:spLocks noChangeArrowheads="1"/>
          </p:cNvSpPr>
          <p:nvPr userDrawn="1"/>
        </p:nvSpPr>
        <p:spPr bwMode="auto">
          <a:xfrm>
            <a:off x="6858000" y="6230938"/>
            <a:ext cx="2590800" cy="366712"/>
          </a:xfrm>
          <a:prstGeom prst="rect">
            <a:avLst/>
          </a:prstGeom>
          <a:noFill/>
          <a:ln w="9525">
            <a:noFill/>
            <a:miter lim="800000"/>
            <a:headEnd/>
            <a:tailEnd/>
          </a:ln>
          <a:effectLst/>
        </p:spPr>
        <p:txBody>
          <a:bodyPr>
            <a:spAutoFit/>
          </a:bodyPr>
          <a:lstStyle/>
          <a:p>
            <a:pPr>
              <a:spcBef>
                <a:spcPct val="50000"/>
              </a:spcBef>
              <a:defRPr/>
            </a:pPr>
            <a:r>
              <a:rPr lang="en-US">
                <a:solidFill>
                  <a:srgbClr val="003D78"/>
                </a:solidFill>
                <a:latin typeface="TradeGothic Bold" pitchFamily="1" charset="0"/>
                <a:ea typeface="+mn-ea"/>
                <a:cs typeface="+mn-cs"/>
              </a:rPr>
              <a:t>uiccollegeprep.org</a:t>
            </a:r>
          </a:p>
        </p:txBody>
      </p:sp>
      <p:pic>
        <p:nvPicPr>
          <p:cNvPr id="1033" name="Picture 17" descr="UICLogo"/>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457200" y="300038"/>
            <a:ext cx="2514600" cy="995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4000">
          <a:solidFill>
            <a:srgbClr val="003D78"/>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2pPr>
      <a:lvl3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3pPr>
      <a:lvl4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4pPr>
      <a:lvl5pPr algn="l" rtl="0" eaLnBrk="0" fontAlgn="base" hangingPunct="0">
        <a:spcBef>
          <a:spcPct val="0"/>
        </a:spcBef>
        <a:spcAft>
          <a:spcPct val="0"/>
        </a:spcAft>
        <a:defRPr sz="4000">
          <a:solidFill>
            <a:srgbClr val="003D78"/>
          </a:solidFill>
          <a:latin typeface="Verdana" charset="0"/>
          <a:ea typeface="ＭＳ Ｐゴシック" charset="-128"/>
          <a:cs typeface="ＭＳ Ｐゴシック" charset="-128"/>
        </a:defRPr>
      </a:lvl5pPr>
      <a:lvl6pPr marL="457200" algn="l" rtl="0" fontAlgn="base">
        <a:spcBef>
          <a:spcPct val="0"/>
        </a:spcBef>
        <a:spcAft>
          <a:spcPct val="0"/>
        </a:spcAft>
        <a:defRPr sz="4000">
          <a:solidFill>
            <a:srgbClr val="003D78"/>
          </a:solidFill>
          <a:latin typeface="Verdana" charset="0"/>
        </a:defRPr>
      </a:lvl6pPr>
      <a:lvl7pPr marL="914400" algn="l" rtl="0" fontAlgn="base">
        <a:spcBef>
          <a:spcPct val="0"/>
        </a:spcBef>
        <a:spcAft>
          <a:spcPct val="0"/>
        </a:spcAft>
        <a:defRPr sz="4000">
          <a:solidFill>
            <a:srgbClr val="003D78"/>
          </a:solidFill>
          <a:latin typeface="Verdana" charset="0"/>
        </a:defRPr>
      </a:lvl7pPr>
      <a:lvl8pPr marL="1371600" algn="l" rtl="0" fontAlgn="base">
        <a:spcBef>
          <a:spcPct val="0"/>
        </a:spcBef>
        <a:spcAft>
          <a:spcPct val="0"/>
        </a:spcAft>
        <a:defRPr sz="4000">
          <a:solidFill>
            <a:srgbClr val="003D78"/>
          </a:solidFill>
          <a:latin typeface="Verdana" charset="0"/>
        </a:defRPr>
      </a:lvl8pPr>
      <a:lvl9pPr marL="1828800" algn="l" rtl="0" fontAlgn="base">
        <a:spcBef>
          <a:spcPct val="0"/>
        </a:spcBef>
        <a:spcAft>
          <a:spcPct val="0"/>
        </a:spcAft>
        <a:defRPr sz="4000">
          <a:solidFill>
            <a:srgbClr val="003D78"/>
          </a:solidFill>
          <a:latin typeface="Verdana" charset="0"/>
        </a:defRPr>
      </a:lvl9pPr>
    </p:titleStyle>
    <p:bodyStyle>
      <a:lvl1pPr marL="342900" indent="-342900" algn="l" rtl="0" eaLnBrk="0" fontAlgn="base" hangingPunct="0">
        <a:spcBef>
          <a:spcPct val="20000"/>
        </a:spcBef>
        <a:spcAft>
          <a:spcPct val="0"/>
        </a:spcAft>
        <a:buClr>
          <a:srgbClr val="E6363B"/>
        </a:buClr>
        <a:buSzPct val="80000"/>
        <a:buChar char="•"/>
        <a:defRPr sz="3200">
          <a:solidFill>
            <a:srgbClr val="003D78"/>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E6363B"/>
        </a:buClr>
        <a:buSzPct val="80000"/>
        <a:buChar char="•"/>
        <a:defRPr sz="2800">
          <a:solidFill>
            <a:srgbClr val="003D78"/>
          </a:solidFill>
          <a:latin typeface="+mn-lt"/>
          <a:ea typeface="ＭＳ Ｐゴシック" charset="-128"/>
        </a:defRPr>
      </a:lvl2pPr>
      <a:lvl3pPr marL="1143000" indent="-228600" algn="l" rtl="0" eaLnBrk="0" fontAlgn="base" hangingPunct="0">
        <a:spcBef>
          <a:spcPct val="20000"/>
        </a:spcBef>
        <a:spcAft>
          <a:spcPct val="0"/>
        </a:spcAft>
        <a:buClr>
          <a:srgbClr val="E6363B"/>
        </a:buClr>
        <a:buSzPct val="80000"/>
        <a:buChar char="•"/>
        <a:defRPr sz="2400">
          <a:solidFill>
            <a:srgbClr val="003D78"/>
          </a:solidFill>
          <a:latin typeface="+mn-lt"/>
          <a:ea typeface="ＭＳ Ｐゴシック" charset="-128"/>
        </a:defRPr>
      </a:lvl3pPr>
      <a:lvl4pPr marL="1600200" indent="-228600" algn="l" rtl="0" eaLnBrk="0" fontAlgn="base" hangingPunct="0">
        <a:spcBef>
          <a:spcPct val="20000"/>
        </a:spcBef>
        <a:spcAft>
          <a:spcPct val="0"/>
        </a:spcAft>
        <a:buClr>
          <a:srgbClr val="E6363B"/>
        </a:buClr>
        <a:buSzPct val="80000"/>
        <a:buChar char="•"/>
        <a:defRPr sz="2000">
          <a:solidFill>
            <a:srgbClr val="003D78"/>
          </a:solidFill>
          <a:latin typeface="+mn-lt"/>
          <a:ea typeface="ＭＳ Ｐゴシック" charset="-128"/>
        </a:defRPr>
      </a:lvl4pPr>
      <a:lvl5pPr marL="2057400" indent="-228600" algn="l" rtl="0" eaLnBrk="0" fontAlgn="base" hangingPunct="0">
        <a:spcBef>
          <a:spcPct val="20000"/>
        </a:spcBef>
        <a:spcAft>
          <a:spcPct val="0"/>
        </a:spcAft>
        <a:buClr>
          <a:srgbClr val="E6363B"/>
        </a:buClr>
        <a:buSzPct val="80000"/>
        <a:buChar char="•"/>
        <a:defRPr sz="2000">
          <a:solidFill>
            <a:srgbClr val="003D78"/>
          </a:solidFill>
          <a:latin typeface="+mn-lt"/>
          <a:ea typeface="ＭＳ Ｐゴシック" charset="-128"/>
        </a:defRPr>
      </a:lvl5pPr>
      <a:lvl6pPr marL="25146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6pPr>
      <a:lvl7pPr marL="29718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7pPr>
      <a:lvl8pPr marL="34290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8pPr>
      <a:lvl9pPr marL="3886200" indent="-228600" algn="l" rtl="0" fontAlgn="base">
        <a:spcBef>
          <a:spcPct val="20000"/>
        </a:spcBef>
        <a:spcAft>
          <a:spcPct val="0"/>
        </a:spcAft>
        <a:buClr>
          <a:srgbClr val="E6363B"/>
        </a:buClr>
        <a:buSzPct val="80000"/>
        <a:buChar char="•"/>
        <a:defRPr sz="2000">
          <a:solidFill>
            <a:srgbClr val="003D7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ezi.com/v4tmerzjnerw/uiccp-health-science-short/?auth_key=8dce7aaf52b487afd6bb214d1e7eddc2f76a5b16"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aborling@uiccollegeprep.org" TargetMode="External"/><Relationship Id="rId7" Type="http://schemas.openxmlformats.org/officeDocument/2006/relationships/hyperlink" Target="mailto:mgartzman@uchicago.ed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jlynn@uic.edu" TargetMode="External"/><Relationship Id="rId5" Type="http://schemas.openxmlformats.org/officeDocument/2006/relationships/hyperlink" Target="mailto:bjn@uic.edu" TargetMode="External"/><Relationship Id="rId4" Type="http://schemas.openxmlformats.org/officeDocument/2006/relationships/hyperlink" Target="mailto:kmeixner@uiccollegeprep.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838200" y="2286000"/>
            <a:ext cx="7696200" cy="1295400"/>
          </a:xfrm>
        </p:spPr>
        <p:txBody>
          <a:bodyPr/>
          <a:lstStyle/>
          <a:p>
            <a:pPr eaLnBrk="1" hangingPunct="1"/>
            <a:r>
              <a:rPr lang="en-US" sz="3600" dirty="0" smtClean="0">
                <a:latin typeface="Verdana" charset="0"/>
                <a:ea typeface="ＭＳ Ｐゴシック" charset="0"/>
                <a:cs typeface="ＭＳ Ｐゴシック" charset="0"/>
              </a:rPr>
              <a:t>Developing a STEM-Oriented High </a:t>
            </a:r>
            <a:r>
              <a:rPr lang="en-US" sz="3600" dirty="0">
                <a:latin typeface="Verdana" charset="0"/>
                <a:ea typeface="ＭＳ Ｐゴシック" charset="0"/>
                <a:cs typeface="ＭＳ Ｐゴシック" charset="0"/>
              </a:rPr>
              <a:t>School </a:t>
            </a:r>
            <a:r>
              <a:rPr lang="en-US" sz="3600" dirty="0" smtClean="0">
                <a:latin typeface="Verdana" charset="0"/>
                <a:ea typeface="ＭＳ Ｐゴシック" charset="0"/>
                <a:cs typeface="ＭＳ Ｐゴシック" charset="0"/>
              </a:rPr>
              <a:t>via a </a:t>
            </a:r>
            <a:r>
              <a:rPr lang="en-US" sz="3600" dirty="0">
                <a:latin typeface="Verdana" charset="0"/>
                <a:ea typeface="ＭＳ Ｐゴシック" charset="0"/>
                <a:cs typeface="ＭＳ Ｐゴシック" charset="0"/>
              </a:rPr>
              <a:t>School-University Partnership </a:t>
            </a:r>
          </a:p>
        </p:txBody>
      </p:sp>
      <p:sp>
        <p:nvSpPr>
          <p:cNvPr id="15363" name="Rectangle 3"/>
          <p:cNvSpPr>
            <a:spLocks noGrp="1" noChangeArrowheads="1"/>
          </p:cNvSpPr>
          <p:nvPr>
            <p:ph type="subTitle" idx="1"/>
          </p:nvPr>
        </p:nvSpPr>
        <p:spPr>
          <a:xfrm>
            <a:off x="2133600" y="3733800"/>
            <a:ext cx="6400800" cy="1066800"/>
          </a:xfrm>
        </p:spPr>
        <p:txBody>
          <a:bodyPr>
            <a:normAutofit fontScale="47500" lnSpcReduction="20000"/>
          </a:bodyPr>
          <a:lstStyle/>
          <a:p>
            <a:pPr eaLnBrk="1" hangingPunct="1"/>
            <a:r>
              <a:rPr lang="en-US" dirty="0">
                <a:latin typeface="Verdana" charset="0"/>
                <a:ea typeface="ＭＳ Ｐゴシック" charset="0"/>
                <a:cs typeface="ＭＳ Ｐゴシック" charset="0"/>
              </a:rPr>
              <a:t/>
            </a:r>
            <a:br>
              <a:rPr lang="en-US" dirty="0">
                <a:latin typeface="Verdana" charset="0"/>
                <a:ea typeface="ＭＳ Ｐゴシック" charset="0"/>
                <a:cs typeface="ＭＳ Ｐゴシック" charset="0"/>
              </a:rPr>
            </a:br>
            <a:r>
              <a:rPr lang="en-US" sz="5000" dirty="0" smtClean="0">
                <a:latin typeface="Verdana" charset="0"/>
                <a:ea typeface="ＭＳ Ｐゴシック" charset="0"/>
                <a:cs typeface="ＭＳ Ｐゴシック" charset="0"/>
              </a:rPr>
              <a:t>NSF STEM Success Conference</a:t>
            </a:r>
          </a:p>
          <a:p>
            <a:pPr eaLnBrk="1" hangingPunct="1"/>
            <a:r>
              <a:rPr lang="en-US" sz="5000" dirty="0" smtClean="0">
                <a:latin typeface="Verdana" charset="0"/>
                <a:ea typeface="ＭＳ Ｐゴシック" charset="0"/>
                <a:cs typeface="ＭＳ Ｐゴシック" charset="0"/>
              </a:rPr>
              <a:t>April 10, 2012</a:t>
            </a:r>
            <a:endParaRPr lang="en-US" sz="50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1" y="1401052"/>
            <a:ext cx="5867400" cy="5276498"/>
          </a:xfrm>
          <a:prstGeom prst="rect">
            <a:avLst/>
          </a:prstGeom>
        </p:spPr>
      </p:pic>
      <p:sp>
        <p:nvSpPr>
          <p:cNvPr id="3" name="TextBox 2"/>
          <p:cNvSpPr txBox="1"/>
          <p:nvPr/>
        </p:nvSpPr>
        <p:spPr>
          <a:xfrm>
            <a:off x="3505200" y="218182"/>
            <a:ext cx="5334000" cy="1077218"/>
          </a:xfrm>
          <a:prstGeom prst="rect">
            <a:avLst/>
          </a:prstGeom>
          <a:noFill/>
        </p:spPr>
        <p:txBody>
          <a:bodyPr wrap="square" rtlCol="0">
            <a:spAutoFit/>
          </a:bodyPr>
          <a:lstStyle/>
          <a:p>
            <a:r>
              <a:rPr lang="en-US" sz="3200" b="1" dirty="0" smtClean="0">
                <a:solidFill>
                  <a:srgbClr val="003D78"/>
                </a:solidFill>
              </a:rPr>
              <a:t>Our Results: Breaking the 21 Threshold</a:t>
            </a:r>
            <a:endParaRPr lang="en-US" sz="3200" b="1" dirty="0">
              <a:solidFill>
                <a:srgbClr val="003D78"/>
              </a:solidFill>
            </a:endParaRPr>
          </a:p>
        </p:txBody>
      </p:sp>
    </p:spTree>
    <p:extLst>
      <p:ext uri="{BB962C8B-B14F-4D97-AF65-F5344CB8AC3E}">
        <p14:creationId xmlns:p14="http://schemas.microsoft.com/office/powerpoint/2010/main" xmlns="" val="308652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College Acceptances</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100% of senior class accepted to a 4-year university</a:t>
            </a:r>
          </a:p>
          <a:p>
            <a:r>
              <a:rPr lang="en-US" sz="2800" b="1" dirty="0" smtClean="0">
                <a:latin typeface="Arial"/>
                <a:cs typeface="Arial"/>
              </a:rPr>
              <a:t>66% </a:t>
            </a:r>
            <a:r>
              <a:rPr lang="en-US" sz="2800" b="1" dirty="0">
                <a:latin typeface="Arial"/>
                <a:cs typeface="Arial"/>
              </a:rPr>
              <a:t>accepted to UIC</a:t>
            </a:r>
          </a:p>
          <a:p>
            <a:r>
              <a:rPr lang="en-US" sz="2800" b="1" dirty="0" smtClean="0">
                <a:latin typeface="Arial"/>
                <a:cs typeface="Arial"/>
              </a:rPr>
              <a:t>26% of senior class accepted to a highly selective university (Wesleyan, Northwestern, Notre Dame, Cornell, Syracuse, Oberlin)</a:t>
            </a:r>
          </a:p>
          <a:p>
            <a:r>
              <a:rPr lang="en-US" sz="2800" b="1" dirty="0" smtClean="0">
                <a:latin typeface="Arial"/>
                <a:cs typeface="Arial"/>
              </a:rPr>
              <a:t>20% accepted to U of I Champaign</a:t>
            </a:r>
          </a:p>
          <a:p>
            <a:pPr marL="0" indent="0">
              <a:buNone/>
            </a:pPr>
            <a:endParaRPr lang="en-US" sz="2800" dirty="0"/>
          </a:p>
        </p:txBody>
      </p:sp>
    </p:spTree>
    <p:extLst>
      <p:ext uri="{BB962C8B-B14F-4D97-AF65-F5344CB8AC3E}">
        <p14:creationId xmlns:p14="http://schemas.microsoft.com/office/powerpoint/2010/main" xmlns="" val="784478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Health Sciences Curriculum</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ct val="20000"/>
              </a:spcAft>
            </a:pPr>
            <a:r>
              <a:rPr lang="en-US" sz="2800" b="1" dirty="0" smtClean="0">
                <a:latin typeface="Arial" charset="0"/>
                <a:ea typeface="ＭＳ Ｐゴシック" charset="0"/>
                <a:cs typeface="ＭＳ Ｐゴシック" charset="0"/>
              </a:rPr>
              <a:t>History</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Match with yearly themes (self, community, nation, world)</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Profession: Exposure to 7 UIC Health Science College Professions</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Skill: Grounded in Problem Based Learning &amp; Science College Readiness Standards (scientific inquiry, data analysis)</a:t>
            </a:r>
          </a:p>
          <a:p>
            <a:pPr lvl="1" eaLnBrk="1" hangingPunct="1">
              <a:spcBef>
                <a:spcPct val="0"/>
              </a:spcBef>
              <a:spcAft>
                <a:spcPct val="20000"/>
              </a:spcAft>
            </a:pPr>
            <a:r>
              <a:rPr lang="en-US" sz="2400" b="1" dirty="0" smtClean="0">
                <a:latin typeface="Arial" charset="0"/>
                <a:ea typeface="ＭＳ Ｐゴシック" charset="0"/>
                <a:cs typeface="ＭＳ Ｐゴシック" charset="0"/>
              </a:rPr>
              <a:t>Content: Build knowledge of health related content</a:t>
            </a:r>
            <a:endParaRPr lang="en-US" sz="1800" b="1" dirty="0" smtClean="0">
              <a:latin typeface="Arial" charset="0"/>
              <a:ea typeface="ＭＳ Ｐゴシック" charset="0"/>
              <a:cs typeface="ＭＳ Ｐゴシック" charset="0"/>
            </a:endParaRPr>
          </a:p>
          <a:p>
            <a:pPr marL="457200" lvl="1" indent="0" algn="ctr" eaLnBrk="1" hangingPunct="1">
              <a:spcBef>
                <a:spcPct val="0"/>
              </a:spcBef>
              <a:spcAft>
                <a:spcPct val="20000"/>
              </a:spcAft>
              <a:buNone/>
            </a:pPr>
            <a:r>
              <a:rPr lang="en-US" sz="1800" b="1" dirty="0" smtClean="0">
                <a:latin typeface="Arial" charset="0"/>
                <a:ea typeface="ＭＳ Ｐゴシック" charset="0"/>
                <a:cs typeface="ＭＳ Ｐゴシック" charset="0"/>
                <a:hlinkClick r:id="rId3"/>
              </a:rPr>
              <a:t>More information about UICCP Health Sciences Program</a:t>
            </a:r>
            <a:endParaRPr lang="en-US" sz="1800" b="1" dirty="0" smtClean="0">
              <a:latin typeface="Arial" charset="0"/>
              <a:ea typeface="ＭＳ Ｐゴシック" charset="0"/>
              <a:cs typeface="ＭＳ Ｐゴシック" charset="0"/>
            </a:endParaRPr>
          </a:p>
          <a:p>
            <a:pPr marL="457200" lvl="1" indent="0" eaLnBrk="1" hangingPunct="1">
              <a:spcBef>
                <a:spcPct val="0"/>
              </a:spcBef>
              <a:spcAft>
                <a:spcPct val="20000"/>
              </a:spcAft>
              <a:buNone/>
            </a:pPr>
            <a:endParaRPr lang="en-US" sz="1800" b="1" dirty="0" smtClean="0">
              <a:latin typeface="Arial" charset="0"/>
              <a:ea typeface="ＭＳ Ｐゴシック" charset="0"/>
              <a:cs typeface="ＭＳ Ｐゴシック" charset="0"/>
            </a:endParaRPr>
          </a:p>
          <a:p>
            <a:pPr lvl="1" eaLnBrk="1" hangingPunct="1">
              <a:spcBef>
                <a:spcPct val="0"/>
              </a:spcBef>
              <a:spcAft>
                <a:spcPct val="20000"/>
              </a:spcAft>
            </a:pPr>
            <a:endParaRPr lang="en-US" sz="18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2513750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Health Sciences Partnership</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400" b="1" dirty="0" smtClean="0">
                <a:latin typeface="Arial" charset="0"/>
                <a:ea typeface="ＭＳ Ｐゴシック" charset="0"/>
                <a:cs typeface="ＭＳ Ｐゴシック" charset="0"/>
              </a:rPr>
              <a:t>Seven UIC colleges are actively engaged in the health sciences curriculum </a:t>
            </a:r>
          </a:p>
          <a:p>
            <a:pPr eaLnBrk="1" hangingPunct="1">
              <a:spcBef>
                <a:spcPct val="0"/>
              </a:spcBef>
              <a:spcAft>
                <a:spcPts val="1176"/>
              </a:spcAft>
            </a:pPr>
            <a:r>
              <a:rPr lang="en-US" sz="2400" b="1" dirty="0" smtClean="0">
                <a:latin typeface="Arial" charset="0"/>
                <a:ea typeface="ＭＳ Ｐゴシック" charset="0"/>
                <a:cs typeface="ＭＳ Ｐゴシック" charset="0"/>
              </a:rPr>
              <a:t>Faculty, students and community partners have been involved in a full  range of activities</a:t>
            </a:r>
          </a:p>
          <a:p>
            <a:pPr eaLnBrk="1" hangingPunct="1">
              <a:spcBef>
                <a:spcPct val="0"/>
              </a:spcBef>
              <a:spcAft>
                <a:spcPts val="1176"/>
              </a:spcAft>
            </a:pPr>
            <a:r>
              <a:rPr lang="en-US" sz="2400" b="1" dirty="0" smtClean="0">
                <a:latin typeface="Arial" charset="0"/>
                <a:ea typeface="ＭＳ Ｐゴシック" charset="0"/>
                <a:cs typeface="ＭＳ Ｐゴシック" charset="0"/>
              </a:rPr>
              <a:t>Benefit to the colleges</a:t>
            </a:r>
          </a:p>
          <a:p>
            <a:pPr eaLnBrk="1" hangingPunct="1">
              <a:spcBef>
                <a:spcPct val="0"/>
              </a:spcBef>
              <a:spcAft>
                <a:spcPts val="1176"/>
              </a:spcAft>
            </a:pPr>
            <a:r>
              <a:rPr lang="en-US" sz="2400" b="1" dirty="0" smtClean="0">
                <a:latin typeface="Arial" charset="0"/>
                <a:ea typeface="ＭＳ Ｐゴシック" charset="0"/>
                <a:cs typeface="ＭＳ Ｐゴシック" charset="0"/>
              </a:rPr>
              <a:t>Challenges </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288842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Challenges/Moving Forward</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800" b="1" dirty="0" smtClean="0">
                <a:latin typeface="Arial" charset="0"/>
                <a:ea typeface="ＭＳ Ｐゴシック" charset="0"/>
                <a:cs typeface="ＭＳ Ｐゴシック" charset="0"/>
              </a:rPr>
              <a:t>Challenges from school side.</a:t>
            </a:r>
          </a:p>
          <a:p>
            <a:pPr eaLnBrk="1" hangingPunct="1">
              <a:spcBef>
                <a:spcPct val="0"/>
              </a:spcBef>
              <a:spcAft>
                <a:spcPts val="1176"/>
              </a:spcAft>
            </a:pPr>
            <a:r>
              <a:rPr lang="en-US" sz="2800" b="1" dirty="0" smtClean="0">
                <a:latin typeface="Arial" charset="0"/>
                <a:ea typeface="ＭＳ Ｐゴシック" charset="0"/>
                <a:cs typeface="ＭＳ Ｐゴシック" charset="0"/>
              </a:rPr>
              <a:t>Challenges from UIC side.</a:t>
            </a:r>
          </a:p>
          <a:p>
            <a:pPr eaLnBrk="1" hangingPunct="1">
              <a:spcBef>
                <a:spcPct val="0"/>
              </a:spcBef>
              <a:spcAft>
                <a:spcPts val="1176"/>
              </a:spcAft>
            </a:pPr>
            <a:r>
              <a:rPr lang="en-US" sz="2800" b="1" dirty="0" smtClean="0">
                <a:latin typeface="Arial" charset="0"/>
                <a:ea typeface="ＭＳ Ｐゴシック" charset="0"/>
                <a:cs typeface="ＭＳ Ｐゴシック" charset="0"/>
              </a:rPr>
              <a:t>Some “false starts.”</a:t>
            </a:r>
          </a:p>
          <a:p>
            <a:pPr eaLnBrk="1" hangingPunct="1">
              <a:spcBef>
                <a:spcPct val="0"/>
              </a:spcBef>
              <a:spcAft>
                <a:spcPts val="1176"/>
              </a:spcAft>
            </a:pPr>
            <a:r>
              <a:rPr lang="en-US" sz="2800" b="1" dirty="0" smtClean="0">
                <a:latin typeface="Arial" charset="0"/>
                <a:ea typeface="ＭＳ Ｐゴシック" charset="0"/>
                <a:cs typeface="ＭＳ Ｐゴシック" charset="0"/>
              </a:rPr>
              <a:t>An evolving partnership.</a:t>
            </a:r>
            <a:endParaRPr lang="en-US" sz="28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394683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Questions/Discussion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b="1" dirty="0" smtClean="0">
                <a:latin typeface="Arial" charset="0"/>
                <a:ea typeface="ＭＳ Ｐゴシック" charset="0"/>
                <a:cs typeface="ＭＳ Ｐゴシック" charset="0"/>
              </a:rPr>
              <a:t>Comments or questions?</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1879921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Contact Information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800" b="1" dirty="0" smtClean="0">
                <a:latin typeface="Arial" charset="0"/>
                <a:ea typeface="ＭＳ Ｐゴシック" charset="0"/>
                <a:cs typeface="ＭＳ Ｐゴシック" charset="0"/>
              </a:rPr>
              <a:t>Audrey </a:t>
            </a:r>
            <a:r>
              <a:rPr lang="en-US" sz="2800" b="1" dirty="0" err="1" smtClean="0">
                <a:latin typeface="Arial" charset="0"/>
                <a:ea typeface="ＭＳ Ｐゴシック" charset="0"/>
                <a:cs typeface="ＭＳ Ｐゴシック" charset="0"/>
              </a:rPr>
              <a:t>Borling</a:t>
            </a:r>
            <a:r>
              <a:rPr lang="en-US" sz="2800" b="1" dirty="0">
                <a:latin typeface="Arial" charset="0"/>
                <a:ea typeface="ＭＳ Ｐゴシック" charset="0"/>
                <a:cs typeface="ＭＳ Ｐゴシック" charset="0"/>
              </a:rPr>
              <a:t/>
            </a:r>
            <a:br>
              <a:rPr lang="en-US" sz="2800" b="1" dirty="0">
                <a:latin typeface="Arial" charset="0"/>
                <a:ea typeface="ＭＳ Ｐゴシック" charset="0"/>
                <a:cs typeface="ＭＳ Ｐゴシック" charset="0"/>
              </a:rPr>
            </a:br>
            <a:r>
              <a:rPr lang="en-US" sz="2800" b="1" dirty="0" smtClean="0">
                <a:latin typeface="Arial" charset="0"/>
                <a:ea typeface="ＭＳ Ｐゴシック" charset="0"/>
                <a:cs typeface="ＭＳ Ｐゴシック" charset="0"/>
              </a:rPr>
              <a:t> </a:t>
            </a:r>
            <a:r>
              <a:rPr lang="en-US" sz="2400" b="1" dirty="0" smtClean="0">
                <a:latin typeface="Arial" charset="0"/>
                <a:ea typeface="ＭＳ Ｐゴシック" charset="0"/>
                <a:cs typeface="ＭＳ Ｐゴシック" charset="0"/>
                <a:hlinkClick r:id="rId3"/>
              </a:rPr>
              <a:t>aborling@uiccollegeprep.org</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Kate </a:t>
            </a:r>
            <a:r>
              <a:rPr lang="en-US" sz="2800" b="1" dirty="0" err="1" smtClean="0">
                <a:latin typeface="Arial" charset="0"/>
                <a:ea typeface="ＭＳ Ｐゴシック" charset="0"/>
                <a:cs typeface="ＭＳ Ｐゴシック" charset="0"/>
              </a:rPr>
              <a:t>Meixner</a:t>
            </a:r>
            <a:r>
              <a:rPr lang="en-US" sz="2800" b="1" dirty="0" smtClean="0">
                <a:latin typeface="Arial" charset="0"/>
                <a:ea typeface="ＭＳ Ｐゴシック" charset="0"/>
                <a:cs typeface="ＭＳ Ｐゴシック" charset="0"/>
              </a:rPr>
              <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4"/>
              </a:rPr>
              <a:t>kmeixner@uiccollegeprep.org</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Babette Neuberger</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5"/>
              </a:rPr>
              <a:t>bjn@uic.edu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James Lynn</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6"/>
              </a:rPr>
              <a:t>jlynn@uic.edu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r>
              <a:rPr lang="en-US" sz="2800" b="1" dirty="0" smtClean="0">
                <a:latin typeface="Arial" charset="0"/>
                <a:ea typeface="ＭＳ Ｐゴシック" charset="0"/>
                <a:cs typeface="ＭＳ Ｐゴシック" charset="0"/>
              </a:rPr>
              <a:t>Martin Gartzman</a:t>
            </a:r>
            <a:br>
              <a:rPr lang="en-US" sz="2800" b="1" dirty="0" smtClean="0">
                <a:latin typeface="Arial" charset="0"/>
                <a:ea typeface="ＭＳ Ｐゴシック" charset="0"/>
                <a:cs typeface="ＭＳ Ｐゴシック" charset="0"/>
              </a:rPr>
            </a:br>
            <a:r>
              <a:rPr lang="en-US" sz="2400" b="1" dirty="0" smtClean="0">
                <a:latin typeface="Arial" charset="0"/>
                <a:ea typeface="ＭＳ Ｐゴシック" charset="0"/>
                <a:cs typeface="ＭＳ Ｐゴシック" charset="0"/>
                <a:hlinkClick r:id="rId7"/>
              </a:rPr>
              <a:t>mgartzman@uchicago.edu</a:t>
            </a:r>
            <a:endParaRPr lang="en-US" sz="2400" b="1" dirty="0" smtClean="0">
              <a:latin typeface="Arial" charset="0"/>
              <a:ea typeface="ＭＳ Ｐゴシック" charset="0"/>
              <a:cs typeface="ＭＳ Ｐゴシック" charset="0"/>
            </a:endParaRPr>
          </a:p>
          <a:p>
            <a:pPr eaLnBrk="1" hangingPunct="1">
              <a:spcBef>
                <a:spcPct val="0"/>
              </a:spcBef>
              <a:spcAft>
                <a:spcPts val="1176"/>
              </a:spcAft>
            </a:pPr>
            <a:endParaRPr lang="en-US" sz="2800" b="1" dirty="0" smtClean="0">
              <a:latin typeface="Arial" charset="0"/>
              <a:ea typeface="ＭＳ Ｐゴシック" charset="0"/>
              <a:cs typeface="ＭＳ Ｐゴシック" charset="0"/>
            </a:endParaRPr>
          </a:p>
          <a:p>
            <a:pPr eaLnBrk="1" hangingPunct="1">
              <a:spcBef>
                <a:spcPct val="0"/>
              </a:spcBef>
              <a:spcAft>
                <a:spcPts val="1176"/>
              </a:spcAft>
            </a:pPr>
            <a:endParaRPr lang="en-US" sz="28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774605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276600" y="457200"/>
            <a:ext cx="5791200" cy="685800"/>
          </a:xfrm>
        </p:spPr>
        <p:txBody>
          <a:bodyPr anchor="b"/>
          <a:lstStyle/>
          <a:p>
            <a:pPr eaLnBrk="1" hangingPunct="1"/>
            <a:r>
              <a:rPr lang="en-US" sz="3600" b="1" dirty="0">
                <a:latin typeface="Arial" charset="0"/>
                <a:ea typeface="ＭＳ Ｐゴシック" charset="0"/>
                <a:cs typeface="ＭＳ Ｐゴシック" charset="0"/>
              </a:rPr>
              <a:t>Goals for </a:t>
            </a:r>
            <a:r>
              <a:rPr lang="en-US" sz="3600" b="1" dirty="0" smtClean="0">
                <a:latin typeface="Arial" charset="0"/>
                <a:ea typeface="ＭＳ Ｐゴシック" charset="0"/>
                <a:cs typeface="ＭＳ Ｐゴシック" charset="0"/>
              </a:rPr>
              <a:t>Session</a:t>
            </a:r>
            <a:endParaRPr lang="en-US" sz="3600" dirty="0">
              <a:latin typeface="Verdana" charset="0"/>
              <a:ea typeface="ＭＳ Ｐゴシック" charset="0"/>
              <a:cs typeface="ＭＳ Ｐゴシック" charset="0"/>
            </a:endParaRPr>
          </a:p>
        </p:txBody>
      </p:sp>
      <p:sp>
        <p:nvSpPr>
          <p:cNvPr id="17411"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0"/>
              </a:spcAft>
            </a:pPr>
            <a:r>
              <a:rPr lang="en-US" sz="2800" b="1" dirty="0">
                <a:latin typeface="Arial" charset="0"/>
                <a:ea typeface="ＭＳ Ｐゴシック" charset="0"/>
                <a:cs typeface="ＭＳ Ｐゴシック" charset="0"/>
              </a:rPr>
              <a:t>To </a:t>
            </a:r>
            <a:r>
              <a:rPr lang="en-US" sz="2800" b="1" dirty="0" smtClean="0">
                <a:latin typeface="Arial" charset="0"/>
                <a:ea typeface="ＭＳ Ｐゴシック" charset="0"/>
                <a:cs typeface="ＭＳ Ｐゴシック" charset="0"/>
              </a:rPr>
              <a:t>introduce UIC College Prep</a:t>
            </a:r>
          </a:p>
          <a:p>
            <a:pPr lvl="1" eaLnBrk="1" hangingPunct="1">
              <a:spcBef>
                <a:spcPct val="0"/>
              </a:spcBef>
              <a:spcAft>
                <a:spcPts val="0"/>
              </a:spcAft>
            </a:pPr>
            <a:r>
              <a:rPr lang="en-US" sz="2400" b="1" dirty="0" smtClean="0">
                <a:latin typeface="Arial" charset="0"/>
                <a:ea typeface="ＭＳ Ｐゴシック" charset="0"/>
                <a:cs typeface="ＭＳ Ｐゴシック" charset="0"/>
              </a:rPr>
              <a:t>Brief history</a:t>
            </a:r>
          </a:p>
          <a:p>
            <a:pPr lvl="1" eaLnBrk="1" hangingPunct="1">
              <a:spcBef>
                <a:spcPct val="0"/>
              </a:spcBef>
              <a:spcAft>
                <a:spcPts val="0"/>
              </a:spcAft>
            </a:pPr>
            <a:r>
              <a:rPr lang="en-US" sz="2400" b="1" dirty="0" smtClean="0">
                <a:latin typeface="Arial" charset="0"/>
                <a:ea typeface="ＭＳ Ｐゴシック" charset="0"/>
                <a:cs typeface="ＭＳ Ｐゴシック" charset="0"/>
              </a:rPr>
              <a:t>General information</a:t>
            </a:r>
          </a:p>
          <a:p>
            <a:pPr lvl="1" eaLnBrk="1" hangingPunct="1">
              <a:spcBef>
                <a:spcPct val="0"/>
              </a:spcBef>
              <a:spcAft>
                <a:spcPts val="1400"/>
              </a:spcAft>
            </a:pPr>
            <a:r>
              <a:rPr lang="en-US" sz="2400" b="1" dirty="0" smtClean="0">
                <a:solidFill>
                  <a:srgbClr val="FF0000"/>
                </a:solidFill>
                <a:latin typeface="Arial" charset="0"/>
                <a:ea typeface="ＭＳ Ｐゴシック" charset="0"/>
                <a:cs typeface="ＭＳ Ｐゴシック" charset="0"/>
              </a:rPr>
              <a:t>Health Sciences curriculum</a:t>
            </a:r>
            <a:endParaRPr lang="en-US" sz="2400" b="1" dirty="0">
              <a:solidFill>
                <a:srgbClr val="FF0000"/>
              </a:solidFill>
              <a:latin typeface="Arial" charset="0"/>
              <a:ea typeface="ＭＳ Ｐゴシック" charset="0"/>
              <a:cs typeface="ＭＳ Ｐゴシック" charset="0"/>
            </a:endParaRPr>
          </a:p>
          <a:p>
            <a:pPr eaLnBrk="1" hangingPunct="1">
              <a:spcBef>
                <a:spcPct val="0"/>
              </a:spcBef>
              <a:spcAft>
                <a:spcPts val="1400"/>
              </a:spcAft>
            </a:pPr>
            <a:r>
              <a:rPr lang="en-US" sz="2800" b="1" dirty="0" smtClean="0">
                <a:latin typeface="Arial" charset="0"/>
                <a:ea typeface="ＭＳ Ｐゴシック" charset="0"/>
                <a:cs typeface="ＭＳ Ｐゴシック" charset="0"/>
              </a:rPr>
              <a:t>To describe the school-university partnership UIC College Prep and UIC</a:t>
            </a:r>
          </a:p>
          <a:p>
            <a:pPr eaLnBrk="1" hangingPunct="1">
              <a:spcBef>
                <a:spcPct val="0"/>
              </a:spcBef>
              <a:spcAft>
                <a:spcPts val="1400"/>
              </a:spcAft>
            </a:pPr>
            <a:r>
              <a:rPr lang="en-US" sz="2800" b="1" dirty="0" smtClean="0">
                <a:latin typeface="Arial" charset="0"/>
                <a:ea typeface="ＭＳ Ｐゴシック" charset="0"/>
                <a:cs typeface="ＭＳ Ｐゴシック" charset="0"/>
              </a:rPr>
              <a:t>To have an open discussion with session participants about related issues </a:t>
            </a:r>
            <a:endParaRPr lang="en-US" sz="26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600" b="1" dirty="0" smtClean="0">
                <a:latin typeface="Arial" charset="0"/>
                <a:ea typeface="ＭＳ Ｐゴシック" charset="0"/>
                <a:cs typeface="ＭＳ Ｐゴシック" charset="0"/>
              </a:rPr>
              <a:t>A Brief History</a:t>
            </a:r>
            <a:endParaRPr lang="en-US" sz="36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400" b="1" dirty="0" smtClean="0">
                <a:latin typeface="Arial" charset="0"/>
                <a:ea typeface="ＭＳ Ｐゴシック" charset="0"/>
                <a:cs typeface="ＭＳ Ｐゴシック" charset="0"/>
              </a:rPr>
              <a:t>Opened in 2008, after an extended planning period.</a:t>
            </a:r>
          </a:p>
          <a:p>
            <a:pPr eaLnBrk="1" hangingPunct="1">
              <a:spcBef>
                <a:spcPct val="0"/>
              </a:spcBef>
              <a:spcAft>
                <a:spcPts val="1176"/>
              </a:spcAft>
            </a:pPr>
            <a:r>
              <a:rPr lang="en-US" sz="2400" b="1" dirty="0" smtClean="0">
                <a:latin typeface="Arial" charset="0"/>
                <a:ea typeface="ＭＳ Ｐゴシック" charset="0"/>
                <a:cs typeface="ＭＳ Ｐゴシック" charset="0"/>
              </a:rPr>
              <a:t>Convergence of interests between UIC and the Noble Network of Charter Schools.</a:t>
            </a:r>
          </a:p>
          <a:p>
            <a:pPr eaLnBrk="1" hangingPunct="1">
              <a:spcBef>
                <a:spcPct val="0"/>
              </a:spcBef>
              <a:spcAft>
                <a:spcPts val="1176"/>
              </a:spcAft>
            </a:pPr>
            <a:r>
              <a:rPr lang="en-US" sz="2400" b="1" dirty="0" smtClean="0">
                <a:latin typeface="Arial" charset="0"/>
                <a:ea typeface="ＭＳ Ｐゴシック" charset="0"/>
                <a:cs typeface="ＭＳ Ｐゴシック" charset="0"/>
              </a:rPr>
              <a:t>Governed by a Memorandum of Understanding that specifically defines roles of each partners.</a:t>
            </a:r>
          </a:p>
          <a:p>
            <a:pPr eaLnBrk="1" hangingPunct="1">
              <a:spcBef>
                <a:spcPct val="0"/>
              </a:spcBef>
              <a:spcAft>
                <a:spcPts val="1176"/>
              </a:spcAft>
            </a:pPr>
            <a:r>
              <a:rPr lang="en-US" sz="2400" b="1" dirty="0" smtClean="0">
                <a:latin typeface="Arial" charset="0"/>
                <a:ea typeface="ＭＳ Ｐゴシック" charset="0"/>
                <a:cs typeface="ＭＳ Ｐゴシック" charset="0"/>
              </a:rPr>
              <a:t>Focus on the health sciences aligns with one of UIC’s strengths.</a:t>
            </a:r>
          </a:p>
          <a:p>
            <a:pPr eaLnBrk="1" hangingPunct="1">
              <a:spcBef>
                <a:spcPct val="0"/>
              </a:spcBef>
              <a:spcAft>
                <a:spcPts val="1176"/>
              </a:spcAft>
            </a:pPr>
            <a:r>
              <a:rPr lang="en-US" sz="2400" b="1" dirty="0">
                <a:latin typeface="Arial" charset="0"/>
                <a:ea typeface="ＭＳ Ｐゴシック" charset="0"/>
                <a:cs typeface="ＭＳ Ｐゴシック" charset="0"/>
              </a:rPr>
              <a:t>Multi-faceted partnership, with UICCP needs and interests in “first position.”</a:t>
            </a: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Selected UIC Contributions</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eaLnBrk="1" hangingPunct="1">
              <a:spcBef>
                <a:spcPct val="0"/>
              </a:spcBef>
              <a:spcAft>
                <a:spcPts val="1176"/>
              </a:spcAft>
            </a:pPr>
            <a:r>
              <a:rPr lang="en-US" sz="2400" b="1" dirty="0" smtClean="0">
                <a:latin typeface="Arial" charset="0"/>
                <a:ea typeface="ＭＳ Ｐゴシック" charset="0"/>
                <a:cs typeface="ＭＳ Ｐゴシック" charset="0"/>
              </a:rPr>
              <a:t>Co-Development of health sciences curriculum; support for implementation.</a:t>
            </a:r>
          </a:p>
          <a:p>
            <a:pPr eaLnBrk="1" hangingPunct="1">
              <a:spcBef>
                <a:spcPct val="0"/>
              </a:spcBef>
              <a:spcAft>
                <a:spcPts val="1176"/>
              </a:spcAft>
            </a:pPr>
            <a:r>
              <a:rPr lang="en-US" sz="2400" b="1" dirty="0" smtClean="0">
                <a:latin typeface="Arial" charset="0"/>
                <a:ea typeface="ＭＳ Ｐゴシック" charset="0"/>
                <a:cs typeface="ＭＳ Ｐゴシック" charset="0"/>
              </a:rPr>
              <a:t>Well-prepared students enrolling in university courses and receive university credit.</a:t>
            </a:r>
          </a:p>
          <a:p>
            <a:pPr eaLnBrk="1" hangingPunct="1">
              <a:spcBef>
                <a:spcPct val="0"/>
              </a:spcBef>
              <a:spcAft>
                <a:spcPts val="1176"/>
              </a:spcAft>
            </a:pPr>
            <a:r>
              <a:rPr lang="en-US" sz="2400" b="1" dirty="0" smtClean="0">
                <a:latin typeface="Arial" charset="0"/>
                <a:ea typeface="ＭＳ Ｐゴシック" charset="0"/>
                <a:cs typeface="ＭＳ Ｐゴシック" charset="0"/>
              </a:rPr>
              <a:t>College application support.</a:t>
            </a:r>
          </a:p>
          <a:p>
            <a:pPr eaLnBrk="1" hangingPunct="1">
              <a:spcBef>
                <a:spcPct val="0"/>
              </a:spcBef>
              <a:spcAft>
                <a:spcPts val="1176"/>
              </a:spcAft>
            </a:pPr>
            <a:r>
              <a:rPr lang="en-US" sz="2400" b="1" dirty="0" smtClean="0">
                <a:latin typeface="Arial" charset="0"/>
                <a:ea typeface="ＭＳ Ｐゴシック" charset="0"/>
                <a:cs typeface="ＭＳ Ｐゴシック" charset="0"/>
              </a:rPr>
              <a:t>101 students selected at UIC for Fall 2012, including 36 with special scholarships.</a:t>
            </a:r>
          </a:p>
          <a:p>
            <a:pPr eaLnBrk="1" hangingPunct="1">
              <a:spcBef>
                <a:spcPct val="0"/>
              </a:spcBef>
              <a:spcAft>
                <a:spcPts val="1176"/>
              </a:spcAft>
            </a:pPr>
            <a:r>
              <a:rPr lang="en-US" sz="2400" b="1" dirty="0" smtClean="0">
                <a:latin typeface="Arial" charset="0"/>
                <a:ea typeface="ＭＳ Ｐゴシック" charset="0"/>
                <a:cs typeface="ＭＳ Ｐゴシック" charset="0"/>
              </a:rPr>
              <a:t>In-school health center staffed by UIC personnel.</a:t>
            </a:r>
          </a:p>
          <a:p>
            <a:pPr eaLnBrk="1" hangingPunct="1">
              <a:spcBef>
                <a:spcPct val="0"/>
              </a:spcBef>
              <a:spcAft>
                <a:spcPts val="1176"/>
              </a:spcAft>
            </a:pPr>
            <a:r>
              <a:rPr lang="en-US" sz="2400" b="1" dirty="0" smtClean="0">
                <a:latin typeface="Arial" charset="0"/>
                <a:ea typeface="ＭＳ Ｐゴシック" charset="0"/>
                <a:cs typeface="ＭＳ Ｐゴシック" charset="0"/>
              </a:rPr>
              <a:t>Special programs, as requested by school</a:t>
            </a:r>
            <a:endParaRPr lang="en-US" sz="24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69571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276600" y="457200"/>
            <a:ext cx="5791200" cy="685800"/>
          </a:xfrm>
        </p:spPr>
        <p:txBody>
          <a:bodyPr anchor="b"/>
          <a:lstStyle/>
          <a:p>
            <a:pPr eaLnBrk="1" hangingPunct="1"/>
            <a:r>
              <a:rPr lang="en-US" sz="3200" b="1" dirty="0" smtClean="0">
                <a:latin typeface="Arial" charset="0"/>
                <a:ea typeface="ＭＳ Ｐゴシック" charset="0"/>
                <a:cs typeface="ＭＳ Ｐゴシック" charset="0"/>
              </a:rPr>
              <a:t>UICCP General Information</a:t>
            </a:r>
            <a:endParaRPr lang="en-US" sz="3200" dirty="0">
              <a:latin typeface="Verdana" charset="0"/>
              <a:ea typeface="ＭＳ Ｐゴシック" charset="0"/>
              <a:cs typeface="ＭＳ Ｐゴシック" charset="0"/>
            </a:endParaRPr>
          </a:p>
        </p:txBody>
      </p:sp>
      <p:sp>
        <p:nvSpPr>
          <p:cNvPr id="19459" name="Rectangle 3"/>
          <p:cNvSpPr>
            <a:spLocks noGrp="1" noChangeArrowheads="1"/>
          </p:cNvSpPr>
          <p:nvPr>
            <p:ph type="body" idx="4294967295"/>
          </p:nvPr>
        </p:nvSpPr>
        <p:spPr>
          <a:xfrm>
            <a:off x="457200" y="1524000"/>
            <a:ext cx="8229600" cy="4525963"/>
          </a:xfrm>
        </p:spPr>
        <p:txBody>
          <a:bodyPr/>
          <a:lstStyle/>
          <a:p>
            <a:pPr marL="0" indent="0" eaLnBrk="1" hangingPunct="1">
              <a:spcBef>
                <a:spcPct val="0"/>
              </a:spcBef>
              <a:spcAft>
                <a:spcPts val="1176"/>
              </a:spcAft>
              <a:buNone/>
            </a:pPr>
            <a:r>
              <a:rPr lang="en-US" sz="2400" b="1" u="sng" dirty="0" smtClean="0">
                <a:latin typeface="Arial" charset="0"/>
                <a:ea typeface="ＭＳ Ｐゴシック" charset="0"/>
                <a:cs typeface="ＭＳ Ｐゴシック" charset="0"/>
              </a:rPr>
              <a:t>Noble Street Charter Schools</a:t>
            </a:r>
          </a:p>
          <a:p>
            <a:pPr eaLnBrk="1" hangingPunct="1">
              <a:spcBef>
                <a:spcPct val="0"/>
              </a:spcBef>
              <a:spcAft>
                <a:spcPts val="1176"/>
              </a:spcAft>
            </a:pPr>
            <a:r>
              <a:rPr lang="en-US" sz="2400" b="1" dirty="0" smtClean="0">
                <a:latin typeface="Arial" charset="0"/>
                <a:ea typeface="ＭＳ Ｐゴシック" charset="0"/>
                <a:cs typeface="ＭＳ Ｐゴシック" charset="0"/>
              </a:rPr>
              <a:t>10 high school campuses</a:t>
            </a:r>
          </a:p>
          <a:p>
            <a:pPr eaLnBrk="1" hangingPunct="1">
              <a:spcBef>
                <a:spcPct val="0"/>
              </a:spcBef>
              <a:spcAft>
                <a:spcPts val="1176"/>
              </a:spcAft>
            </a:pPr>
            <a:r>
              <a:rPr lang="en-US" sz="2400" b="1" dirty="0" smtClean="0">
                <a:latin typeface="Arial" charset="0"/>
                <a:ea typeface="ＭＳ Ｐゴシック" charset="0"/>
                <a:cs typeface="ＭＳ Ｐゴシック" charset="0"/>
              </a:rPr>
              <a:t>No Tuition</a:t>
            </a:r>
          </a:p>
          <a:p>
            <a:pPr eaLnBrk="1" hangingPunct="1">
              <a:spcBef>
                <a:spcPct val="0"/>
              </a:spcBef>
              <a:spcAft>
                <a:spcPts val="1176"/>
              </a:spcAft>
            </a:pPr>
            <a:r>
              <a:rPr lang="en-US" sz="2400" b="1" dirty="0" smtClean="0">
                <a:latin typeface="Arial" charset="0"/>
                <a:ea typeface="ＭＳ Ｐゴシック" charset="0"/>
                <a:cs typeface="ＭＳ Ｐゴシック" charset="0"/>
              </a:rPr>
              <a:t>Open enrollment and non-selective</a:t>
            </a:r>
          </a:p>
          <a:p>
            <a:pPr eaLnBrk="1" hangingPunct="1">
              <a:spcBef>
                <a:spcPct val="0"/>
              </a:spcBef>
              <a:spcAft>
                <a:spcPts val="1176"/>
              </a:spcAft>
            </a:pPr>
            <a:r>
              <a:rPr lang="en-US" sz="2400" b="1" dirty="0" smtClean="0">
                <a:latin typeface="Arial" charset="0"/>
                <a:ea typeface="ＭＳ Ｐゴシック" charset="0"/>
                <a:cs typeface="ＭＳ Ｐゴシック" charset="0"/>
              </a:rPr>
              <a:t>High quality education</a:t>
            </a:r>
            <a:endParaRPr lang="en-US" sz="2400" b="1" dirty="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smtClean="0">
              <a:latin typeface="Arial" charset="0"/>
              <a:ea typeface="ＭＳ Ｐゴシック" charset="0"/>
              <a:cs typeface="ＭＳ Ｐゴシック" charset="0"/>
            </a:endParaRPr>
          </a:p>
          <a:p>
            <a:pPr eaLnBrk="1" hangingPunct="1">
              <a:spcBef>
                <a:spcPct val="0"/>
              </a:spcBef>
              <a:spcAft>
                <a:spcPct val="20000"/>
              </a:spcAft>
            </a:pPr>
            <a:endParaRPr lang="en-US" sz="2200" b="1" dirty="0">
              <a:latin typeface="Arial" charset="0"/>
              <a:ea typeface="ＭＳ Ｐゴシック" charset="0"/>
              <a:cs typeface="ＭＳ Ｐゴシック" charset="0"/>
            </a:endParaRPr>
          </a:p>
          <a:p>
            <a:pPr eaLnBrk="1" hangingPunct="1">
              <a:lnSpc>
                <a:spcPct val="80000"/>
              </a:lnSpc>
              <a:buFontTx/>
              <a:buNone/>
            </a:pPr>
            <a:endParaRPr lang="en-US" sz="2200"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xmlns="" val="755273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latin typeface="Arial"/>
                <a:cs typeface="Arial"/>
              </a:rPr>
              <a:t>Scholarship</a:t>
            </a:r>
            <a:endParaRPr lang="en-US" sz="3200" b="1" dirty="0">
              <a:latin typeface="Arial"/>
              <a:cs typeface="Arial"/>
            </a:endParaRPr>
          </a:p>
        </p:txBody>
      </p:sp>
      <p:sp>
        <p:nvSpPr>
          <p:cNvPr id="4" name="Content Placeholder 3"/>
          <p:cNvSpPr>
            <a:spLocks noGrp="1"/>
          </p:cNvSpPr>
          <p:nvPr>
            <p:ph idx="1"/>
          </p:nvPr>
        </p:nvSpPr>
        <p:spPr/>
        <p:txBody>
          <a:bodyPr/>
          <a:lstStyle/>
          <a:p>
            <a:r>
              <a:rPr lang="en-US" sz="2800" b="1" dirty="0" smtClean="0">
                <a:latin typeface="Arial"/>
                <a:cs typeface="Arial"/>
              </a:rPr>
              <a:t>Rigorous courses</a:t>
            </a:r>
          </a:p>
          <a:p>
            <a:r>
              <a:rPr lang="en-US" sz="2800" b="1" dirty="0" smtClean="0">
                <a:latin typeface="Arial"/>
                <a:cs typeface="Arial"/>
              </a:rPr>
              <a:t>3 hours of homework a  night</a:t>
            </a:r>
          </a:p>
          <a:p>
            <a:r>
              <a:rPr lang="en-US" sz="2800" b="1" dirty="0" smtClean="0">
                <a:latin typeface="Arial"/>
                <a:cs typeface="Arial"/>
              </a:rPr>
              <a:t>Reading 2 extra hours/week</a:t>
            </a:r>
          </a:p>
          <a:p>
            <a:r>
              <a:rPr lang="en-US" sz="2800" b="1" dirty="0" smtClean="0">
                <a:latin typeface="Arial"/>
                <a:cs typeface="Arial"/>
              </a:rPr>
              <a:t>Double Math, Double Science, Double Reading (Literature &amp; Social Studies), Four Years of Music and PE</a:t>
            </a:r>
            <a:endParaRPr lang="en-US" sz="2800" b="1" dirty="0">
              <a:latin typeface="Arial"/>
              <a:cs typeface="Arial"/>
            </a:endParaRPr>
          </a:p>
        </p:txBody>
      </p:sp>
      <p:pic>
        <p:nvPicPr>
          <p:cNvPr id="5" name="Picture 4"/>
          <p:cNvPicPr>
            <a:picLocks noChangeAspect="1"/>
          </p:cNvPicPr>
          <p:nvPr/>
        </p:nvPicPr>
        <p:blipFill>
          <a:blip r:embed="rId2"/>
          <a:stretch>
            <a:fillRect/>
          </a:stretch>
        </p:blipFill>
        <p:spPr>
          <a:xfrm>
            <a:off x="6858000" y="0"/>
            <a:ext cx="2286000" cy="2286000"/>
          </a:xfrm>
          <a:prstGeom prst="rect">
            <a:avLst/>
          </a:prstGeom>
        </p:spPr>
      </p:pic>
    </p:spTree>
    <p:extLst>
      <p:ext uri="{BB962C8B-B14F-4D97-AF65-F5344CB8AC3E}">
        <p14:creationId xmlns:p14="http://schemas.microsoft.com/office/powerpoint/2010/main" xmlns="" val="382550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Discipline</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Culture First </a:t>
            </a:r>
            <a:endParaRPr lang="en-US" sz="2800" b="1" dirty="0">
              <a:latin typeface="Arial"/>
              <a:cs typeface="Arial"/>
            </a:endParaRPr>
          </a:p>
          <a:p>
            <a:r>
              <a:rPr lang="en-US" sz="2800" b="1" dirty="0" smtClean="0">
                <a:latin typeface="Arial"/>
                <a:cs typeface="Arial"/>
              </a:rPr>
              <a:t>No Excuses</a:t>
            </a:r>
          </a:p>
          <a:p>
            <a:r>
              <a:rPr lang="en-US" sz="2800" b="1" dirty="0" smtClean="0">
                <a:latin typeface="Arial"/>
                <a:cs typeface="Arial"/>
              </a:rPr>
              <a:t>Self-Discipline</a:t>
            </a:r>
          </a:p>
          <a:p>
            <a:r>
              <a:rPr lang="en-US" sz="2800" b="1" dirty="0" smtClean="0">
                <a:latin typeface="Arial"/>
                <a:cs typeface="Arial"/>
              </a:rPr>
              <a:t>Professionalism</a:t>
            </a:r>
          </a:p>
          <a:p>
            <a:endParaRPr lang="en-US" dirty="0"/>
          </a:p>
        </p:txBody>
      </p:sp>
      <p:pic>
        <p:nvPicPr>
          <p:cNvPr id="4" name="Content Placeholder 3"/>
          <p:cNvPicPr>
            <a:picLocks noChangeAspect="1"/>
          </p:cNvPicPr>
          <p:nvPr/>
        </p:nvPicPr>
        <p:blipFill>
          <a:blip r:embed="rId2"/>
          <a:srcRect t="8643" b="8643"/>
          <a:stretch>
            <a:fillRect/>
          </a:stretch>
        </p:blipFill>
        <p:spPr bwMode="auto">
          <a:xfrm>
            <a:off x="4343400" y="1600200"/>
            <a:ext cx="457232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xmlns="" val="4028445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Honor</a:t>
            </a:r>
            <a:endParaRPr lang="en-US" sz="3200" b="1" dirty="0">
              <a:latin typeface="Arial"/>
              <a:cs typeface="Arial"/>
            </a:endParaRPr>
          </a:p>
        </p:txBody>
      </p:sp>
      <p:sp>
        <p:nvSpPr>
          <p:cNvPr id="3" name="Content Placeholder 2"/>
          <p:cNvSpPr>
            <a:spLocks noGrp="1"/>
          </p:cNvSpPr>
          <p:nvPr>
            <p:ph idx="1"/>
          </p:nvPr>
        </p:nvSpPr>
        <p:spPr>
          <a:xfrm>
            <a:off x="457200" y="1981200"/>
            <a:ext cx="8229600" cy="4144963"/>
          </a:xfrm>
        </p:spPr>
        <p:txBody>
          <a:bodyPr/>
          <a:lstStyle/>
          <a:p>
            <a:r>
              <a:rPr lang="en-US" sz="2800" b="1" dirty="0" smtClean="0">
                <a:latin typeface="Arial"/>
                <a:cs typeface="Arial"/>
              </a:rPr>
              <a:t>Know yourself</a:t>
            </a:r>
            <a:endParaRPr lang="en-US" sz="2800" b="1" dirty="0">
              <a:latin typeface="Arial"/>
              <a:cs typeface="Arial"/>
            </a:endParaRPr>
          </a:p>
          <a:p>
            <a:r>
              <a:rPr lang="en-US" sz="2800" b="1" dirty="0" smtClean="0">
                <a:latin typeface="Arial"/>
                <a:cs typeface="Arial"/>
              </a:rPr>
              <a:t>Know your community</a:t>
            </a:r>
            <a:endParaRPr lang="en-US" sz="2800" b="1" dirty="0">
              <a:latin typeface="Arial"/>
              <a:cs typeface="Arial"/>
            </a:endParaRPr>
          </a:p>
          <a:p>
            <a:r>
              <a:rPr lang="en-US" sz="2800" b="1" dirty="0" smtClean="0">
                <a:latin typeface="Arial"/>
                <a:cs typeface="Arial"/>
              </a:rPr>
              <a:t>Know your nation</a:t>
            </a:r>
            <a:endParaRPr lang="en-US" sz="2800" b="1" dirty="0">
              <a:latin typeface="Arial"/>
              <a:cs typeface="Arial"/>
            </a:endParaRPr>
          </a:p>
          <a:p>
            <a:r>
              <a:rPr lang="en-US" sz="2800" b="1" dirty="0" smtClean="0">
                <a:latin typeface="Arial"/>
                <a:cs typeface="Arial"/>
              </a:rPr>
              <a:t>Know your world</a:t>
            </a:r>
            <a:endParaRPr lang="en-US" sz="2800" b="1" dirty="0">
              <a:latin typeface="Arial"/>
              <a:cs typeface="Arial"/>
            </a:endParaRPr>
          </a:p>
        </p:txBody>
      </p:sp>
      <p:pic>
        <p:nvPicPr>
          <p:cNvPr id="5" name="Picture 4"/>
          <p:cNvPicPr>
            <a:picLocks noChangeAspect="1"/>
          </p:cNvPicPr>
          <p:nvPr/>
        </p:nvPicPr>
        <p:blipFill>
          <a:blip r:embed="rId2"/>
          <a:stretch>
            <a:fillRect/>
          </a:stretch>
        </p:blipFill>
        <p:spPr>
          <a:xfrm>
            <a:off x="5105400" y="228600"/>
            <a:ext cx="3818936" cy="2540440"/>
          </a:xfrm>
          <a:prstGeom prst="rect">
            <a:avLst/>
          </a:prstGeom>
        </p:spPr>
      </p:pic>
    </p:spTree>
    <p:extLst>
      <p:ext uri="{BB962C8B-B14F-4D97-AF65-F5344CB8AC3E}">
        <p14:creationId xmlns:p14="http://schemas.microsoft.com/office/powerpoint/2010/main" xmlns="" val="426788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Demographics</a:t>
            </a:r>
            <a:endParaRPr lang="en-US" sz="3200" b="1" dirty="0">
              <a:latin typeface="Arial"/>
              <a:cs typeface="Arial"/>
            </a:endParaRPr>
          </a:p>
        </p:txBody>
      </p:sp>
      <p:sp>
        <p:nvSpPr>
          <p:cNvPr id="3" name="Content Placeholder 2"/>
          <p:cNvSpPr>
            <a:spLocks noGrp="1"/>
          </p:cNvSpPr>
          <p:nvPr>
            <p:ph idx="1"/>
          </p:nvPr>
        </p:nvSpPr>
        <p:spPr/>
        <p:txBody>
          <a:bodyPr/>
          <a:lstStyle/>
          <a:p>
            <a:r>
              <a:rPr lang="en-US" sz="2800" b="1" dirty="0" smtClean="0">
                <a:latin typeface="Arial"/>
                <a:cs typeface="Arial"/>
              </a:rPr>
              <a:t>Retention Rate: 94.5%</a:t>
            </a:r>
          </a:p>
          <a:p>
            <a:r>
              <a:rPr lang="en-US" sz="2800" b="1" dirty="0" smtClean="0">
                <a:latin typeface="Arial"/>
                <a:cs typeface="Arial"/>
              </a:rPr>
              <a:t>54% Female, 46% Male</a:t>
            </a:r>
          </a:p>
          <a:p>
            <a:r>
              <a:rPr lang="de-DE" sz="2800" b="1" dirty="0">
                <a:latin typeface="Arial"/>
                <a:cs typeface="Arial"/>
              </a:rPr>
              <a:t>3.5% </a:t>
            </a:r>
            <a:r>
              <a:rPr lang="de-DE" sz="2800" b="1" dirty="0" smtClean="0">
                <a:latin typeface="Arial"/>
                <a:cs typeface="Arial"/>
              </a:rPr>
              <a:t>Asian</a:t>
            </a:r>
          </a:p>
          <a:p>
            <a:r>
              <a:rPr lang="de-DE" sz="2800" b="1" dirty="0" smtClean="0">
                <a:latin typeface="Arial"/>
                <a:cs typeface="Arial"/>
              </a:rPr>
              <a:t>23.8</a:t>
            </a:r>
            <a:r>
              <a:rPr lang="de-DE" sz="2800" b="1" dirty="0">
                <a:latin typeface="Arial"/>
                <a:cs typeface="Arial"/>
              </a:rPr>
              <a:t>% </a:t>
            </a:r>
            <a:r>
              <a:rPr lang="de-DE" sz="2800" b="1" dirty="0" smtClean="0">
                <a:latin typeface="Arial"/>
                <a:cs typeface="Arial"/>
              </a:rPr>
              <a:t>African American </a:t>
            </a:r>
          </a:p>
          <a:p>
            <a:r>
              <a:rPr lang="de-DE" sz="2800" b="1" dirty="0" smtClean="0">
                <a:latin typeface="Arial"/>
                <a:cs typeface="Arial"/>
              </a:rPr>
              <a:t>3.4</a:t>
            </a:r>
            <a:r>
              <a:rPr lang="de-DE" sz="2800" b="1" dirty="0">
                <a:latin typeface="Arial"/>
                <a:cs typeface="Arial"/>
              </a:rPr>
              <a:t>% </a:t>
            </a:r>
            <a:r>
              <a:rPr lang="de-DE" sz="2800" b="1" dirty="0" err="1">
                <a:latin typeface="Arial"/>
                <a:cs typeface="Arial"/>
              </a:rPr>
              <a:t>Caucasian</a:t>
            </a:r>
            <a:r>
              <a:rPr lang="de-DE" sz="2800" b="1" dirty="0">
                <a:latin typeface="Arial"/>
                <a:cs typeface="Arial"/>
              </a:rPr>
              <a:t> </a:t>
            </a:r>
            <a:endParaRPr lang="de-DE" sz="2800" b="1" dirty="0" smtClean="0">
              <a:latin typeface="Arial"/>
              <a:cs typeface="Arial"/>
            </a:endParaRPr>
          </a:p>
          <a:p>
            <a:r>
              <a:rPr lang="de-DE" sz="2800" b="1" dirty="0" smtClean="0">
                <a:latin typeface="Arial"/>
                <a:cs typeface="Arial"/>
              </a:rPr>
              <a:t>66.9</a:t>
            </a:r>
            <a:r>
              <a:rPr lang="de-DE" sz="2800" b="1" dirty="0">
                <a:latin typeface="Arial"/>
                <a:cs typeface="Arial"/>
              </a:rPr>
              <a:t>% </a:t>
            </a:r>
            <a:r>
              <a:rPr lang="de-DE" sz="2800" b="1" dirty="0" err="1">
                <a:latin typeface="Arial"/>
                <a:cs typeface="Arial"/>
              </a:rPr>
              <a:t>Hispanic</a:t>
            </a:r>
            <a:r>
              <a:rPr lang="de-DE" sz="2800" b="1" dirty="0">
                <a:latin typeface="Arial"/>
                <a:cs typeface="Arial"/>
              </a:rPr>
              <a:t> </a:t>
            </a:r>
            <a:endParaRPr lang="de-DE" sz="2800" b="1" dirty="0" smtClean="0">
              <a:latin typeface="Arial"/>
              <a:cs typeface="Arial"/>
            </a:endParaRPr>
          </a:p>
          <a:p>
            <a:r>
              <a:rPr lang="de-DE" sz="2800" b="1" dirty="0" smtClean="0">
                <a:latin typeface="Arial"/>
                <a:cs typeface="Arial"/>
              </a:rPr>
              <a:t>2.3</a:t>
            </a:r>
            <a:r>
              <a:rPr lang="de-DE" sz="2800" b="1" dirty="0">
                <a:latin typeface="Arial"/>
                <a:cs typeface="Arial"/>
              </a:rPr>
              <a:t>% Mixed </a:t>
            </a:r>
            <a:endParaRPr lang="en-US" sz="2800" b="1" dirty="0" smtClean="0">
              <a:latin typeface="Arial"/>
              <a:cs typeface="Arial"/>
            </a:endParaRPr>
          </a:p>
        </p:txBody>
      </p:sp>
    </p:spTree>
    <p:extLst>
      <p:ext uri="{BB962C8B-B14F-4D97-AF65-F5344CB8AC3E}">
        <p14:creationId xmlns:p14="http://schemas.microsoft.com/office/powerpoint/2010/main" xmlns="" val="2134021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1C36D08B25144AC8E17A51531CD76" ma:contentTypeVersion="0" ma:contentTypeDescription="Create a new document." ma:contentTypeScope="" ma:versionID="e5da9ed3a15fbf2bcc7f2fb63fe961e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097FD4D-E7FC-45BB-BFE5-B47E79BFF889}"/>
</file>

<file path=customXml/itemProps2.xml><?xml version="1.0" encoding="utf-8"?>
<ds:datastoreItem xmlns:ds="http://schemas.openxmlformats.org/officeDocument/2006/customXml" ds:itemID="{D9D3DDC4-0B2C-4065-B3CC-8C95D3EEB67F}"/>
</file>

<file path=customXml/itemProps3.xml><?xml version="1.0" encoding="utf-8"?>
<ds:datastoreItem xmlns:ds="http://schemas.openxmlformats.org/officeDocument/2006/customXml" ds:itemID="{2AD98DC6-E2D4-4767-A1C1-001D966BCB26}"/>
</file>

<file path=docProps/app.xml><?xml version="1.0" encoding="utf-8"?>
<Properties xmlns="http://schemas.openxmlformats.org/officeDocument/2006/extended-properties" xmlns:vt="http://schemas.openxmlformats.org/officeDocument/2006/docPropsVTypes">
  <TotalTime>5928</TotalTime>
  <Words>1418</Words>
  <Application>Microsoft Office PowerPoint</Application>
  <PresentationFormat>On-screen Show (4:3)</PresentationFormat>
  <Paragraphs>169</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Developing a STEM-Oriented High School via a School-University Partnership </vt:lpstr>
      <vt:lpstr>Goals for Session</vt:lpstr>
      <vt:lpstr>A Brief History</vt:lpstr>
      <vt:lpstr>Selected UIC Contributions</vt:lpstr>
      <vt:lpstr>UICCP General Information</vt:lpstr>
      <vt:lpstr>Scholarship</vt:lpstr>
      <vt:lpstr>Discipline</vt:lpstr>
      <vt:lpstr>Honor</vt:lpstr>
      <vt:lpstr>Demographics</vt:lpstr>
      <vt:lpstr>Slide 10</vt:lpstr>
      <vt:lpstr>College Acceptances</vt:lpstr>
      <vt:lpstr>Health Sciences Curriculum</vt:lpstr>
      <vt:lpstr>Health Sciences Partnership</vt:lpstr>
      <vt:lpstr>Challenges/Moving Forward</vt:lpstr>
      <vt:lpstr>Questions/Discussion</vt:lpstr>
      <vt:lpstr>Contact Information</vt:lpstr>
    </vt:vector>
  </TitlesOfParts>
  <Company>harp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BSanya</cp:lastModifiedBy>
  <cp:revision>52</cp:revision>
  <cp:lastPrinted>2012-04-10T16:29:30Z</cp:lastPrinted>
  <dcterms:created xsi:type="dcterms:W3CDTF">2010-06-16T17:16:57Z</dcterms:created>
  <dcterms:modified xsi:type="dcterms:W3CDTF">2012-04-11T14:12:28Z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0x0101009241C36D08B25144AC8E17A51531CD76</vt:lpwstr>
  </property>
</Properties>
</file>