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358" r:id="rId2"/>
    <p:sldId id="343" r:id="rId3"/>
    <p:sldId id="319" r:id="rId4"/>
    <p:sldId id="342" r:id="rId5"/>
    <p:sldId id="344" r:id="rId6"/>
    <p:sldId id="345" r:id="rId7"/>
    <p:sldId id="346" r:id="rId8"/>
    <p:sldId id="347" r:id="rId9"/>
    <p:sldId id="349" r:id="rId10"/>
    <p:sldId id="350" r:id="rId11"/>
    <p:sldId id="351" r:id="rId12"/>
    <p:sldId id="352" r:id="rId13"/>
    <p:sldId id="353" r:id="rId14"/>
    <p:sldId id="357" r:id="rId15"/>
    <p:sldId id="354" r:id="rId16"/>
    <p:sldId id="355" r:id="rId17"/>
    <p:sldId id="356" r:id="rId18"/>
    <p:sldId id="277" r:id="rId19"/>
    <p:sldId id="361" r:id="rId20"/>
    <p:sldId id="359" r:id="rId21"/>
    <p:sldId id="36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4" autoAdjust="0"/>
    <p:restoredTop sz="93322" autoAdjust="0"/>
  </p:normalViewPr>
  <p:slideViewPr>
    <p:cSldViewPr>
      <p:cViewPr>
        <p:scale>
          <a:sx n="66" d="100"/>
          <a:sy n="66" d="100"/>
        </p:scale>
        <p:origin x="-2934" y="-104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60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96D9C-0D5E-4472-B53D-6C3B3B56BCA7}" type="doc">
      <dgm:prSet loTypeId="urn:microsoft.com/office/officeart/2005/8/layout/hProcess9" loCatId="process" qsTypeId="urn:microsoft.com/office/officeart/2005/8/quickstyle/simple4" qsCatId="simple" csTypeId="urn:microsoft.com/office/officeart/2005/8/colors/accent5_2" csCatId="accent5" phldr="1"/>
      <dgm:spPr/>
    </dgm:pt>
    <dgm:pt modelId="{CE47A89F-0C6E-4BC1-8F44-79ADAC7F3D28}">
      <dgm:prSet phldrT="[Text]"/>
      <dgm:spPr/>
      <dgm:t>
        <a:bodyPr/>
        <a:lstStyle/>
        <a:p>
          <a:r>
            <a:rPr lang="en-US" dirty="0" smtClean="0">
              <a:latin typeface="Arial" pitchFamily="34" charset="0"/>
              <a:cs typeface="Arial" pitchFamily="34" charset="0"/>
            </a:rPr>
            <a:t>Research &amp; Development Core</a:t>
          </a:r>
          <a:endParaRPr lang="en-US" dirty="0">
            <a:latin typeface="Arial" pitchFamily="34" charset="0"/>
            <a:cs typeface="Arial" pitchFamily="34" charset="0"/>
          </a:endParaRPr>
        </a:p>
      </dgm:t>
    </dgm:pt>
    <dgm:pt modelId="{E7FEBA90-F4F9-475E-B829-551C8D44C4EF}" type="parTrans" cxnId="{D5843C07-3F6C-4469-9857-0FA4E9B64990}">
      <dgm:prSet/>
      <dgm:spPr/>
      <dgm:t>
        <a:bodyPr/>
        <a:lstStyle/>
        <a:p>
          <a:endParaRPr lang="en-US"/>
        </a:p>
      </dgm:t>
    </dgm:pt>
    <dgm:pt modelId="{9FAC3086-2C69-44A9-AAC6-AA1806A99ED9}" type="sibTrans" cxnId="{D5843C07-3F6C-4469-9857-0FA4E9B64990}">
      <dgm:prSet/>
      <dgm:spPr/>
      <dgm:t>
        <a:bodyPr/>
        <a:lstStyle/>
        <a:p>
          <a:endParaRPr lang="en-US"/>
        </a:p>
      </dgm:t>
    </dgm:pt>
    <dgm:pt modelId="{2E439CF0-ED5E-4E41-B20D-5C076F662C36}">
      <dgm:prSet phldrT="[Text]"/>
      <dgm:spPr/>
      <dgm:t>
        <a:bodyPr/>
        <a:lstStyle/>
        <a:p>
          <a:r>
            <a:rPr lang="en-US" dirty="0" smtClean="0">
              <a:latin typeface="Arial" pitchFamily="34" charset="0"/>
              <a:cs typeface="Arial" pitchFamily="34" charset="0"/>
            </a:rPr>
            <a:t>Leadership</a:t>
          </a:r>
          <a:endParaRPr lang="en-US" dirty="0">
            <a:latin typeface="Arial" pitchFamily="34" charset="0"/>
            <a:cs typeface="Arial" pitchFamily="34" charset="0"/>
          </a:endParaRPr>
        </a:p>
      </dgm:t>
    </dgm:pt>
    <dgm:pt modelId="{10D34556-C764-46AF-9C80-A9121871C4A0}" type="parTrans" cxnId="{9BBF9963-E101-4E28-A863-6EA186E9110C}">
      <dgm:prSet/>
      <dgm:spPr/>
      <dgm:t>
        <a:bodyPr/>
        <a:lstStyle/>
        <a:p>
          <a:endParaRPr lang="en-US"/>
        </a:p>
      </dgm:t>
    </dgm:pt>
    <dgm:pt modelId="{0FC4626F-13D3-4E0F-94FD-2DB1BCC683A6}" type="sibTrans" cxnId="{9BBF9963-E101-4E28-A863-6EA186E9110C}">
      <dgm:prSet/>
      <dgm:spPr/>
      <dgm:t>
        <a:bodyPr/>
        <a:lstStyle/>
        <a:p>
          <a:endParaRPr lang="en-US"/>
        </a:p>
      </dgm:t>
    </dgm:pt>
    <dgm:pt modelId="{4867583C-D671-4255-A64E-430310EAF136}">
      <dgm:prSet phldrT="[Text]"/>
      <dgm:spPr/>
      <dgm:t>
        <a:bodyPr/>
        <a:lstStyle/>
        <a:p>
          <a:r>
            <a:rPr lang="en-US" dirty="0" smtClean="0">
              <a:latin typeface="Arial" pitchFamily="34" charset="0"/>
              <a:cs typeface="Arial" pitchFamily="34" charset="0"/>
            </a:rPr>
            <a:t>Expeditions</a:t>
          </a:r>
          <a:endParaRPr lang="en-US" dirty="0">
            <a:latin typeface="Arial" pitchFamily="34" charset="0"/>
            <a:cs typeface="Arial" pitchFamily="34" charset="0"/>
          </a:endParaRPr>
        </a:p>
      </dgm:t>
    </dgm:pt>
    <dgm:pt modelId="{C9D6B522-7C0E-4E5C-906E-D65E6F17D97B}" type="parTrans" cxnId="{AB32F9C4-01D8-4AF9-9A99-3707A69171EE}">
      <dgm:prSet/>
      <dgm:spPr/>
      <dgm:t>
        <a:bodyPr/>
        <a:lstStyle/>
        <a:p>
          <a:endParaRPr lang="en-US"/>
        </a:p>
      </dgm:t>
    </dgm:pt>
    <dgm:pt modelId="{BF18C228-30E9-42B7-AD4C-930FAB40BD0F}" type="sibTrans" cxnId="{AB32F9C4-01D8-4AF9-9A99-3707A69171EE}">
      <dgm:prSet/>
      <dgm:spPr/>
      <dgm:t>
        <a:bodyPr/>
        <a:lstStyle/>
        <a:p>
          <a:endParaRPr lang="en-US"/>
        </a:p>
      </dgm:t>
    </dgm:pt>
    <dgm:pt modelId="{6DD6F28D-4376-4BA6-849C-389BE85B928E}" type="pres">
      <dgm:prSet presAssocID="{8D696D9C-0D5E-4472-B53D-6C3B3B56BCA7}" presName="CompostProcess" presStyleCnt="0">
        <dgm:presLayoutVars>
          <dgm:dir/>
          <dgm:resizeHandles val="exact"/>
        </dgm:presLayoutVars>
      </dgm:prSet>
      <dgm:spPr/>
    </dgm:pt>
    <dgm:pt modelId="{3C95501B-F301-4763-8CCD-0693B7886D7F}" type="pres">
      <dgm:prSet presAssocID="{8D696D9C-0D5E-4472-B53D-6C3B3B56BCA7}" presName="arrow" presStyleLbl="bgShp" presStyleIdx="0" presStyleCnt="1" custScaleX="117647"/>
      <dgm:spPr/>
    </dgm:pt>
    <dgm:pt modelId="{D1EFA771-D947-4B2D-B460-81264E99617C}" type="pres">
      <dgm:prSet presAssocID="{8D696D9C-0D5E-4472-B53D-6C3B3B56BCA7}" presName="linearProcess" presStyleCnt="0"/>
      <dgm:spPr/>
    </dgm:pt>
    <dgm:pt modelId="{4EBCD715-E053-44D9-B1C2-47FE1039C254}" type="pres">
      <dgm:prSet presAssocID="{CE47A89F-0C6E-4BC1-8F44-79ADAC7F3D28}" presName="textNode" presStyleLbl="node1" presStyleIdx="0" presStyleCnt="3">
        <dgm:presLayoutVars>
          <dgm:bulletEnabled val="1"/>
        </dgm:presLayoutVars>
      </dgm:prSet>
      <dgm:spPr/>
      <dgm:t>
        <a:bodyPr/>
        <a:lstStyle/>
        <a:p>
          <a:endParaRPr lang="en-US"/>
        </a:p>
      </dgm:t>
    </dgm:pt>
    <dgm:pt modelId="{C331DFB0-5A85-4855-82FF-F061DED1A55E}" type="pres">
      <dgm:prSet presAssocID="{9FAC3086-2C69-44A9-AAC6-AA1806A99ED9}" presName="sibTrans" presStyleCnt="0"/>
      <dgm:spPr/>
    </dgm:pt>
    <dgm:pt modelId="{24B04B59-8322-41C8-8A94-629C51587697}" type="pres">
      <dgm:prSet presAssocID="{2E439CF0-ED5E-4E41-B20D-5C076F662C36}" presName="textNode" presStyleLbl="node1" presStyleIdx="1" presStyleCnt="3">
        <dgm:presLayoutVars>
          <dgm:bulletEnabled val="1"/>
        </dgm:presLayoutVars>
      </dgm:prSet>
      <dgm:spPr/>
      <dgm:t>
        <a:bodyPr/>
        <a:lstStyle/>
        <a:p>
          <a:endParaRPr lang="en-US"/>
        </a:p>
      </dgm:t>
    </dgm:pt>
    <dgm:pt modelId="{4061CA8D-BF4E-44CC-ACC3-9D0295BF929E}" type="pres">
      <dgm:prSet presAssocID="{0FC4626F-13D3-4E0F-94FD-2DB1BCC683A6}" presName="sibTrans" presStyleCnt="0"/>
      <dgm:spPr/>
    </dgm:pt>
    <dgm:pt modelId="{4DCA9D04-2299-453C-A042-FD6C8A359E49}" type="pres">
      <dgm:prSet presAssocID="{4867583C-D671-4255-A64E-430310EAF136}" presName="textNode" presStyleLbl="node1" presStyleIdx="2" presStyleCnt="3">
        <dgm:presLayoutVars>
          <dgm:bulletEnabled val="1"/>
        </dgm:presLayoutVars>
      </dgm:prSet>
      <dgm:spPr/>
      <dgm:t>
        <a:bodyPr/>
        <a:lstStyle/>
        <a:p>
          <a:endParaRPr lang="en-US"/>
        </a:p>
      </dgm:t>
    </dgm:pt>
  </dgm:ptLst>
  <dgm:cxnLst>
    <dgm:cxn modelId="{574A483A-E73D-435A-88EF-4DF1CA78EECB}" type="presOf" srcId="{8D696D9C-0D5E-4472-B53D-6C3B3B56BCA7}" destId="{6DD6F28D-4376-4BA6-849C-389BE85B928E}" srcOrd="0" destOrd="0" presId="urn:microsoft.com/office/officeart/2005/8/layout/hProcess9"/>
    <dgm:cxn modelId="{C38BA99B-4A75-48F5-AE5A-93B90460535F}" type="presOf" srcId="{4867583C-D671-4255-A64E-430310EAF136}" destId="{4DCA9D04-2299-453C-A042-FD6C8A359E49}" srcOrd="0" destOrd="0" presId="urn:microsoft.com/office/officeart/2005/8/layout/hProcess9"/>
    <dgm:cxn modelId="{AB32F9C4-01D8-4AF9-9A99-3707A69171EE}" srcId="{8D696D9C-0D5E-4472-B53D-6C3B3B56BCA7}" destId="{4867583C-D671-4255-A64E-430310EAF136}" srcOrd="2" destOrd="0" parTransId="{C9D6B522-7C0E-4E5C-906E-D65E6F17D97B}" sibTransId="{BF18C228-30E9-42B7-AD4C-930FAB40BD0F}"/>
    <dgm:cxn modelId="{0D086F0F-669E-48D3-AA04-DEA00B974765}" type="presOf" srcId="{CE47A89F-0C6E-4BC1-8F44-79ADAC7F3D28}" destId="{4EBCD715-E053-44D9-B1C2-47FE1039C254}" srcOrd="0" destOrd="0" presId="urn:microsoft.com/office/officeart/2005/8/layout/hProcess9"/>
    <dgm:cxn modelId="{2CD05E90-0C27-4971-9423-C85CD6CCDC2A}" type="presOf" srcId="{2E439CF0-ED5E-4E41-B20D-5C076F662C36}" destId="{24B04B59-8322-41C8-8A94-629C51587697}" srcOrd="0" destOrd="0" presId="urn:microsoft.com/office/officeart/2005/8/layout/hProcess9"/>
    <dgm:cxn modelId="{D5843C07-3F6C-4469-9857-0FA4E9B64990}" srcId="{8D696D9C-0D5E-4472-B53D-6C3B3B56BCA7}" destId="{CE47A89F-0C6E-4BC1-8F44-79ADAC7F3D28}" srcOrd="0" destOrd="0" parTransId="{E7FEBA90-F4F9-475E-B829-551C8D44C4EF}" sibTransId="{9FAC3086-2C69-44A9-AAC6-AA1806A99ED9}"/>
    <dgm:cxn modelId="{9BBF9963-E101-4E28-A863-6EA186E9110C}" srcId="{8D696D9C-0D5E-4472-B53D-6C3B3B56BCA7}" destId="{2E439CF0-ED5E-4E41-B20D-5C076F662C36}" srcOrd="1" destOrd="0" parTransId="{10D34556-C764-46AF-9C80-A9121871C4A0}" sibTransId="{0FC4626F-13D3-4E0F-94FD-2DB1BCC683A6}"/>
    <dgm:cxn modelId="{ED7126EE-E749-43B0-B54E-3D89F44EC604}" type="presParOf" srcId="{6DD6F28D-4376-4BA6-849C-389BE85B928E}" destId="{3C95501B-F301-4763-8CCD-0693B7886D7F}" srcOrd="0" destOrd="0" presId="urn:microsoft.com/office/officeart/2005/8/layout/hProcess9"/>
    <dgm:cxn modelId="{A19EA6EF-736F-45CD-B59D-E3579332EDF6}" type="presParOf" srcId="{6DD6F28D-4376-4BA6-849C-389BE85B928E}" destId="{D1EFA771-D947-4B2D-B460-81264E99617C}" srcOrd="1" destOrd="0" presId="urn:microsoft.com/office/officeart/2005/8/layout/hProcess9"/>
    <dgm:cxn modelId="{7F7DEE02-743C-4B7F-9037-F70D5D26F8D0}" type="presParOf" srcId="{D1EFA771-D947-4B2D-B460-81264E99617C}" destId="{4EBCD715-E053-44D9-B1C2-47FE1039C254}" srcOrd="0" destOrd="0" presId="urn:microsoft.com/office/officeart/2005/8/layout/hProcess9"/>
    <dgm:cxn modelId="{068A3EA3-F4B8-4065-B344-CF5C4C6F1FA2}" type="presParOf" srcId="{D1EFA771-D947-4B2D-B460-81264E99617C}" destId="{C331DFB0-5A85-4855-82FF-F061DED1A55E}" srcOrd="1" destOrd="0" presId="urn:microsoft.com/office/officeart/2005/8/layout/hProcess9"/>
    <dgm:cxn modelId="{571A71A7-4A67-4CDF-9A36-9CB9ACB0EDA2}" type="presParOf" srcId="{D1EFA771-D947-4B2D-B460-81264E99617C}" destId="{24B04B59-8322-41C8-8A94-629C51587697}" srcOrd="2" destOrd="0" presId="urn:microsoft.com/office/officeart/2005/8/layout/hProcess9"/>
    <dgm:cxn modelId="{20C235E6-5483-47EB-A14C-C35F461D6ABE}" type="presParOf" srcId="{D1EFA771-D947-4B2D-B460-81264E99617C}" destId="{4061CA8D-BF4E-44CC-ACC3-9D0295BF929E}" srcOrd="3" destOrd="0" presId="urn:microsoft.com/office/officeart/2005/8/layout/hProcess9"/>
    <dgm:cxn modelId="{0035DDFA-355B-4F04-844C-A66E98830118}" type="presParOf" srcId="{D1EFA771-D947-4B2D-B460-81264E99617C}" destId="{4DCA9D04-2299-453C-A042-FD6C8A359E49}"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719E911-B7D9-4358-B9D7-7E06488D731B}" type="datetimeFigureOut">
              <a:rPr lang="en-US" smtClean="0"/>
              <a:pPr/>
              <a:t>4/17/2012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A05833F-7423-43A9-AFD1-79CFFFF917A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3207DB9A-34C0-46A2-ACE8-0B5398826B7A}" type="datetimeFigureOut">
              <a:rPr lang="en-US" smtClean="0"/>
              <a:pPr/>
              <a:t>4/17/2012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A8817CE3-C5DE-447A-AFDD-634CBDA157DE}" type="slidenum">
              <a:rPr lang="en-US" smtClean="0"/>
              <a:pPr/>
              <a:t>‹#›</a:t>
            </a:fld>
            <a:endParaRPr lang="en-US"/>
          </a:p>
        </p:txBody>
      </p:sp>
    </p:spTree>
    <p:extLst>
      <p:ext uri="{BB962C8B-B14F-4D97-AF65-F5344CB8AC3E}">
        <p14:creationId xmlns="" xmlns:p14="http://schemas.microsoft.com/office/powerpoint/2010/main" val="90933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D7A624-74CB-4E7A-BF29-DFC06CA32AFB}"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92084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bullet:  Grade</a:t>
            </a:r>
            <a:r>
              <a:rPr lang="en-US" sz="1200" kern="1200" baseline="0" dirty="0" smtClean="0">
                <a:solidFill>
                  <a:schemeClr val="tx1"/>
                </a:solidFill>
                <a:latin typeface="+mn-lt"/>
                <a:ea typeface="+mn-ea"/>
                <a:cs typeface="+mn-cs"/>
              </a:rPr>
              <a:t> 8 in 2011 was up significantly for math between 2003 and 2011 but gains between 2009 and 2011 are very modest (+1) </a:t>
            </a:r>
            <a:r>
              <a:rPr lang="en-US" sz="1200" kern="1200" dirty="0" smtClean="0">
                <a:solidFill>
                  <a:schemeClr val="tx1"/>
                </a:solidFill>
                <a:latin typeface="+mn-lt"/>
                <a:ea typeface="+mn-ea"/>
                <a:cs typeface="+mn-cs"/>
              </a:rPr>
              <a:t>Source:</a:t>
            </a:r>
            <a:r>
              <a:rPr lang="en-US" sz="1200" kern="1200" baseline="0" dirty="0" smtClean="0">
                <a:solidFill>
                  <a:schemeClr val="tx1"/>
                </a:solidFill>
                <a:latin typeface="+mn-lt"/>
                <a:ea typeface="+mn-ea"/>
                <a:cs typeface="+mn-cs"/>
              </a:rPr>
              <a:t> National Center for Education Statistics, The Nation’s Report Card; Mathematics 2011; Trial Urban District Assessment; Results at Grades 4 and 8 December 2011 (http://nces.ed.gov/nationsreportcard/pubs/dst2011/2012452.asp).  [NAEP hasn’t released equivalent 2011 data on 12</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graders.]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Second bullet:  </a:t>
            </a:r>
            <a:r>
              <a:rPr lang="en-US" sz="1200" kern="1200" dirty="0" smtClean="0">
                <a:solidFill>
                  <a:schemeClr val="tx1"/>
                </a:solidFill>
                <a:latin typeface="+mn-lt"/>
                <a:ea typeface="+mn-ea"/>
                <a:cs typeface="+mn-cs"/>
              </a:rPr>
              <a:t>Science and Engineering Indicators: 2012, Chapter 1. Elementary and Secondary Mathematics and Science Education. http://www.nsf.gov/statistics/seind12/c1/c1h.htm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bullet: </a:t>
            </a:r>
            <a:r>
              <a:rPr lang="en-US" sz="1200" kern="1200" dirty="0" smtClean="0">
                <a:solidFill>
                  <a:schemeClr val="tx1"/>
                </a:solidFill>
                <a:latin typeface="+mn-lt"/>
                <a:ea typeface="+mn-ea"/>
                <a:cs typeface="+mn-cs"/>
              </a:rPr>
              <a:t>Science and Engineering Indicators: 2012, Chapter 1. Elementary and Secondary Mathematics and Science Education.  http://www.nsf.gov/statistics/seind12/c1/c1h.htm#s3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Students</a:t>
            </a:r>
            <a:r>
              <a:rPr lang="en-US" sz="1200" kern="1200" baseline="0" dirty="0" smtClean="0">
                <a:solidFill>
                  <a:schemeClr val="tx1"/>
                </a:solidFill>
                <a:latin typeface="+mn-lt"/>
                <a:ea typeface="+mn-ea"/>
                <a:cs typeface="+mn-cs"/>
              </a:rPr>
              <a:t> did not show equivalent gains in science.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Sources for data</a:t>
            </a:r>
            <a:r>
              <a:rPr lang="en-US" sz="1200" kern="1200" baseline="0" dirty="0" smtClean="0">
                <a:solidFill>
                  <a:schemeClr val="tx1"/>
                </a:solidFill>
                <a:latin typeface="+mn-lt"/>
                <a:ea typeface="+mn-ea"/>
                <a:cs typeface="+mn-cs"/>
              </a:rPr>
              <a:t> on scores: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Science and Engineering Indicators: 2012, Chapter 1. Elementary and Secondary Mathematics and Science Education. http://www.nsf.gov/statistics/seind12/c1/c1h.htm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Science and Engineering Indicators: 2012, Chapter 1. Elementary and Secondary Mathematics and Science Education.  http://www.nsf.gov/statistics/seind12/c1/c1h.htm#s3</a:t>
            </a:r>
          </a:p>
          <a:p>
            <a:endParaRPr lang="en-US" dirty="0"/>
          </a:p>
        </p:txBody>
      </p:sp>
      <p:sp>
        <p:nvSpPr>
          <p:cNvPr id="4" name="Slide Number Placeholder 3"/>
          <p:cNvSpPr>
            <a:spLocks noGrp="1"/>
          </p:cNvSpPr>
          <p:nvPr>
            <p:ph type="sldNum" sz="quarter" idx="10"/>
          </p:nvPr>
        </p:nvSpPr>
        <p:spPr/>
        <p:txBody>
          <a:bodyPr/>
          <a:lstStyle/>
          <a:p>
            <a:fld id="{A8817CE3-C5DE-447A-AFDD-634CBDA157D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0" dirty="0"/>
          </a:p>
        </p:txBody>
      </p:sp>
      <p:sp>
        <p:nvSpPr>
          <p:cNvPr id="4" name="Slide Number Placeholder 3"/>
          <p:cNvSpPr>
            <a:spLocks noGrp="1"/>
          </p:cNvSpPr>
          <p:nvPr>
            <p:ph type="sldNum" sz="quarter" idx="10"/>
          </p:nvPr>
        </p:nvSpPr>
        <p:spPr/>
        <p:txBody>
          <a:bodyPr/>
          <a:lstStyle/>
          <a:p>
            <a:fld id="{26043FBC-8B78-4ED1-A15A-94111BB9F657}"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b="0" dirty="0" smtClean="0"/>
          </a:p>
        </p:txBody>
      </p:sp>
      <p:sp>
        <p:nvSpPr>
          <p:cNvPr id="4" name="Slide Number Placeholder 3"/>
          <p:cNvSpPr>
            <a:spLocks noGrp="1"/>
          </p:cNvSpPr>
          <p:nvPr>
            <p:ph type="sldNum" sz="quarter" idx="10"/>
          </p:nvPr>
        </p:nvSpPr>
        <p:spPr/>
        <p:txBody>
          <a:bodyPr/>
          <a:lstStyle/>
          <a:p>
            <a:fld id="{26043FBC-8B78-4ED1-A15A-94111BB9F657}"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26043FBC-8B78-4ED1-A15A-94111BB9F657}" type="slidenum">
              <a:rPr lang="en-US" smtClean="0"/>
              <a:pPr/>
              <a:t>11</a:t>
            </a:fld>
            <a:endParaRPr lang="en-US" dirty="0"/>
          </a:p>
        </p:txBody>
      </p:sp>
    </p:spTree>
    <p:extLst>
      <p:ext uri="{BB962C8B-B14F-4D97-AF65-F5344CB8AC3E}">
        <p14:creationId xmlns="" xmlns:p14="http://schemas.microsoft.com/office/powerpoint/2010/main" val="327017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043FBC-8B78-4ED1-A15A-94111BB9F657}"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This is an exciting time in STEM education and I wish you much </a:t>
            </a:r>
            <a:r>
              <a:rPr lang="en-US" smtClean="0"/>
              <a:t>success and </a:t>
            </a:r>
            <a:r>
              <a:rPr lang="en-US" dirty="0" smtClean="0"/>
              <a:t>challenge you to help recruit future scientific talent that will help our nation maintain its leadership role in science and engineering. </a:t>
            </a:r>
          </a:p>
        </p:txBody>
      </p:sp>
      <p:sp>
        <p:nvSpPr>
          <p:cNvPr id="4" name="Slide Number Placeholder 3"/>
          <p:cNvSpPr>
            <a:spLocks noGrp="1"/>
          </p:cNvSpPr>
          <p:nvPr>
            <p:ph type="sldNum" sz="quarter" idx="10"/>
          </p:nvPr>
        </p:nvSpPr>
        <p:spPr/>
        <p:txBody>
          <a:bodyPr/>
          <a:lstStyle/>
          <a:p>
            <a:fld id="{26043FBC-8B78-4ED1-A15A-94111BB9F657}"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17CE3-C5DE-447A-AFDD-634CBDA157D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03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227767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2176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9D4A67D-9FA6-4648-AC83-480EEDA9654E}" type="slidenum">
              <a:rPr lang="en-US">
                <a:solidFill>
                  <a:prstClr val="black"/>
                </a:solidFill>
              </a:rPr>
              <a:pPr>
                <a:defRPr/>
              </a:pPr>
              <a:t>‹#›</a:t>
            </a:fld>
            <a:endParaRPr lang="en-US">
              <a:solidFill>
                <a:prstClr val="black"/>
              </a:solidFill>
            </a:endParaRPr>
          </a:p>
        </p:txBody>
      </p:sp>
      <p:sp>
        <p:nvSpPr>
          <p:cNvPr id="9" name="TextBox 8"/>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12480" cy="1143000"/>
          </a:xfrm>
        </p:spPr>
        <p:txBody>
          <a:bodyPr/>
          <a:lstStyle>
            <a:lvl1pPr>
              <a:tabLst>
                <a:tab pos="4741863" algn="l"/>
              </a:tabLst>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350520" y="1173162"/>
            <a:ext cx="84124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6531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49130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32125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1" name="Straight Connector 10"/>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394871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cxnSp>
        <p:nvCxnSpPr>
          <p:cNvPr id="15" name="Straight Connector 14"/>
          <p:cNvCxnSpPr/>
          <p:nvPr userDrawn="1"/>
        </p:nvCxnSpPr>
        <p:spPr>
          <a:xfrm>
            <a:off x="457200" y="117316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27835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457200" y="9144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162482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10351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147373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0" y="6343471"/>
            <a:ext cx="9144000" cy="54864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23" name="TextBox 22"/>
          <p:cNvSpPr txBox="1"/>
          <p:nvPr userDrawn="1"/>
        </p:nvSpPr>
        <p:spPr>
          <a:xfrm>
            <a:off x="838200" y="6427113"/>
            <a:ext cx="6629400" cy="430887"/>
          </a:xfrm>
          <a:prstGeom prst="rect">
            <a:avLst/>
          </a:prstGeom>
          <a:noFill/>
        </p:spPr>
        <p:txBody>
          <a:bodyPr wrap="square" rtlCol="0">
            <a:spAutoFit/>
          </a:bodyPr>
          <a:lstStyle/>
          <a:p>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7" name="Picture 6" descr="G:\Morgan Work Current\One NSF_GM\One NSF _white letters_2_sm.gif"/>
          <p:cNvPicPr>
            <a:picLocks noChangeAspect="1" noChangeArrowheads="1"/>
          </p:cNvPicPr>
          <p:nvPr userDrawn="1"/>
        </p:nvPicPr>
        <p:blipFill>
          <a:blip r:embed="rId14" cstate="print"/>
          <a:srcRect/>
          <a:stretch>
            <a:fillRect/>
          </a:stretch>
        </p:blipFill>
        <p:spPr bwMode="auto">
          <a:xfrm>
            <a:off x="38100" y="6400800"/>
            <a:ext cx="800100" cy="533400"/>
          </a:xfrm>
          <a:prstGeom prst="rect">
            <a:avLst/>
          </a:prstGeom>
          <a:noFill/>
          <a:ln w="9525">
            <a:noFill/>
            <a:miter lim="800000"/>
            <a:headEnd/>
            <a:tailEnd/>
          </a:ln>
        </p:spPr>
      </p:pic>
      <p:sp>
        <p:nvSpPr>
          <p:cNvPr id="9" name="TextBox 8"/>
          <p:cNvSpPr txBox="1"/>
          <p:nvPr userDrawn="1"/>
        </p:nvSpPr>
        <p:spPr>
          <a:xfrm>
            <a:off x="8610600" y="6477000"/>
            <a:ext cx="533400" cy="307777"/>
          </a:xfrm>
          <a:prstGeom prst="rect">
            <a:avLst/>
          </a:prstGeom>
          <a:noFill/>
        </p:spPr>
        <p:txBody>
          <a:bodyPr wrap="square" rtlCol="0">
            <a:spAutoFit/>
          </a:bodyPr>
          <a:lstStyle/>
          <a:p>
            <a:fld id="{19199624-1803-4F6E-B089-07DF75A869C5}" type="slidenum">
              <a:rPr lang="en-US" sz="1400" smtClean="0">
                <a:solidFill>
                  <a:schemeClr val="bg1"/>
                </a:solidFill>
              </a:rPr>
              <a:pPr/>
              <a:t>‹#›</a:t>
            </a:fld>
            <a:endParaRPr lang="en-US" sz="1400" dirty="0">
              <a:solidFill>
                <a:schemeClr val="bg1"/>
              </a:solidFill>
            </a:endParaRPr>
          </a:p>
        </p:txBody>
      </p:sp>
    </p:spTree>
    <p:extLst>
      <p:ext uri="{BB962C8B-B14F-4D97-AF65-F5344CB8AC3E}">
        <p14:creationId xmlns="" xmlns:p14="http://schemas.microsoft.com/office/powerpoint/2010/main" val="2085297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3600" kern="1200">
          <a:solidFill>
            <a:schemeClr val="accent1">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mailto:jferrini@nsf.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ctrTitle" idx="4294967295"/>
          </p:nvPr>
        </p:nvSpPr>
        <p:spPr>
          <a:xfrm>
            <a:off x="0" y="2035175"/>
            <a:ext cx="9144000" cy="1470025"/>
          </a:xfrm>
        </p:spPr>
        <p:txBody>
          <a:bodyPr/>
          <a:lstStyle/>
          <a:p>
            <a:r>
              <a:rPr lang="en-US" sz="4800" dirty="0" smtClean="0">
                <a:latin typeface="+mj-lt"/>
              </a:rPr>
              <a:t>Successful K-12 STEM Education</a:t>
            </a:r>
            <a:r>
              <a:rPr lang="en-US" sz="3600" b="1" dirty="0" smtClean="0">
                <a:latin typeface="+mj-lt"/>
              </a:rPr>
              <a:t/>
            </a:r>
            <a:br>
              <a:rPr lang="en-US" sz="3600" b="1" dirty="0" smtClean="0">
                <a:latin typeface="+mj-lt"/>
              </a:rPr>
            </a:br>
            <a:r>
              <a:rPr lang="en-US" sz="1600" b="1" dirty="0" smtClean="0">
                <a:latin typeface="+mj-lt"/>
              </a:rPr>
              <a:t/>
            </a:r>
            <a:br>
              <a:rPr lang="en-US" sz="1600" b="1" dirty="0" smtClean="0">
                <a:latin typeface="+mj-lt"/>
              </a:rPr>
            </a:br>
            <a:endParaRPr lang="en-US" sz="2600" dirty="0">
              <a:solidFill>
                <a:schemeClr val="tx1"/>
              </a:solidFill>
              <a:latin typeface="+mj-lt"/>
            </a:endParaRPr>
          </a:p>
        </p:txBody>
      </p:sp>
      <p:sp>
        <p:nvSpPr>
          <p:cNvPr id="9" name="Subtitle 2"/>
          <p:cNvSpPr txBox="1">
            <a:spLocks/>
          </p:cNvSpPr>
          <p:nvPr/>
        </p:nvSpPr>
        <p:spPr>
          <a:xfrm>
            <a:off x="0" y="3200400"/>
            <a:ext cx="9144000" cy="1371600"/>
          </a:xfrm>
          <a:prstGeom prst="rect">
            <a:avLst/>
          </a:prstGeom>
        </p:spPr>
        <p:txBody>
          <a:bodyPr vert="horz" lIns="91440" tIns="45720" rIns="91440" bIns="45720" rtlCol="0">
            <a:normAutofit fontScale="92500" lnSpcReduction="20000"/>
          </a:bodyPr>
          <a:lstStyle/>
          <a:p>
            <a:pPr marL="342900" indent="-342900" algn="ctr">
              <a:buFont typeface="Arial" pitchFamily="34" charset="0"/>
              <a:buNone/>
              <a:defRPr/>
            </a:pPr>
            <a:endParaRPr lang="en-US" sz="2800" dirty="0">
              <a:solidFill>
                <a:srgbClr val="1F497D">
                  <a:lumMod val="75000"/>
                </a:srgbClr>
              </a:solidFill>
            </a:endParaRPr>
          </a:p>
          <a:p>
            <a:pPr marL="342900" indent="-342900" algn="ctr">
              <a:buFont typeface="Arial" pitchFamily="34" charset="0"/>
              <a:buNone/>
              <a:defRPr/>
            </a:pPr>
            <a:r>
              <a:rPr lang="en-US" sz="2000" dirty="0" smtClean="0"/>
              <a:t>Joan Ferrini-Mundy</a:t>
            </a:r>
          </a:p>
          <a:p>
            <a:pPr marL="342900" indent="-342900" algn="ctr">
              <a:buFont typeface="Arial" pitchFamily="34" charset="0"/>
              <a:buNone/>
              <a:defRPr/>
            </a:pPr>
            <a:r>
              <a:rPr lang="en-US" sz="2000" dirty="0" smtClean="0"/>
              <a:t>Assistant Director, National Science Foundation</a:t>
            </a:r>
            <a:endParaRPr lang="en-US" sz="2000" dirty="0"/>
          </a:p>
          <a:p>
            <a:pPr marL="342900" indent="-342900" algn="ctr">
              <a:buFont typeface="Arial" pitchFamily="34" charset="0"/>
              <a:buNone/>
              <a:defRPr/>
            </a:pPr>
            <a:r>
              <a:rPr lang="en-US" sz="2000" dirty="0" smtClean="0"/>
              <a:t>Education </a:t>
            </a:r>
            <a:r>
              <a:rPr lang="en-US" sz="2000" dirty="0"/>
              <a:t>and Human </a:t>
            </a:r>
            <a:r>
              <a:rPr lang="en-US" sz="2000" dirty="0" smtClean="0"/>
              <a:t>Resources</a:t>
            </a:r>
          </a:p>
          <a:p>
            <a:pPr marL="342900" indent="-342900" algn="ctr">
              <a:buFont typeface="Arial" pitchFamily="34" charset="0"/>
              <a:buNone/>
              <a:defRPr/>
            </a:pPr>
            <a:r>
              <a:rPr lang="en-US" sz="2000" dirty="0" smtClean="0"/>
              <a:t>April 10, 2012  Chicago, Illinois</a:t>
            </a:r>
          </a:p>
        </p:txBody>
      </p:sp>
      <p:sp>
        <p:nvSpPr>
          <p:cNvPr id="13" name="Rectangle 7"/>
          <p:cNvSpPr>
            <a:spLocks noChangeArrowheads="1"/>
          </p:cNvSpPr>
          <p:nvPr/>
        </p:nvSpPr>
        <p:spPr bwMode="auto">
          <a:xfrm>
            <a:off x="430470" y="6096000"/>
            <a:ext cx="862780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4" name="Rectangle 16"/>
          <p:cNvSpPr>
            <a:spLocks noChangeArrowheads="1"/>
          </p:cNvSpPr>
          <p:nvPr/>
        </p:nvSpPr>
        <p:spPr bwMode="auto">
          <a:xfrm>
            <a:off x="430470" y="5181600"/>
            <a:ext cx="862780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030" name="Picture 6" descr="C:\Documents and Settings\krigopou\Local Settings\Temporary Internet Files\Content.IE5\M3VSQ5U3\MP900202034[1].jpg"/>
          <p:cNvPicPr>
            <a:picLocks noChangeAspect="1" noChangeArrowheads="1"/>
          </p:cNvPicPr>
          <p:nvPr/>
        </p:nvPicPr>
        <p:blipFill>
          <a:blip r:embed="rId3" cstate="print"/>
          <a:srcRect/>
          <a:stretch>
            <a:fillRect/>
          </a:stretch>
        </p:blipFill>
        <p:spPr bwMode="auto">
          <a:xfrm>
            <a:off x="6781800" y="0"/>
            <a:ext cx="909828" cy="1371600"/>
          </a:xfrm>
          <a:prstGeom prst="rect">
            <a:avLst/>
          </a:prstGeom>
          <a:noFill/>
        </p:spPr>
      </p:pic>
      <p:pic>
        <p:nvPicPr>
          <p:cNvPr id="1032" name="Picture 8" descr="C:\Documents and Settings\krigopou\Local Settings\Temporary Internet Files\Content.IE5\6PLE375A\MP900202042[1].jpg"/>
          <p:cNvPicPr>
            <a:picLocks noChangeAspect="1" noChangeArrowheads="1"/>
          </p:cNvPicPr>
          <p:nvPr/>
        </p:nvPicPr>
        <p:blipFill>
          <a:blip r:embed="rId4" cstate="print"/>
          <a:srcRect/>
          <a:stretch>
            <a:fillRect/>
          </a:stretch>
        </p:blipFill>
        <p:spPr bwMode="auto">
          <a:xfrm>
            <a:off x="533400" y="1"/>
            <a:ext cx="902970" cy="1371600"/>
          </a:xfrm>
          <a:prstGeom prst="rect">
            <a:avLst/>
          </a:prstGeom>
          <a:noFill/>
        </p:spPr>
      </p:pic>
      <p:pic>
        <p:nvPicPr>
          <p:cNvPr id="1036" name="Picture 12" descr="C:\Documents and Settings\krigopou\Local Settings\Temporary Internet Files\Content.IE5\LCCURTFA\MP900202032[1].jpg"/>
          <p:cNvPicPr>
            <a:picLocks noChangeAspect="1" noChangeArrowheads="1"/>
          </p:cNvPicPr>
          <p:nvPr/>
        </p:nvPicPr>
        <p:blipFill>
          <a:blip r:embed="rId5" cstate="print"/>
          <a:srcRect/>
          <a:stretch>
            <a:fillRect/>
          </a:stretch>
        </p:blipFill>
        <p:spPr bwMode="auto">
          <a:xfrm>
            <a:off x="1524001" y="0"/>
            <a:ext cx="916686" cy="1371600"/>
          </a:xfrm>
          <a:prstGeom prst="rect">
            <a:avLst/>
          </a:prstGeom>
          <a:noFill/>
        </p:spPr>
      </p:pic>
      <p:pic>
        <p:nvPicPr>
          <p:cNvPr id="1040" name="Picture 16" descr="C:\Documents and Settings\krigopou\Local Settings\Temporary Internet Files\Content.IE5\Q10MCNXB\MP900430642[1].jpg"/>
          <p:cNvPicPr>
            <a:picLocks noChangeAspect="1" noChangeArrowheads="1"/>
          </p:cNvPicPr>
          <p:nvPr/>
        </p:nvPicPr>
        <p:blipFill>
          <a:blip r:embed="rId6" cstate="print"/>
          <a:srcRect/>
          <a:stretch>
            <a:fillRect/>
          </a:stretch>
        </p:blipFill>
        <p:spPr bwMode="auto">
          <a:xfrm>
            <a:off x="2514600" y="0"/>
            <a:ext cx="2057400" cy="1369457"/>
          </a:xfrm>
          <a:prstGeom prst="rect">
            <a:avLst/>
          </a:prstGeom>
          <a:noFill/>
        </p:spPr>
      </p:pic>
      <p:pic>
        <p:nvPicPr>
          <p:cNvPr id="1041" name="Picture 17" descr="C:\Documents and Settings\krigopou\Local Settings\Temporary Internet Files\Content.IE5\LCCURTFA\MP900439433[1].jpg"/>
          <p:cNvPicPr>
            <a:picLocks noChangeAspect="1" noChangeArrowheads="1"/>
          </p:cNvPicPr>
          <p:nvPr/>
        </p:nvPicPr>
        <p:blipFill>
          <a:blip r:embed="rId7" cstate="print"/>
          <a:srcRect/>
          <a:stretch>
            <a:fillRect/>
          </a:stretch>
        </p:blipFill>
        <p:spPr bwMode="auto">
          <a:xfrm rot="5400000">
            <a:off x="2308497" y="4498414"/>
            <a:ext cx="1021805" cy="1524000"/>
          </a:xfrm>
          <a:prstGeom prst="rect">
            <a:avLst/>
          </a:prstGeom>
          <a:noFill/>
        </p:spPr>
      </p:pic>
      <p:pic>
        <p:nvPicPr>
          <p:cNvPr id="1042" name="Picture 18" descr="C:\Documents and Settings\krigopou\Local Settings\Temporary Internet Files\Content.IE5\ZMSWCYUV\MP900439311[1].jpg"/>
          <p:cNvPicPr>
            <a:picLocks noChangeAspect="1" noChangeArrowheads="1"/>
          </p:cNvPicPr>
          <p:nvPr/>
        </p:nvPicPr>
        <p:blipFill>
          <a:blip r:embed="rId8" cstate="print"/>
          <a:srcRect/>
          <a:stretch>
            <a:fillRect/>
          </a:stretch>
        </p:blipFill>
        <p:spPr bwMode="auto">
          <a:xfrm>
            <a:off x="7772400" y="0"/>
            <a:ext cx="990600" cy="1409294"/>
          </a:xfrm>
          <a:prstGeom prst="rect">
            <a:avLst/>
          </a:prstGeom>
          <a:noFill/>
        </p:spPr>
      </p:pic>
      <p:pic>
        <p:nvPicPr>
          <p:cNvPr id="1043" name="Picture 19" descr="C:\Documents and Settings\krigopou\Local Settings\Temporary Internet Files\Content.IE5\JTCXUKRY\MP900439314[1].jpg"/>
          <p:cNvPicPr>
            <a:picLocks noChangeAspect="1" noChangeArrowheads="1"/>
          </p:cNvPicPr>
          <p:nvPr/>
        </p:nvPicPr>
        <p:blipFill>
          <a:blip r:embed="rId9" cstate="print"/>
          <a:srcRect/>
          <a:stretch>
            <a:fillRect/>
          </a:stretch>
        </p:blipFill>
        <p:spPr bwMode="auto">
          <a:xfrm>
            <a:off x="381000" y="4719828"/>
            <a:ext cx="1600200" cy="1071372"/>
          </a:xfrm>
          <a:prstGeom prst="rect">
            <a:avLst/>
          </a:prstGeom>
          <a:noFill/>
        </p:spPr>
      </p:pic>
      <p:pic>
        <p:nvPicPr>
          <p:cNvPr id="1044" name="Picture 20" descr="C:\Documents and Settings\krigopou\Local Settings\Temporary Internet Files\Content.IE5\6PLE375A\MP900446467[1].jpg"/>
          <p:cNvPicPr>
            <a:picLocks noChangeAspect="1" noChangeArrowheads="1"/>
          </p:cNvPicPr>
          <p:nvPr/>
        </p:nvPicPr>
        <p:blipFill>
          <a:blip r:embed="rId10" cstate="print"/>
          <a:srcRect/>
          <a:stretch>
            <a:fillRect/>
          </a:stretch>
        </p:blipFill>
        <p:spPr bwMode="auto">
          <a:xfrm>
            <a:off x="4648200" y="0"/>
            <a:ext cx="2057400" cy="1371600"/>
          </a:xfrm>
          <a:prstGeom prst="rect">
            <a:avLst/>
          </a:prstGeom>
          <a:noFill/>
        </p:spPr>
      </p:pic>
      <p:pic>
        <p:nvPicPr>
          <p:cNvPr id="1045" name="Picture 21" descr="C:\Documents and Settings\krigopou\Local Settings\Temporary Internet Files\Content.IE5\1W1TZJA1\MP900439327[1].jpg"/>
          <p:cNvPicPr>
            <a:picLocks noChangeAspect="1" noChangeArrowheads="1"/>
          </p:cNvPicPr>
          <p:nvPr/>
        </p:nvPicPr>
        <p:blipFill>
          <a:blip r:embed="rId11" cstate="print"/>
          <a:srcRect/>
          <a:stretch>
            <a:fillRect/>
          </a:stretch>
        </p:blipFill>
        <p:spPr bwMode="auto">
          <a:xfrm>
            <a:off x="3657600" y="4572000"/>
            <a:ext cx="1659444" cy="1178995"/>
          </a:xfrm>
          <a:prstGeom prst="rect">
            <a:avLst/>
          </a:prstGeom>
          <a:noFill/>
        </p:spPr>
      </p:pic>
      <p:pic>
        <p:nvPicPr>
          <p:cNvPr id="1046" name="Picture 22" descr="C:\Documents and Settings\krigopou\Local Settings\Temporary Internet Files\Content.IE5\Z2CERR9F\MP900442248[1].jpg"/>
          <p:cNvPicPr>
            <a:picLocks noChangeAspect="1" noChangeArrowheads="1"/>
          </p:cNvPicPr>
          <p:nvPr/>
        </p:nvPicPr>
        <p:blipFill>
          <a:blip r:embed="rId12" cstate="print"/>
          <a:srcRect/>
          <a:stretch>
            <a:fillRect/>
          </a:stretch>
        </p:blipFill>
        <p:spPr bwMode="auto">
          <a:xfrm>
            <a:off x="5372100" y="4648200"/>
            <a:ext cx="1638300" cy="1092200"/>
          </a:xfrm>
          <a:prstGeom prst="rect">
            <a:avLst/>
          </a:prstGeom>
          <a:noFill/>
        </p:spPr>
      </p:pic>
      <p:pic>
        <p:nvPicPr>
          <p:cNvPr id="1047" name="Picture 23" descr="C:\Documents and Settings\krigopou\Local Settings\Temporary Internet Files\Content.IE5\E7WBAVU8\MP900439453[1].jpg"/>
          <p:cNvPicPr>
            <a:picLocks noChangeAspect="1" noChangeArrowheads="1"/>
          </p:cNvPicPr>
          <p:nvPr/>
        </p:nvPicPr>
        <p:blipFill>
          <a:blip r:embed="rId13" cstate="print"/>
          <a:srcRect/>
          <a:stretch>
            <a:fillRect/>
          </a:stretch>
        </p:blipFill>
        <p:spPr bwMode="auto">
          <a:xfrm>
            <a:off x="7086600" y="4648200"/>
            <a:ext cx="1600200" cy="1068324"/>
          </a:xfrm>
          <a:prstGeom prst="rect">
            <a:avLst/>
          </a:prstGeom>
          <a:noFill/>
        </p:spPr>
      </p:pic>
    </p:spTree>
    <p:extLst>
      <p:ext uri="{BB962C8B-B14F-4D97-AF65-F5344CB8AC3E}">
        <p14:creationId xmlns="" xmlns:p14="http://schemas.microsoft.com/office/powerpoint/2010/main" val="53381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0" y="457200"/>
          <a:ext cx="80010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600" dirty="0" smtClean="0">
                <a:solidFill>
                  <a:schemeClr val="accent1">
                    <a:lumMod val="75000"/>
                  </a:schemeClr>
                </a:solidFill>
              </a:rPr>
              <a:t>EHR 2013</a:t>
            </a:r>
            <a:endParaRPr lang="en-US" sz="3600" dirty="0">
              <a:solidFill>
                <a:schemeClr val="accent1">
                  <a:lumMod val="75000"/>
                </a:schemeClr>
              </a:solidFill>
            </a:endParaRPr>
          </a:p>
        </p:txBody>
      </p:sp>
      <p:pic>
        <p:nvPicPr>
          <p:cNvPr id="39939" name="Picture 3"/>
          <p:cNvPicPr>
            <a:picLocks noChangeAspect="1" noChangeArrowheads="1"/>
          </p:cNvPicPr>
          <p:nvPr/>
        </p:nvPicPr>
        <p:blipFill>
          <a:blip r:embed="rId8" cstate="print"/>
          <a:srcRect/>
          <a:stretch>
            <a:fillRect/>
          </a:stretch>
        </p:blipFill>
        <p:spPr bwMode="auto">
          <a:xfrm>
            <a:off x="3581400" y="3962400"/>
            <a:ext cx="2324100" cy="2107014"/>
          </a:xfrm>
          <a:prstGeom prst="rect">
            <a:avLst/>
          </a:prstGeom>
          <a:ln>
            <a:noFill/>
          </a:ln>
          <a:effectLst>
            <a:softEdge rad="112500"/>
          </a:effectLst>
        </p:spPr>
      </p:pic>
      <p:pic>
        <p:nvPicPr>
          <p:cNvPr id="32773" name="Picture 5" descr="https://www.inside.nsf.gov/nsf_highlights/images/nuggets/simba_imb.jpg"/>
          <p:cNvPicPr>
            <a:picLocks noChangeAspect="1" noChangeArrowheads="1"/>
          </p:cNvPicPr>
          <p:nvPr/>
        </p:nvPicPr>
        <p:blipFill>
          <a:blip r:embed="rId9" cstate="print"/>
          <a:srcRect/>
          <a:stretch>
            <a:fillRect/>
          </a:stretch>
        </p:blipFill>
        <p:spPr bwMode="auto">
          <a:xfrm>
            <a:off x="6111240" y="3886200"/>
            <a:ext cx="2804160" cy="2103120"/>
          </a:xfrm>
          <a:prstGeom prst="rect">
            <a:avLst/>
          </a:prstGeom>
          <a:ln>
            <a:noFill/>
          </a:ln>
          <a:effectLst>
            <a:softEdge rad="112500"/>
          </a:effectLst>
        </p:spPr>
      </p:pic>
      <p:pic>
        <p:nvPicPr>
          <p:cNvPr id="9" name="Picture 10" descr="0729-010"/>
          <p:cNvPicPr>
            <a:picLocks noChangeAspect="1" noChangeArrowheads="1"/>
          </p:cNvPicPr>
          <p:nvPr/>
        </p:nvPicPr>
        <p:blipFill>
          <a:blip r:embed="rId10" cstate="print"/>
          <a:srcRect l="12188"/>
          <a:stretch>
            <a:fillRect/>
          </a:stretch>
        </p:blipFill>
        <p:spPr bwMode="auto">
          <a:xfrm>
            <a:off x="685800" y="3962400"/>
            <a:ext cx="2721822" cy="2132973"/>
          </a:xfrm>
          <a:prstGeom prst="rect">
            <a:avLst/>
          </a:prstGeom>
          <a:ln>
            <a:noFill/>
          </a:ln>
          <a:effectLst>
            <a:softEdge rad="112500"/>
          </a:effectLst>
        </p:spPr>
      </p:pic>
    </p:spTree>
    <p:extLst>
      <p:ext uri="{BB962C8B-B14F-4D97-AF65-F5344CB8AC3E}">
        <p14:creationId xmlns="" xmlns:p14="http://schemas.microsoft.com/office/powerpoint/2010/main" val="194778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normAutofit/>
          </a:bodyPr>
          <a:lstStyle/>
          <a:p>
            <a:r>
              <a:rPr lang="en-US" sz="3600" dirty="0" smtClean="0">
                <a:solidFill>
                  <a:schemeClr val="accent1">
                    <a:lumMod val="75000"/>
                  </a:schemeClr>
                </a:solidFill>
              </a:rPr>
              <a:t>Core</a:t>
            </a:r>
            <a:r>
              <a:rPr lang="en-US" sz="3600" dirty="0" smtClean="0"/>
              <a:t> </a:t>
            </a:r>
            <a:r>
              <a:rPr lang="en-US" sz="3600" dirty="0" smtClean="0">
                <a:solidFill>
                  <a:schemeClr val="accent1">
                    <a:lumMod val="75000"/>
                  </a:schemeClr>
                </a:solidFill>
              </a:rPr>
              <a:t>Launch</a:t>
            </a:r>
            <a:endParaRPr lang="en-US" sz="3600" dirty="0">
              <a:solidFill>
                <a:schemeClr val="accent1">
                  <a:lumMod val="75000"/>
                </a:schemeClr>
              </a:solidFill>
            </a:endParaRPr>
          </a:p>
        </p:txBody>
      </p:sp>
      <p:sp>
        <p:nvSpPr>
          <p:cNvPr id="5" name="Content Placeholder 4"/>
          <p:cNvSpPr>
            <a:spLocks noGrp="1"/>
          </p:cNvSpPr>
          <p:nvPr>
            <p:ph idx="1"/>
          </p:nvPr>
        </p:nvSpPr>
        <p:spPr>
          <a:xfrm>
            <a:off x="457200" y="1600200"/>
            <a:ext cx="5181600" cy="4525963"/>
          </a:xfrm>
        </p:spPr>
        <p:txBody>
          <a:bodyPr>
            <a:normAutofit fontScale="92500"/>
          </a:bodyPr>
          <a:lstStyle/>
          <a:p>
            <a:pPr marL="736600" indent="-736600">
              <a:buFont typeface="Wingdings" pitchFamily="2" charset="2"/>
              <a:buChar char="ü"/>
            </a:pPr>
            <a:r>
              <a:rPr lang="en-US" sz="3200" dirty="0" smtClean="0"/>
              <a:t>STEM Learning</a:t>
            </a:r>
          </a:p>
          <a:p>
            <a:pPr marL="736600" indent="-736600">
              <a:buFont typeface="Wingdings" pitchFamily="2" charset="2"/>
              <a:buChar char="ü"/>
            </a:pPr>
            <a:r>
              <a:rPr lang="en-US" sz="3200" dirty="0" smtClean="0"/>
              <a:t>STEM Learning Environments</a:t>
            </a:r>
          </a:p>
          <a:p>
            <a:pPr marL="736600" indent="-736600">
              <a:buFont typeface="Wingdings" pitchFamily="2" charset="2"/>
              <a:buChar char="ü"/>
            </a:pPr>
            <a:r>
              <a:rPr lang="en-US" sz="3200" dirty="0" smtClean="0"/>
              <a:t>Broadening Participation and Institutional Capacity in STEM</a:t>
            </a:r>
          </a:p>
          <a:p>
            <a:pPr marL="736600" indent="-736600">
              <a:buFont typeface="Wingdings" pitchFamily="2" charset="2"/>
              <a:buChar char="ü"/>
            </a:pPr>
            <a:r>
              <a:rPr lang="en-US" sz="3200" dirty="0" smtClean="0"/>
              <a:t>STEM Professional Workforce Preparation</a:t>
            </a:r>
          </a:p>
          <a:p>
            <a:pPr marL="736600" indent="-736600">
              <a:buNone/>
            </a:pPr>
            <a:endParaRPr lang="en-US" sz="3600" dirty="0"/>
          </a:p>
        </p:txBody>
      </p:sp>
      <p:pic>
        <p:nvPicPr>
          <p:cNvPr id="35843" name="Picture 3"/>
          <p:cNvPicPr>
            <a:picLocks noChangeAspect="1" noChangeArrowheads="1"/>
          </p:cNvPicPr>
          <p:nvPr/>
        </p:nvPicPr>
        <p:blipFill>
          <a:blip r:embed="rId3" cstate="print"/>
          <a:srcRect/>
          <a:stretch>
            <a:fillRect/>
          </a:stretch>
        </p:blipFill>
        <p:spPr bwMode="auto">
          <a:xfrm>
            <a:off x="5943600" y="1600200"/>
            <a:ext cx="2695575" cy="4093281"/>
          </a:xfrm>
          <a:prstGeom prst="rect">
            <a:avLst/>
          </a:prstGeom>
          <a:ln>
            <a:noFill/>
          </a:ln>
          <a:effectLst>
            <a:softEdge rad="112500"/>
          </a:effectLst>
        </p:spPr>
      </p:pic>
      <p:grpSp>
        <p:nvGrpSpPr>
          <p:cNvPr id="3" name="Group 9"/>
          <p:cNvGrpSpPr/>
          <p:nvPr/>
        </p:nvGrpSpPr>
        <p:grpSpPr>
          <a:xfrm>
            <a:off x="152400" y="152401"/>
            <a:ext cx="2422921" cy="1295399"/>
            <a:chOff x="8594" y="1158239"/>
            <a:chExt cx="2575321" cy="1544319"/>
          </a:xfrm>
        </p:grpSpPr>
        <p:sp>
          <p:nvSpPr>
            <p:cNvPr id="11" name="Rounded Rectangle 10"/>
            <p:cNvSpPr/>
            <p:nvPr/>
          </p:nvSpPr>
          <p:spPr>
            <a:xfrm>
              <a:off x="8594" y="1158239"/>
              <a:ext cx="2575321" cy="1544319"/>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Rounded Rectangle 4"/>
            <p:cNvSpPr/>
            <p:nvPr/>
          </p:nvSpPr>
          <p:spPr>
            <a:xfrm>
              <a:off x="83981" y="1233626"/>
              <a:ext cx="2424547" cy="1393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latin typeface="Arial" pitchFamily="34" charset="0"/>
                  <a:cs typeface="Arial" pitchFamily="34" charset="0"/>
                </a:rPr>
                <a:t>Research &amp; Development Core</a:t>
              </a:r>
              <a:endParaRPr lang="en-US" sz="2400" kern="1200" dirty="0">
                <a:latin typeface="Arial" pitchFamily="34" charset="0"/>
                <a:cs typeface="Arial" pitchFamily="34" charset="0"/>
              </a:endParaRPr>
            </a:p>
          </p:txBody>
        </p:sp>
      </p:grpSp>
    </p:spTree>
    <p:extLst>
      <p:ext uri="{BB962C8B-B14F-4D97-AF65-F5344CB8AC3E}">
        <p14:creationId xmlns="" xmlns:p14="http://schemas.microsoft.com/office/powerpoint/2010/main" val="280150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181600"/>
            <a:ext cx="8229600" cy="914400"/>
          </a:xfrm>
        </p:spPr>
        <p:txBody>
          <a:bodyPr>
            <a:normAutofit fontScale="77500" lnSpcReduction="20000"/>
          </a:bodyPr>
          <a:lstStyle/>
          <a:p>
            <a:pPr marL="0" lvl="0" indent="0" algn="ctr">
              <a:spcBef>
                <a:spcPts val="300"/>
              </a:spcBef>
              <a:spcAft>
                <a:spcPts val="300"/>
              </a:spcAft>
              <a:buNone/>
              <a:defRPr/>
            </a:pPr>
            <a:r>
              <a:rPr lang="en-US" i="1" dirty="0"/>
              <a:t>Accelerating the development of the next generation of diverse well qualified STEM researchers and </a:t>
            </a:r>
            <a:r>
              <a:rPr lang="en-US" i="1" dirty="0" smtClean="0"/>
              <a:t>educators</a:t>
            </a:r>
            <a:endParaRPr lang="en-US" i="1" dirty="0"/>
          </a:p>
        </p:txBody>
      </p:sp>
      <p:pic>
        <p:nvPicPr>
          <p:cNvPr id="28675" name="Picture 3"/>
          <p:cNvPicPr>
            <a:picLocks noChangeAspect="1" noChangeArrowheads="1"/>
          </p:cNvPicPr>
          <p:nvPr/>
        </p:nvPicPr>
        <p:blipFill>
          <a:blip r:embed="rId3" cstate="print"/>
          <a:srcRect/>
          <a:stretch>
            <a:fillRect/>
          </a:stretch>
        </p:blipFill>
        <p:spPr bwMode="auto">
          <a:xfrm>
            <a:off x="1376363" y="1371600"/>
            <a:ext cx="6391275" cy="3524250"/>
          </a:xfrm>
          <a:prstGeom prst="rect">
            <a:avLst/>
          </a:prstGeom>
          <a:ln>
            <a:noFill/>
          </a:ln>
          <a:effectLst>
            <a:softEdge rad="112500"/>
          </a:effectLst>
        </p:spPr>
      </p:pic>
      <p:grpSp>
        <p:nvGrpSpPr>
          <p:cNvPr id="2" name="Group 10"/>
          <p:cNvGrpSpPr/>
          <p:nvPr/>
        </p:nvGrpSpPr>
        <p:grpSpPr>
          <a:xfrm>
            <a:off x="152400" y="152400"/>
            <a:ext cx="2423160" cy="1403705"/>
            <a:chOff x="2712839" y="1158239"/>
            <a:chExt cx="2575321" cy="1403705"/>
          </a:xfrm>
        </p:grpSpPr>
        <p:sp>
          <p:nvSpPr>
            <p:cNvPr id="13" name="Rounded Rectangle 12"/>
            <p:cNvSpPr/>
            <p:nvPr/>
          </p:nvSpPr>
          <p:spPr>
            <a:xfrm>
              <a:off x="2712839" y="1158239"/>
              <a:ext cx="2575321" cy="1298448"/>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4" name="Rounded Rectangle 4"/>
            <p:cNvSpPr/>
            <p:nvPr/>
          </p:nvSpPr>
          <p:spPr>
            <a:xfrm>
              <a:off x="2785599" y="1168399"/>
              <a:ext cx="2424547" cy="1393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latin typeface="Arial" pitchFamily="34" charset="0"/>
                  <a:cs typeface="Arial" pitchFamily="34" charset="0"/>
                </a:rPr>
                <a:t>Leadership</a:t>
              </a:r>
              <a:endParaRPr lang="en-US" sz="2400" kern="1200" dirty="0">
                <a:latin typeface="Arial" pitchFamily="34" charset="0"/>
                <a:cs typeface="Arial" pitchFamily="34" charset="0"/>
              </a:endParaRPr>
            </a:p>
          </p:txBody>
        </p:sp>
      </p:grpSp>
    </p:spTree>
    <p:extLst>
      <p:ext uri="{BB962C8B-B14F-4D97-AF65-F5344CB8AC3E}">
        <p14:creationId xmlns="" xmlns:p14="http://schemas.microsoft.com/office/powerpoint/2010/main" val="2594215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43400"/>
            <a:ext cx="8686800" cy="2057400"/>
          </a:xfrm>
        </p:spPr>
        <p:txBody>
          <a:bodyPr>
            <a:normAutofit/>
          </a:bodyPr>
          <a:lstStyle/>
          <a:p>
            <a:pPr marL="0" indent="0" algn="ctr">
              <a:buNone/>
            </a:pPr>
            <a:r>
              <a:rPr lang="en-US" sz="2400" i="1" dirty="0" smtClean="0"/>
              <a:t>Catalytic and high-return activities that have the potential to transform science and engineering education and create the world-class workforce needed to compete in the twenty-first century: done in partnership, internally and externally.</a:t>
            </a:r>
            <a:endParaRPr lang="en-US" sz="2400" i="1" dirty="0"/>
          </a:p>
        </p:txBody>
      </p:sp>
      <p:grpSp>
        <p:nvGrpSpPr>
          <p:cNvPr id="2" name="Group 4"/>
          <p:cNvGrpSpPr/>
          <p:nvPr/>
        </p:nvGrpSpPr>
        <p:grpSpPr>
          <a:xfrm>
            <a:off x="152400" y="152400"/>
            <a:ext cx="2423160" cy="1408176"/>
            <a:chOff x="5417083" y="1158239"/>
            <a:chExt cx="2575321" cy="1544319"/>
          </a:xfrm>
        </p:grpSpPr>
        <p:sp>
          <p:nvSpPr>
            <p:cNvPr id="6" name="Rounded Rectangle 5"/>
            <p:cNvSpPr/>
            <p:nvPr/>
          </p:nvSpPr>
          <p:spPr>
            <a:xfrm>
              <a:off x="5417083" y="1158239"/>
              <a:ext cx="2575321" cy="1544319"/>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Rounded Rectangle 4"/>
            <p:cNvSpPr/>
            <p:nvPr/>
          </p:nvSpPr>
          <p:spPr>
            <a:xfrm>
              <a:off x="5492470" y="1233626"/>
              <a:ext cx="2424547" cy="1393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latin typeface="Arial" pitchFamily="34" charset="0"/>
                  <a:cs typeface="Arial" pitchFamily="34" charset="0"/>
                </a:rPr>
                <a:t>Expeditions</a:t>
              </a:r>
              <a:endParaRPr lang="en-US" sz="2400" kern="1200" dirty="0">
                <a:latin typeface="Arial" pitchFamily="34" charset="0"/>
                <a:cs typeface="Arial" pitchFamily="34" charset="0"/>
              </a:endParaRPr>
            </a:p>
          </p:txBody>
        </p:sp>
      </p:grpSp>
      <p:pic>
        <p:nvPicPr>
          <p:cNvPr id="12" name="Picture 11" descr="team project-suburb.JPG"/>
          <p:cNvPicPr>
            <a:picLocks noChangeAspect="1"/>
          </p:cNvPicPr>
          <p:nvPr/>
        </p:nvPicPr>
        <p:blipFill>
          <a:blip r:embed="rId2" cstate="print"/>
          <a:stretch>
            <a:fillRect/>
          </a:stretch>
        </p:blipFill>
        <p:spPr>
          <a:xfrm>
            <a:off x="2743200" y="990600"/>
            <a:ext cx="4368800"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a:t>
            </a:r>
            <a:r>
              <a:rPr lang="en-US" smtClean="0"/>
              <a:t>doing today?</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Follow-Up to Successful K-12 STEM Education Report</a:t>
            </a:r>
            <a:endParaRPr lang="en-US" dirty="0">
              <a:solidFill>
                <a:schemeClr val="accent1">
                  <a:lumMod val="75000"/>
                </a:schemeClr>
              </a:solidFill>
            </a:endParaRPr>
          </a:p>
        </p:txBody>
      </p:sp>
      <p:sp>
        <p:nvSpPr>
          <p:cNvPr id="3" name="Content Placeholder 2"/>
          <p:cNvSpPr>
            <a:spLocks noGrp="1"/>
          </p:cNvSpPr>
          <p:nvPr>
            <p:ph idx="1"/>
          </p:nvPr>
        </p:nvSpPr>
        <p:spPr>
          <a:xfrm>
            <a:off x="228600" y="1219200"/>
            <a:ext cx="7239000" cy="4953000"/>
          </a:xfrm>
        </p:spPr>
        <p:txBody>
          <a:bodyPr>
            <a:noAutofit/>
          </a:bodyPr>
          <a:lstStyle/>
          <a:p>
            <a:r>
              <a:rPr lang="en-US" dirty="0" smtClean="0"/>
              <a:t>Organize regional meetings (Seattle, Reno, Chicago, Baltimore)</a:t>
            </a:r>
          </a:p>
          <a:p>
            <a:r>
              <a:rPr lang="en-US" dirty="0" smtClean="0"/>
              <a:t>Establish NSF-wide “think tank” to examine K-12</a:t>
            </a:r>
          </a:p>
          <a:p>
            <a:r>
              <a:rPr lang="en-US" dirty="0" smtClean="0"/>
              <a:t>Launch K-16 math initiative and other coordination between NSF and Department of Ed</a:t>
            </a:r>
          </a:p>
          <a:p>
            <a:r>
              <a:rPr lang="en-US" dirty="0" smtClean="0"/>
              <a:t>Create evaluation framework  for measuring report’s recommendations through award to NRC.</a:t>
            </a:r>
          </a:p>
        </p:txBody>
      </p:sp>
      <p:pic>
        <p:nvPicPr>
          <p:cNvPr id="1026" name="Picture 2" descr="https://encrypted-tbn3.google.com/images?q=tbn:ANd9GcTkAuFsqDmvwyTD1nfaqb6iEEnsV7W_TEmY5y99YuTpZwR2sEXC4w"/>
          <p:cNvPicPr>
            <a:picLocks noChangeAspect="1" noChangeArrowheads="1"/>
          </p:cNvPicPr>
          <p:nvPr/>
        </p:nvPicPr>
        <p:blipFill>
          <a:blip r:embed="rId2" cstate="print"/>
          <a:srcRect/>
          <a:stretch>
            <a:fillRect/>
          </a:stretch>
        </p:blipFill>
        <p:spPr bwMode="auto">
          <a:xfrm>
            <a:off x="6934200" y="1828800"/>
            <a:ext cx="1780799"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Where We Need Additional Research</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Learning progressions in science and mathematics</a:t>
            </a:r>
          </a:p>
          <a:p>
            <a:r>
              <a:rPr lang="en-US" dirty="0" smtClean="0"/>
              <a:t>Implementation of common core state standards in mathematics and (later) science</a:t>
            </a:r>
          </a:p>
          <a:p>
            <a:r>
              <a:rPr lang="en-US" dirty="0" smtClean="0"/>
              <a:t>Transition points, Pre-K, elementary-middle, in/outside of school.</a:t>
            </a:r>
          </a:p>
          <a:p>
            <a:r>
              <a:rPr lang="en-US" dirty="0" smtClean="0"/>
              <a:t>Role of districts in implementing improved STEM education  </a:t>
            </a:r>
          </a:p>
          <a:p>
            <a:r>
              <a:rPr lang="en-US" dirty="0" smtClean="0"/>
              <a:t>Creation of research and implementation agenda WITH practitioners (</a:t>
            </a:r>
            <a:r>
              <a:rPr lang="en-US" dirty="0" err="1" smtClean="0"/>
              <a:t>Bryk</a:t>
            </a:r>
            <a:r>
              <a:rPr lang="en-US" dirty="0" smtClean="0"/>
              <a:t>)</a:t>
            </a:r>
          </a:p>
          <a:p>
            <a:r>
              <a:rPr lang="en-US" dirty="0" smtClean="0"/>
              <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people put this event together.</a:t>
            </a:r>
            <a:endParaRPr lang="en-US" dirty="0"/>
          </a:p>
        </p:txBody>
      </p:sp>
      <p:sp>
        <p:nvSpPr>
          <p:cNvPr id="4" name="Content Placeholder 3"/>
          <p:cNvSpPr>
            <a:spLocks noGrp="1"/>
          </p:cNvSpPr>
          <p:nvPr>
            <p:ph sz="half" idx="1"/>
          </p:nvPr>
        </p:nvSpPr>
        <p:spPr/>
        <p:txBody>
          <a:bodyPr>
            <a:normAutofit fontScale="92500"/>
          </a:bodyPr>
          <a:lstStyle/>
          <a:p>
            <a:r>
              <a:rPr lang="en-US" dirty="0" smtClean="0"/>
              <a:t>EDC</a:t>
            </a:r>
          </a:p>
          <a:p>
            <a:pPr lvl="1"/>
            <a:r>
              <a:rPr lang="en-US" dirty="0" smtClean="0"/>
              <a:t>Wayne Harvey, Vice President and Director of Mathematics and Science Programs</a:t>
            </a:r>
          </a:p>
          <a:p>
            <a:pPr lvl="1"/>
            <a:r>
              <a:rPr lang="en-US" dirty="0" smtClean="0"/>
              <a:t>Barbara </a:t>
            </a:r>
            <a:r>
              <a:rPr lang="en-US" dirty="0" err="1" smtClean="0"/>
              <a:t>Berns</a:t>
            </a:r>
            <a:endParaRPr lang="en-US" dirty="0" smtClean="0"/>
          </a:p>
          <a:p>
            <a:pPr lvl="1"/>
            <a:r>
              <a:rPr lang="en-US" dirty="0" smtClean="0"/>
              <a:t>Catherine McCulloch</a:t>
            </a:r>
          </a:p>
          <a:p>
            <a:pPr lvl="1"/>
            <a:r>
              <a:rPr lang="en-US" dirty="0" smtClean="0"/>
              <a:t>Brenda </a:t>
            </a:r>
            <a:r>
              <a:rPr lang="en-US" dirty="0" err="1" smtClean="0"/>
              <a:t>Sanya</a:t>
            </a:r>
            <a:endParaRPr lang="en-US" dirty="0" smtClean="0"/>
          </a:p>
          <a:p>
            <a:r>
              <a:rPr lang="en-US" dirty="0" smtClean="0"/>
              <a:t>University of Chicago </a:t>
            </a:r>
          </a:p>
          <a:p>
            <a:pPr lvl="1"/>
            <a:r>
              <a:rPr lang="en-US" dirty="0" smtClean="0"/>
              <a:t>Jeanne Century</a:t>
            </a:r>
          </a:p>
          <a:p>
            <a:pPr lvl="1"/>
            <a:r>
              <a:rPr lang="en-US" dirty="0" smtClean="0"/>
              <a:t>Marty </a:t>
            </a:r>
            <a:r>
              <a:rPr lang="en-US" dirty="0" err="1" smtClean="0"/>
              <a:t>Gartzman</a:t>
            </a:r>
            <a:endParaRPr lang="en-US" dirty="0" smtClean="0"/>
          </a:p>
          <a:p>
            <a:endParaRPr lang="en-US" dirty="0" smtClean="0"/>
          </a:p>
          <a:p>
            <a:endParaRPr lang="en-US" dirty="0"/>
          </a:p>
        </p:txBody>
      </p:sp>
      <p:sp>
        <p:nvSpPr>
          <p:cNvPr id="5" name="Content Placeholder 4"/>
          <p:cNvSpPr>
            <a:spLocks noGrp="1"/>
          </p:cNvSpPr>
          <p:nvPr>
            <p:ph sz="half" idx="2"/>
          </p:nvPr>
        </p:nvSpPr>
        <p:spPr/>
        <p:txBody>
          <a:bodyPr>
            <a:normAutofit fontScale="92500"/>
          </a:bodyPr>
          <a:lstStyle/>
          <a:p>
            <a:r>
              <a:rPr lang="en-US" dirty="0" smtClean="0"/>
              <a:t>NSF/EHR</a:t>
            </a:r>
          </a:p>
          <a:p>
            <a:pPr lvl="1"/>
            <a:r>
              <a:rPr lang="en-US" dirty="0" smtClean="0"/>
              <a:t>Janice Earle</a:t>
            </a:r>
          </a:p>
          <a:p>
            <a:pPr lvl="1"/>
            <a:r>
              <a:rPr lang="en-US" dirty="0" smtClean="0"/>
              <a:t>Jim Hamos</a:t>
            </a:r>
          </a:p>
          <a:p>
            <a:pPr lvl="1"/>
            <a:r>
              <a:rPr lang="en-US" dirty="0" smtClean="0"/>
              <a:t>Dennis Schatz</a:t>
            </a:r>
          </a:p>
          <a:p>
            <a:pPr lvl="1"/>
            <a:r>
              <a:rPr lang="en-US" dirty="0" smtClean="0"/>
              <a:t>Darryl Williams</a:t>
            </a:r>
          </a:p>
          <a:p>
            <a:r>
              <a:rPr lang="en-US" dirty="0" smtClean="0"/>
              <a:t>NSF/OLPA</a:t>
            </a:r>
          </a:p>
          <a:p>
            <a:pPr lvl="1"/>
            <a:r>
              <a:rPr lang="en-US" dirty="0" smtClean="0"/>
              <a:t>Bobbie </a:t>
            </a:r>
            <a:r>
              <a:rPr lang="en-US" dirty="0" err="1" smtClean="0"/>
              <a:t>Mixon</a:t>
            </a:r>
            <a:endParaRPr lang="en-US" dirty="0" smtClean="0"/>
          </a:p>
          <a:p>
            <a:pPr lvl="1"/>
            <a:r>
              <a:rPr lang="en-US" dirty="0" smtClean="0"/>
              <a:t>Karen Pierce</a:t>
            </a:r>
          </a:p>
          <a:p>
            <a:pPr>
              <a:buNone/>
            </a:pP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t1.gstatic.com/images?q=tbn:ANd9GcSDZ2yd8XWolBdYI0faQfMfp7vad5IPih4F7tc2XGC8RJUe2GCfMg"/>
          <p:cNvPicPr>
            <a:picLocks noChangeAspect="1" noChangeArrowheads="1"/>
          </p:cNvPicPr>
          <p:nvPr/>
        </p:nvPicPr>
        <p:blipFill>
          <a:blip r:embed="rId3" cstate="print">
            <a:duotone>
              <a:prstClr val="black"/>
              <a:schemeClr val="tx1">
                <a:lumMod val="85000"/>
                <a:lumOff val="15000"/>
                <a:tint val="45000"/>
                <a:satMod val="400000"/>
              </a:schemeClr>
            </a:duotone>
            <a:lum bright="-24000"/>
          </a:blip>
          <a:srcRect/>
          <a:stretch>
            <a:fillRect/>
          </a:stretch>
        </p:blipFill>
        <p:spPr bwMode="auto">
          <a:xfrm>
            <a:off x="304800" y="1295400"/>
            <a:ext cx="8458200" cy="4656881"/>
          </a:xfrm>
          <a:prstGeom prst="rect">
            <a:avLst/>
          </a:prstGeom>
          <a:noFill/>
        </p:spPr>
      </p:pic>
      <p:sp>
        <p:nvSpPr>
          <p:cNvPr id="2" name="Title 1"/>
          <p:cNvSpPr>
            <a:spLocks noGrp="1"/>
          </p:cNvSpPr>
          <p:nvPr>
            <p:ph type="title"/>
          </p:nvPr>
        </p:nvSpPr>
        <p:spPr/>
        <p:txBody>
          <a:bodyPr>
            <a:normAutofit/>
          </a:bodyPr>
          <a:lstStyle/>
          <a:p>
            <a:pPr>
              <a:spcBef>
                <a:spcPts val="1200"/>
              </a:spcBef>
            </a:pPr>
            <a:r>
              <a:rPr lang="en-US" sz="4000" dirty="0" smtClean="0">
                <a:solidFill>
                  <a:schemeClr val="accent1">
                    <a:lumMod val="75000"/>
                  </a:schemeClr>
                </a:solidFill>
              </a:rPr>
              <a:t>Thank You!</a:t>
            </a:r>
            <a:endParaRPr lang="en-US" sz="4000" dirty="0">
              <a:solidFill>
                <a:schemeClr val="accent1">
                  <a:lumMod val="75000"/>
                </a:schemeClr>
              </a:solidFill>
            </a:endParaRPr>
          </a:p>
        </p:txBody>
      </p:sp>
      <p:sp>
        <p:nvSpPr>
          <p:cNvPr id="8" name="TextBox 7"/>
          <p:cNvSpPr txBox="1"/>
          <p:nvPr/>
        </p:nvSpPr>
        <p:spPr>
          <a:xfrm>
            <a:off x="609600" y="1371601"/>
            <a:ext cx="7772400" cy="3785652"/>
          </a:xfrm>
          <a:prstGeom prst="rect">
            <a:avLst/>
          </a:prstGeom>
          <a:noFill/>
          <a:ln w="38100">
            <a:noFill/>
          </a:ln>
        </p:spPr>
        <p:txBody>
          <a:bodyPr wrap="square" rtlCol="0">
            <a:spAutoFit/>
          </a:bodyPr>
          <a:lstStyle/>
          <a:p>
            <a:pPr algn="ctr"/>
            <a:r>
              <a:rPr lang="en-US" sz="4000" b="1" dirty="0" smtClean="0">
                <a:solidFill>
                  <a:schemeClr val="bg1"/>
                </a:solidFill>
                <a:latin typeface="+mj-lt"/>
              </a:rPr>
              <a:t>Contact Information</a:t>
            </a:r>
          </a:p>
          <a:p>
            <a:endParaRPr lang="en-US" b="1" dirty="0" smtClean="0">
              <a:solidFill>
                <a:schemeClr val="bg1"/>
              </a:solidFill>
              <a:latin typeface="+mj-lt"/>
            </a:endParaRPr>
          </a:p>
          <a:p>
            <a:endParaRPr lang="en-US" b="1" dirty="0" smtClean="0">
              <a:solidFill>
                <a:schemeClr val="bg1"/>
              </a:solidFill>
              <a:latin typeface="+mj-lt"/>
            </a:endParaRPr>
          </a:p>
          <a:p>
            <a:r>
              <a:rPr lang="en-US" sz="3600" b="1" dirty="0" smtClean="0">
                <a:solidFill>
                  <a:schemeClr val="bg1"/>
                </a:solidFill>
                <a:latin typeface="+mj-lt"/>
              </a:rPr>
              <a:t>Joan Ferrini-Mundy</a:t>
            </a:r>
            <a:endParaRPr lang="en-US" sz="3600" b="1" dirty="0" smtClean="0">
              <a:solidFill>
                <a:schemeClr val="bg1"/>
              </a:solidFill>
              <a:latin typeface="+mj-lt"/>
              <a:hlinkClick r:id="rId4"/>
            </a:endParaRPr>
          </a:p>
          <a:p>
            <a:r>
              <a:rPr lang="en-US" sz="3600" b="1" u="sng" dirty="0" smtClean="0">
                <a:solidFill>
                  <a:srgbClr val="FFC000"/>
                </a:solidFill>
                <a:latin typeface="+mj-lt"/>
              </a:rPr>
              <a:t>jferrini@nsf.gov</a:t>
            </a:r>
          </a:p>
          <a:p>
            <a:endParaRPr lang="en-US" sz="2000" b="1" u="sng" dirty="0" smtClean="0">
              <a:solidFill>
                <a:srgbClr val="FFC000"/>
              </a:solidFill>
              <a:latin typeface="+mj-lt"/>
            </a:endParaRPr>
          </a:p>
          <a:p>
            <a:r>
              <a:rPr lang="en-US" sz="3600" b="1" u="sng" dirty="0" smtClean="0">
                <a:solidFill>
                  <a:srgbClr val="FFC000"/>
                </a:solidFill>
                <a:latin typeface="+mj-lt"/>
              </a:rPr>
              <a:t>www.nsf.gov </a:t>
            </a:r>
          </a:p>
          <a:p>
            <a:r>
              <a:rPr lang="en-US" sz="3600" b="1" dirty="0" smtClean="0">
                <a:solidFill>
                  <a:schemeClr val="bg1"/>
                </a:solidFill>
                <a:latin typeface="+mj-lt"/>
              </a:rPr>
              <a:t>Keyword: EHR</a:t>
            </a:r>
          </a:p>
        </p:txBody>
      </p:sp>
      <p:grpSp>
        <p:nvGrpSpPr>
          <p:cNvPr id="3" name="Group 14"/>
          <p:cNvGrpSpPr/>
          <p:nvPr/>
        </p:nvGrpSpPr>
        <p:grpSpPr>
          <a:xfrm>
            <a:off x="5166360" y="2377440"/>
            <a:ext cx="3291840" cy="3108960"/>
            <a:chOff x="5410200" y="1905000"/>
            <a:chExt cx="3048000" cy="2819400"/>
          </a:xfrm>
        </p:grpSpPr>
        <p:pic>
          <p:nvPicPr>
            <p:cNvPr id="5" name="Picture 4" descr="technology.png"/>
            <p:cNvPicPr>
              <a:picLocks noChangeAspect="1"/>
            </p:cNvPicPr>
            <p:nvPr/>
          </p:nvPicPr>
          <p:blipFill>
            <a:blip r:embed="rId5" cstate="print"/>
            <a:stretch>
              <a:fillRect/>
            </a:stretch>
          </p:blipFill>
          <p:spPr>
            <a:xfrm>
              <a:off x="5410200" y="2654208"/>
              <a:ext cx="3048000" cy="698592"/>
            </a:xfrm>
            <a:prstGeom prst="rect">
              <a:avLst/>
            </a:prstGeom>
          </p:spPr>
        </p:pic>
        <p:pic>
          <p:nvPicPr>
            <p:cNvPr id="6" name="Picture 5" descr="Science.png"/>
            <p:cNvPicPr>
              <a:picLocks noChangeAspect="1"/>
            </p:cNvPicPr>
            <p:nvPr/>
          </p:nvPicPr>
          <p:blipFill>
            <a:blip r:embed="rId6" cstate="print"/>
            <a:srcRect t="3939" b="52731"/>
            <a:stretch>
              <a:fillRect/>
            </a:stretch>
          </p:blipFill>
          <p:spPr>
            <a:xfrm>
              <a:off x="5596835" y="1905001"/>
              <a:ext cx="2782957" cy="799507"/>
            </a:xfrm>
            <a:prstGeom prst="rect">
              <a:avLst/>
            </a:prstGeom>
          </p:spPr>
        </p:pic>
        <p:pic>
          <p:nvPicPr>
            <p:cNvPr id="7" name="Picture 2"/>
            <p:cNvPicPr>
              <a:picLocks noChangeAspect="1" noChangeArrowheads="1"/>
            </p:cNvPicPr>
            <p:nvPr/>
          </p:nvPicPr>
          <p:blipFill>
            <a:blip r:embed="rId7" cstate="print"/>
            <a:srcRect/>
            <a:stretch>
              <a:fillRect/>
            </a:stretch>
          </p:blipFill>
          <p:spPr bwMode="auto">
            <a:xfrm>
              <a:off x="5596835" y="3352800"/>
              <a:ext cx="2782957" cy="532966"/>
            </a:xfrm>
            <a:prstGeom prst="rect">
              <a:avLst/>
            </a:prstGeom>
            <a:noFill/>
            <a:ln w="9525">
              <a:solidFill>
                <a:schemeClr val="bg1"/>
              </a:solidFill>
              <a:miter lim="800000"/>
              <a:headEnd/>
              <a:tailEnd/>
            </a:ln>
          </p:spPr>
        </p:pic>
        <p:pic>
          <p:nvPicPr>
            <p:cNvPr id="9" name="Picture 4" descr="P:\GOH\BECKY\PUBLICATIONS\EHR Inspirations\Drafts and pics\EHR Graphic\Highlight pics 2005-2011 for EHR Mag Graphic\math.jpg"/>
            <p:cNvPicPr>
              <a:picLocks noChangeAspect="1" noChangeArrowheads="1"/>
            </p:cNvPicPr>
            <p:nvPr/>
          </p:nvPicPr>
          <p:blipFill>
            <a:blip r:embed="rId8" cstate="print"/>
            <a:srcRect/>
            <a:stretch>
              <a:fillRect/>
            </a:stretch>
          </p:blipFill>
          <p:spPr bwMode="auto">
            <a:xfrm>
              <a:off x="5596835" y="3909646"/>
              <a:ext cx="2743200" cy="768449"/>
            </a:xfrm>
            <a:prstGeom prst="rect">
              <a:avLst/>
            </a:prstGeom>
            <a:noFill/>
          </p:spPr>
        </p:pic>
        <p:sp>
          <p:nvSpPr>
            <p:cNvPr id="11" name="Rectangle 10"/>
            <p:cNvSpPr/>
            <p:nvPr/>
          </p:nvSpPr>
          <p:spPr>
            <a:xfrm>
              <a:off x="5562600" y="1905000"/>
              <a:ext cx="2819400" cy="2819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3"/>
          <p:cNvSpPr txBox="1">
            <a:spLocks/>
          </p:cNvSpPr>
          <p:nvPr/>
        </p:nvSpPr>
        <p:spPr>
          <a:xfrm>
            <a:off x="381000" y="5943600"/>
            <a:ext cx="8458200" cy="380999"/>
          </a:xfrm>
          <a:prstGeom prst="rect">
            <a:avLst/>
          </a:prstGeom>
        </p:spPr>
        <p:txBody>
          <a:bodyPr vert="horz" lIns="91440" tIns="45720" rIns="91440" bIns="45720" rtlCol="0">
            <a:noAutofit/>
          </a:bodyPr>
          <a:lstStyle>
            <a:lvl1pPr>
              <a:defRPr sz="1100">
                <a:solidFill>
                  <a:schemeClr val="bg1"/>
                </a:solidFill>
                <a:latin typeface="Engravers MT" pitchFamily="18" charset="0"/>
              </a:defRPr>
            </a:lvl1pPr>
          </a:lstStyle>
          <a:p>
            <a:pPr algn="r">
              <a:spcBef>
                <a:spcPct val="20000"/>
              </a:spcBef>
              <a:buFont typeface="Arial" pitchFamily="34" charset="0"/>
              <a:buNone/>
              <a:defRPr/>
            </a:pPr>
            <a:r>
              <a:rPr lang="en-US" dirty="0" smtClean="0">
                <a:solidFill>
                  <a:prstClr val="white"/>
                </a:solidFill>
              </a:rPr>
              <a:t>MSP Learning Network Conference</a:t>
            </a:r>
          </a:p>
          <a:p>
            <a:pPr algn="r">
              <a:spcBef>
                <a:spcPct val="20000"/>
              </a:spcBef>
              <a:buFont typeface="Arial" pitchFamily="34" charset="0"/>
              <a:buNone/>
              <a:defRPr/>
            </a:pPr>
            <a:fld id="{2CF10AA1-CE69-4C86-AFBF-4366F5A2BC46}" type="slidenum">
              <a:rPr lang="en-US" smtClean="0">
                <a:solidFill>
                  <a:prstClr val="white"/>
                </a:solidFill>
              </a:rPr>
              <a:pPr algn="r">
                <a:spcBef>
                  <a:spcPct val="20000"/>
                </a:spcBef>
                <a:buFont typeface="Arial" pitchFamily="34" charset="0"/>
                <a:buNone/>
                <a:defRPr/>
              </a:pPr>
              <a:t>18</a:t>
            </a:fld>
            <a:r>
              <a:rPr lang="en-US" dirty="0" smtClean="0">
                <a:solidFill>
                  <a:prstClr val="white"/>
                </a:solidFill>
              </a:rPr>
              <a:t>                                                         January 24, 2012</a:t>
            </a:r>
            <a:br>
              <a:rPr lang="en-US" dirty="0" smtClean="0">
                <a:solidFill>
                  <a:prstClr val="white"/>
                </a:solidFill>
              </a:rPr>
            </a:br>
            <a:r>
              <a:rPr lang="en-US" dirty="0" smtClean="0">
                <a:solidFill>
                  <a:prstClr val="white"/>
                </a:solidFill>
              </a:rPr>
              <a:t/>
            </a:r>
            <a:br>
              <a:rPr lang="en-US" dirty="0" smtClean="0">
                <a:solidFill>
                  <a:prstClr val="white"/>
                </a:solidFill>
              </a:rPr>
            </a:br>
            <a:endParaRPr lang="en-US" dirty="0" smtClean="0">
              <a:solidFill>
                <a:prstClr val="white"/>
              </a:solidFill>
            </a:endParaRPr>
          </a:p>
          <a:p>
            <a:pPr>
              <a:spcBef>
                <a:spcPct val="20000"/>
              </a:spcBef>
              <a:buFont typeface="Arial" pitchFamily="34" charset="0"/>
              <a:buNone/>
              <a:defRPr/>
            </a:pPr>
            <a:endParaRPr lang="en-US" dirty="0" smtClean="0">
              <a:solidFill>
                <a:prstClr val="white"/>
              </a:solidFill>
            </a:endParaRPr>
          </a:p>
          <a:p>
            <a:pPr>
              <a:spcBef>
                <a:spcPct val="20000"/>
              </a:spcBef>
              <a:buFont typeface="Arial" pitchFamily="34" charset="0"/>
              <a:buNone/>
              <a:defRPr/>
            </a:pPr>
            <a:endParaRPr 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Co-STEM major findings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62000" y="1219200"/>
            <a:ext cx="7755284" cy="4648199"/>
          </a:xfrm>
          <a:prstGeom prst="rect">
            <a:avLst/>
          </a:prstGeom>
          <a:noFill/>
          <a:ln w="9525">
            <a:noFill/>
            <a:miter lim="800000"/>
            <a:headEnd/>
            <a:tailEnd/>
          </a:ln>
        </p:spPr>
      </p:pic>
      <p:sp>
        <p:nvSpPr>
          <p:cNvPr id="8" name="TextBox 7"/>
          <p:cNvSpPr txBox="1"/>
          <p:nvPr/>
        </p:nvSpPr>
        <p:spPr>
          <a:xfrm>
            <a:off x="6172200" y="6304002"/>
            <a:ext cx="2971800" cy="553998"/>
          </a:xfrm>
          <a:prstGeom prst="rect">
            <a:avLst/>
          </a:prstGeom>
          <a:noFill/>
        </p:spPr>
        <p:txBody>
          <a:bodyPr wrap="square" rtlCol="0">
            <a:spAutoFit/>
          </a:bodyPr>
          <a:lstStyle/>
          <a:p>
            <a:pPr algn="r"/>
            <a:r>
              <a:rPr lang="en-US" sz="1000" i="1" dirty="0" smtClean="0">
                <a:solidFill>
                  <a:schemeClr val="bg1"/>
                </a:solidFill>
              </a:rPr>
              <a:t>The Federal Science, Technology, Engineering, and Mathematics (STEM) Education Portfolio</a:t>
            </a:r>
            <a:r>
              <a:rPr lang="en-US" sz="1000" dirty="0" smtClean="0">
                <a:solidFill>
                  <a:schemeClr val="bg1"/>
                </a:solidFill>
              </a:rPr>
              <a:t>, December 2011, p. 12</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already know</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Co-STEM Major Findings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838200" y="1219200"/>
            <a:ext cx="7335054" cy="5105400"/>
          </a:xfrm>
          <a:prstGeom prst="rect">
            <a:avLst/>
          </a:prstGeom>
          <a:noFill/>
          <a:ln w="9525">
            <a:noFill/>
            <a:miter lim="800000"/>
            <a:headEnd/>
            <a:tailEnd/>
          </a:ln>
        </p:spPr>
      </p:pic>
      <p:sp>
        <p:nvSpPr>
          <p:cNvPr id="4" name="TextBox 3"/>
          <p:cNvSpPr txBox="1"/>
          <p:nvPr/>
        </p:nvSpPr>
        <p:spPr>
          <a:xfrm>
            <a:off x="6172200" y="6304002"/>
            <a:ext cx="2971800" cy="553998"/>
          </a:xfrm>
          <a:prstGeom prst="rect">
            <a:avLst/>
          </a:prstGeom>
          <a:noFill/>
        </p:spPr>
        <p:txBody>
          <a:bodyPr wrap="square" rtlCol="0">
            <a:spAutoFit/>
          </a:bodyPr>
          <a:lstStyle/>
          <a:p>
            <a:pPr algn="r"/>
            <a:r>
              <a:rPr lang="en-US" sz="1000" i="1" dirty="0" smtClean="0">
                <a:solidFill>
                  <a:schemeClr val="bg1"/>
                </a:solidFill>
              </a:rPr>
              <a:t>The Federal Science, Technology, Engineering, and Mathematics (STEM) Education Portfolio</a:t>
            </a:r>
            <a:r>
              <a:rPr lang="en-US" sz="1000" dirty="0" smtClean="0">
                <a:solidFill>
                  <a:schemeClr val="bg1"/>
                </a:solidFill>
              </a:rPr>
              <a:t>, December 2011, p. 21</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Co-STEM Major Findings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33400" y="1295400"/>
            <a:ext cx="7945999" cy="4752975"/>
          </a:xfrm>
          <a:prstGeom prst="rect">
            <a:avLst/>
          </a:prstGeom>
          <a:noFill/>
          <a:ln w="9525">
            <a:noFill/>
            <a:miter lim="800000"/>
            <a:headEnd/>
            <a:tailEnd/>
          </a:ln>
        </p:spPr>
      </p:pic>
      <p:sp>
        <p:nvSpPr>
          <p:cNvPr id="4" name="TextBox 3"/>
          <p:cNvSpPr txBox="1"/>
          <p:nvPr/>
        </p:nvSpPr>
        <p:spPr>
          <a:xfrm>
            <a:off x="6172200" y="6304002"/>
            <a:ext cx="2971800" cy="553998"/>
          </a:xfrm>
          <a:prstGeom prst="rect">
            <a:avLst/>
          </a:prstGeom>
          <a:noFill/>
        </p:spPr>
        <p:txBody>
          <a:bodyPr wrap="square" rtlCol="0">
            <a:spAutoFit/>
          </a:bodyPr>
          <a:lstStyle/>
          <a:p>
            <a:pPr algn="r"/>
            <a:r>
              <a:rPr lang="en-US" sz="1000" i="1" dirty="0" smtClean="0">
                <a:solidFill>
                  <a:schemeClr val="bg1"/>
                </a:solidFill>
              </a:rPr>
              <a:t>The Federal Science, Technology, Engineering, and Mathematics (STEM) Education Portfolio</a:t>
            </a:r>
            <a:r>
              <a:rPr lang="en-US" sz="1000" dirty="0" smtClean="0">
                <a:solidFill>
                  <a:schemeClr val="bg1"/>
                </a:solidFill>
              </a:rPr>
              <a:t>, December 2011, p. 22</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current conditions:</a:t>
            </a:r>
            <a:endParaRPr lang="en-US" dirty="0"/>
          </a:p>
        </p:txBody>
      </p:sp>
      <p:sp>
        <p:nvSpPr>
          <p:cNvPr id="3" name="Text Placeholder 2"/>
          <p:cNvSpPr>
            <a:spLocks noGrp="1"/>
          </p:cNvSpPr>
          <p:nvPr>
            <p:ph idx="1"/>
          </p:nvPr>
        </p:nvSpPr>
        <p:spPr/>
        <p:txBody>
          <a:bodyPr>
            <a:normAutofit lnSpcReduction="10000"/>
          </a:bodyPr>
          <a:lstStyle/>
          <a:p>
            <a:r>
              <a:rPr lang="en-US" dirty="0" smtClean="0"/>
              <a:t>Data on student achievement and teaching capacity is complex and nuanced with some gains in some places for some populations.</a:t>
            </a:r>
          </a:p>
          <a:p>
            <a:r>
              <a:rPr lang="en-US" dirty="0" smtClean="0"/>
              <a:t>Time devoted to teaching science during the elementary and middle school day is falling and lags behind time devoted to language arts and mathematics.</a:t>
            </a:r>
          </a:p>
          <a:p>
            <a:r>
              <a:rPr lang="en-US" dirty="0" smtClean="0"/>
              <a:t>24 x 7 learning (in school and out) is not well understood.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about achievements.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8</a:t>
            </a:r>
            <a:r>
              <a:rPr lang="en-US" baseline="30000" dirty="0" smtClean="0"/>
              <a:t>th</a:t>
            </a:r>
            <a:r>
              <a:rPr lang="en-US" dirty="0" smtClean="0"/>
              <a:t> graders continued to show gains in mathematics scores in 2011.</a:t>
            </a:r>
          </a:p>
          <a:p>
            <a:r>
              <a:rPr lang="en-US" dirty="0" smtClean="0"/>
              <a:t>12</a:t>
            </a:r>
            <a:r>
              <a:rPr lang="en-US" baseline="30000" dirty="0" smtClean="0"/>
              <a:t>th</a:t>
            </a:r>
            <a:r>
              <a:rPr lang="en-US" dirty="0" smtClean="0"/>
              <a:t> graders continued to show gains in mathematics scores between 2007 and 2009.</a:t>
            </a:r>
          </a:p>
          <a:p>
            <a:r>
              <a:rPr lang="en-US" dirty="0" smtClean="0"/>
              <a:t>Most high school teachers in mathematics and science taught in field (2007).</a:t>
            </a:r>
          </a:p>
          <a:p>
            <a:r>
              <a:rPr lang="en-US" dirty="0" smtClean="0"/>
              <a:t>Very young children are capable of learning abstract concepts earlier than we had believed. And our brains remain “plastic” longer, so it is never too early or too late to learn.  The question is how?</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can </a:t>
            </a:r>
            <a:r>
              <a:rPr lang="en-US" dirty="0" err="1" smtClean="0"/>
              <a:t>nsf</a:t>
            </a:r>
            <a:r>
              <a:rPr lang="en-US" dirty="0" smtClean="0"/>
              <a:t> do?</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Federal Investment in STEM Education</a:t>
            </a:r>
            <a:endParaRPr lang="en-US" dirty="0">
              <a:solidFill>
                <a:schemeClr val="accent1">
                  <a:lumMod val="75000"/>
                </a:schemeClr>
              </a:solidFill>
            </a:endParaRPr>
          </a:p>
        </p:txBody>
      </p:sp>
      <p:pic>
        <p:nvPicPr>
          <p:cNvPr id="5" name="Picture 2"/>
          <p:cNvPicPr>
            <a:picLocks noGrp="1" noChangeAspect="1" noChangeArrowheads="1"/>
          </p:cNvPicPr>
          <p:nvPr>
            <p:ph idx="1"/>
          </p:nvPr>
        </p:nvPicPr>
        <p:blipFill>
          <a:blip r:embed="rId2" cstate="print"/>
          <a:srcRect l="2463" r="3941" b="2985"/>
          <a:stretch>
            <a:fillRect/>
          </a:stretch>
        </p:blipFill>
        <p:spPr bwMode="auto">
          <a:xfrm>
            <a:off x="1143000" y="1273276"/>
            <a:ext cx="7010400" cy="4975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943600" y="5638800"/>
            <a:ext cx="2971800" cy="553998"/>
          </a:xfrm>
          <a:prstGeom prst="rect">
            <a:avLst/>
          </a:prstGeom>
          <a:noFill/>
          <a:ln>
            <a:solidFill>
              <a:schemeClr val="accent1"/>
            </a:solidFill>
          </a:ln>
        </p:spPr>
        <p:txBody>
          <a:bodyPr wrap="square" rtlCol="0">
            <a:spAutoFit/>
          </a:bodyPr>
          <a:lstStyle/>
          <a:p>
            <a:pPr algn="r"/>
            <a:r>
              <a:rPr lang="en-US" sz="1000" b="1" i="1" dirty="0" smtClean="0">
                <a:solidFill>
                  <a:srgbClr val="3333FF"/>
                </a:solidFill>
              </a:rPr>
              <a:t>The Federal Science, Technology, Engineering, and Mathematics (STEM) Education Portfolio</a:t>
            </a:r>
            <a:r>
              <a:rPr lang="en-US" sz="1000" b="1" dirty="0" smtClean="0">
                <a:solidFill>
                  <a:srgbClr val="3333FF"/>
                </a:solidFill>
              </a:rPr>
              <a:t>, December 2011, p. 10</a:t>
            </a:r>
            <a:endParaRPr lang="en-US" sz="1000" b="1" dirty="0">
              <a:solidFill>
                <a:srgbClr val="3333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NSF’s STEM Investments Complement the Department of Education’s</a:t>
            </a:r>
            <a:endParaRPr lang="en-US" dirty="0">
              <a:solidFill>
                <a:schemeClr val="accent1">
                  <a:lumMod val="75000"/>
                </a:schemeClr>
              </a:solidFill>
            </a:endParaRPr>
          </a:p>
        </p:txBody>
      </p:sp>
      <p:pic>
        <p:nvPicPr>
          <p:cNvPr id="5" name="Picture 2"/>
          <p:cNvPicPr>
            <a:picLocks noGrp="1" noChangeAspect="1" noChangeArrowheads="1"/>
          </p:cNvPicPr>
          <p:nvPr>
            <p:ph idx="1"/>
          </p:nvPr>
        </p:nvPicPr>
        <p:blipFill>
          <a:blip r:embed="rId2" cstate="print"/>
          <a:srcRect l="1613" r="4839" b="2439"/>
          <a:stretch>
            <a:fillRect/>
          </a:stretch>
        </p:blipFill>
        <p:spPr bwMode="auto">
          <a:xfrm>
            <a:off x="304800" y="1342697"/>
            <a:ext cx="4876800" cy="336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3" cstate="print"/>
          <a:srcRect l="4478" r="8955" b="4478"/>
          <a:stretch>
            <a:fillRect/>
          </a:stretch>
        </p:blipFill>
        <p:spPr bwMode="auto">
          <a:xfrm>
            <a:off x="4267200" y="2895600"/>
            <a:ext cx="4724400" cy="3258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5638800"/>
            <a:ext cx="3200400" cy="553998"/>
          </a:xfrm>
          <a:prstGeom prst="rect">
            <a:avLst/>
          </a:prstGeom>
          <a:noFill/>
          <a:ln>
            <a:solidFill>
              <a:schemeClr val="accent1"/>
            </a:solidFill>
          </a:ln>
        </p:spPr>
        <p:txBody>
          <a:bodyPr wrap="square" rtlCol="0">
            <a:spAutoFit/>
          </a:bodyPr>
          <a:lstStyle/>
          <a:p>
            <a:pPr algn="r"/>
            <a:r>
              <a:rPr lang="en-US" sz="1000" b="1" i="1" dirty="0" smtClean="0">
                <a:solidFill>
                  <a:srgbClr val="3333FF"/>
                </a:solidFill>
              </a:rPr>
              <a:t>The Federal Science, Technology, Engineering, and Mathematics (STEM) Education Portfolio</a:t>
            </a:r>
            <a:r>
              <a:rPr lang="en-US" sz="1000" b="1" dirty="0" smtClean="0">
                <a:solidFill>
                  <a:srgbClr val="3333FF"/>
                </a:solidFill>
              </a:rPr>
              <a:t>, December 2011, pp. 62, 68.</a:t>
            </a:r>
            <a:endParaRPr lang="en-US" sz="1000" b="1" dirty="0">
              <a:solidFill>
                <a:srgbClr val="3333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NSF can:</a:t>
            </a:r>
            <a:endParaRPr lang="en-US" dirty="0">
              <a:solidFill>
                <a:schemeClr val="accent1">
                  <a:lumMod val="75000"/>
                </a:schemeClr>
              </a:solidFill>
            </a:endParaRPr>
          </a:p>
        </p:txBody>
      </p:sp>
      <p:sp>
        <p:nvSpPr>
          <p:cNvPr id="3" name="Content Placeholder 2"/>
          <p:cNvSpPr>
            <a:spLocks noGrp="1"/>
          </p:cNvSpPr>
          <p:nvPr>
            <p:ph idx="1"/>
          </p:nvPr>
        </p:nvSpPr>
        <p:spPr>
          <a:xfrm>
            <a:off x="304800" y="1143000"/>
            <a:ext cx="8839200" cy="5105400"/>
          </a:xfrm>
        </p:spPr>
        <p:txBody>
          <a:bodyPr>
            <a:noAutofit/>
          </a:bodyPr>
          <a:lstStyle/>
          <a:p>
            <a:r>
              <a:rPr lang="en-US" dirty="0" smtClean="0"/>
              <a:t>Call attention to emerging and important areas of research, e.g.:</a:t>
            </a:r>
          </a:p>
          <a:p>
            <a:pPr lvl="1"/>
            <a:r>
              <a:rPr lang="en-US" dirty="0" smtClean="0"/>
              <a:t>Pre-K – 5 year olds</a:t>
            </a:r>
          </a:p>
          <a:p>
            <a:pPr lvl="1"/>
            <a:r>
              <a:rPr lang="en-US" dirty="0" smtClean="0"/>
              <a:t>Learning opportunities outside the classroom</a:t>
            </a:r>
          </a:p>
          <a:p>
            <a:r>
              <a:rPr lang="en-US" dirty="0" smtClean="0"/>
              <a:t>Leverage investments in educational research and learning and development with exciting science investments. </a:t>
            </a:r>
          </a:p>
          <a:p>
            <a:r>
              <a:rPr lang="en-US" dirty="0" smtClean="0"/>
              <a:t>Build partnerships across agencies, sectors, and jurisdictions.</a:t>
            </a:r>
          </a:p>
          <a:p>
            <a:r>
              <a:rPr lang="en-US" dirty="0" smtClean="0"/>
              <a:t>Facilitate sharing and building knowledge with practitioners.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1">
                    <a:lumMod val="75000"/>
                  </a:schemeClr>
                </a:solidFill>
              </a:rPr>
              <a:t>EHR FY 2013 </a:t>
            </a:r>
            <a:br>
              <a:rPr lang="en-US" sz="3600" dirty="0">
                <a:solidFill>
                  <a:schemeClr val="accent1">
                    <a:lumMod val="75000"/>
                  </a:schemeClr>
                </a:solidFill>
              </a:rPr>
            </a:br>
            <a:r>
              <a:rPr lang="en-US" sz="3600" dirty="0">
                <a:solidFill>
                  <a:schemeClr val="accent1">
                    <a:lumMod val="75000"/>
                  </a:schemeClr>
                </a:solidFill>
              </a:rPr>
              <a:t>Congressional Budget Request</a:t>
            </a:r>
          </a:p>
        </p:txBody>
      </p:sp>
      <p:graphicFrame>
        <p:nvGraphicFramePr>
          <p:cNvPr id="8" name="Table 7"/>
          <p:cNvGraphicFramePr>
            <a:graphicFrameLocks noGrp="1"/>
          </p:cNvGraphicFramePr>
          <p:nvPr>
            <p:extLst>
              <p:ext uri="{D42A27DB-BD31-4B8C-83A1-F6EECF244321}">
                <p14:modId xmlns:p14="http://schemas.microsoft.com/office/powerpoint/2010/main" xmlns="" val="1062121747"/>
              </p:ext>
            </p:extLst>
          </p:nvPr>
        </p:nvGraphicFramePr>
        <p:xfrm>
          <a:off x="609600" y="1905000"/>
          <a:ext cx="4419600" cy="3581400"/>
        </p:xfrm>
        <a:graphic>
          <a:graphicData uri="http://schemas.openxmlformats.org/drawingml/2006/table">
            <a:tbl>
              <a:tblPr firstRow="1" bandRow="1">
                <a:tableStyleId>{3C2FFA5D-87B4-456A-9821-1D502468CF0F}</a:tableStyleId>
              </a:tblPr>
              <a:tblGrid>
                <a:gridCol w="4419600"/>
              </a:tblGrid>
              <a:tr h="1460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Total</a:t>
                      </a:r>
                      <a:r>
                        <a:rPr lang="en-US" sz="3200" baseline="0" dirty="0" smtClean="0"/>
                        <a:t> FY 2013:</a:t>
                      </a:r>
                      <a:br>
                        <a:rPr lang="en-US" sz="3200" baseline="0" dirty="0" smtClean="0"/>
                      </a:br>
                      <a:r>
                        <a:rPr lang="en-US" sz="3200" dirty="0" smtClean="0"/>
                        <a:t>$875.61 million</a:t>
                      </a:r>
                      <a:endParaRPr lang="en-US" sz="3200" b="1" dirty="0" smtClean="0">
                        <a:latin typeface="Arial" pitchFamily="34" charset="0"/>
                        <a:cs typeface="Arial" pitchFamily="34" charset="0"/>
                      </a:endParaRPr>
                    </a:p>
                  </a:txBody>
                  <a:tcPr anchor="ctr"/>
                </a:tc>
              </a:tr>
              <a:tr h="212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Change</a:t>
                      </a:r>
                      <a:r>
                        <a:rPr lang="en-US" sz="3200" b="1" baseline="0" dirty="0" smtClean="0"/>
                        <a:t> Over </a:t>
                      </a:r>
                      <a:br>
                        <a:rPr lang="en-US" sz="3200" b="1" baseline="0" dirty="0" smtClean="0"/>
                      </a:br>
                      <a:r>
                        <a:rPr lang="en-US" sz="3200" b="1" baseline="0" dirty="0" smtClean="0"/>
                        <a:t>FY 2012 Estimate:</a:t>
                      </a:r>
                      <a:r>
                        <a:rPr lang="en-US" sz="3200" baseline="0" dirty="0" smtClean="0"/>
                        <a:t/>
                      </a:r>
                      <a:br>
                        <a:rPr lang="en-US" sz="3200" baseline="0" dirty="0" smtClean="0"/>
                      </a:br>
                      <a:r>
                        <a:rPr lang="en-US" sz="3200" dirty="0" smtClean="0"/>
                        <a:t>+5.6%</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+$46.61 million</a:t>
                      </a:r>
                    </a:p>
                  </a:txBody>
                  <a:tcPr anchor="ctr"/>
                </a:tc>
              </a:tr>
            </a:tbl>
          </a:graphicData>
        </a:graphic>
      </p:graphicFrame>
      <p:pic>
        <p:nvPicPr>
          <p:cNvPr id="21506" name="Picture 2" descr="https://www.inside.nsf.gov/nsf_highlights/images/original/img_21798_110201152603.jpg"/>
          <p:cNvPicPr>
            <a:picLocks noChangeAspect="1" noChangeArrowheads="1"/>
          </p:cNvPicPr>
          <p:nvPr/>
        </p:nvPicPr>
        <p:blipFill>
          <a:blip r:embed="rId3" cstate="print"/>
          <a:srcRect/>
          <a:stretch>
            <a:fillRect/>
          </a:stretch>
        </p:blipFill>
        <p:spPr bwMode="auto">
          <a:xfrm>
            <a:off x="5334000" y="1896533"/>
            <a:ext cx="3429000" cy="3589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7831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1C36D08B25144AC8E17A51531CD76" ma:contentTypeVersion="0" ma:contentTypeDescription="Create a new document." ma:contentTypeScope="" ma:versionID="e5da9ed3a15fbf2bcc7f2fb63fe961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65AEEE0-76B5-41BF-896A-5A25BC1E39A4}"/>
</file>

<file path=customXml/itemProps2.xml><?xml version="1.0" encoding="utf-8"?>
<ds:datastoreItem xmlns:ds="http://schemas.openxmlformats.org/officeDocument/2006/customXml" ds:itemID="{EBAE0FFD-49FD-4EE9-9501-01D9A1ED75AF}"/>
</file>

<file path=customXml/itemProps3.xml><?xml version="1.0" encoding="utf-8"?>
<ds:datastoreItem xmlns:ds="http://schemas.openxmlformats.org/officeDocument/2006/customXml" ds:itemID="{BFB0D1D0-5213-46C0-BF54-400F66EA1571}"/>
</file>

<file path=docProps/app.xml><?xml version="1.0" encoding="utf-8"?>
<Properties xmlns="http://schemas.openxmlformats.org/officeDocument/2006/extended-properties" xmlns:vt="http://schemas.openxmlformats.org/officeDocument/2006/docPropsVTypes">
  <Template/>
  <TotalTime>4545</TotalTime>
  <Words>872</Words>
  <Application>Microsoft Office PowerPoint</Application>
  <PresentationFormat>On-screen Show (4:3)</PresentationFormat>
  <Paragraphs>118</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Successful K-12 STEM Education  </vt:lpstr>
      <vt:lpstr>What you already know</vt:lpstr>
      <vt:lpstr>About current conditions:</vt:lpstr>
      <vt:lpstr>And about achievements.</vt:lpstr>
      <vt:lpstr>What can nsf do?</vt:lpstr>
      <vt:lpstr>Federal Investment in STEM Education</vt:lpstr>
      <vt:lpstr>NSF’s STEM Investments Complement the Department of Education’s</vt:lpstr>
      <vt:lpstr>NSF can:</vt:lpstr>
      <vt:lpstr>EHR FY 2013  Congressional Budget Request</vt:lpstr>
      <vt:lpstr>EHR 2013</vt:lpstr>
      <vt:lpstr>Core Launch</vt:lpstr>
      <vt:lpstr>Slide 12</vt:lpstr>
      <vt:lpstr>Slide 13</vt:lpstr>
      <vt:lpstr>What are we doing today?</vt:lpstr>
      <vt:lpstr>Follow-Up to Successful K-12 STEM Education Report</vt:lpstr>
      <vt:lpstr>Where We Need Additional Research</vt:lpstr>
      <vt:lpstr>Many people put this event together.</vt:lpstr>
      <vt:lpstr>Thank You!</vt:lpstr>
      <vt:lpstr>Co-STEM major findings</vt:lpstr>
      <vt:lpstr>Co-STEM Major Findings</vt:lpstr>
      <vt:lpstr>Co-STEM Major Findings</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on Undergraduate Research Conference of Research Experiences for Undergraduate Student Scholarship</dc:title>
  <dc:creator>krigopou</dc:creator>
  <cp:lastModifiedBy>BSanya</cp:lastModifiedBy>
  <cp:revision>276</cp:revision>
  <dcterms:created xsi:type="dcterms:W3CDTF">2011-10-14T14:28:48Z</dcterms:created>
  <dcterms:modified xsi:type="dcterms:W3CDTF">2012-04-17T15:53:12Z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0x0101009241C36D08B25144AC8E17A51531CD76</vt:lpwstr>
  </property>
</Properties>
</file>