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91" r:id="rId6"/>
    <p:sldId id="292" r:id="rId7"/>
    <p:sldId id="278" r:id="rId8"/>
    <p:sldId id="282" r:id="rId9"/>
    <p:sldId id="293" r:id="rId10"/>
    <p:sldId id="288" r:id="rId11"/>
    <p:sldId id="287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3683" autoAdjust="0"/>
  </p:normalViewPr>
  <p:slideViewPr>
    <p:cSldViewPr>
      <p:cViewPr varScale="1">
        <p:scale>
          <a:sx n="80" d="100"/>
          <a:sy n="80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iu2010\student%20opinion%20of%20WebM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000"/>
            </a:pPr>
            <a:r>
              <a:rPr lang="en-US" sz="2000"/>
              <a:t>Student Opinion of WebMO Use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Sheet1!$A$2:$D$2</c:f>
              <c:strCache>
                <c:ptCount val="4"/>
                <c:pt idx="0">
                  <c:v>helpful</c:v>
                </c:pt>
                <c:pt idx="1">
                  <c:v>confusing</c:v>
                </c:pt>
                <c:pt idx="2">
                  <c:v>waste of time</c:v>
                </c:pt>
                <c:pt idx="3">
                  <c:v>want more!</c:v>
                </c:pt>
              </c:strCache>
            </c:strRef>
          </c:cat>
          <c:val>
            <c:numRef>
              <c:f>Sheet1!$A$3:$D$3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Sheet1!$A$2:$D$2</c:f>
              <c:strCache>
                <c:ptCount val="4"/>
                <c:pt idx="0">
                  <c:v>helpful</c:v>
                </c:pt>
                <c:pt idx="1">
                  <c:v>confusing</c:v>
                </c:pt>
                <c:pt idx="2">
                  <c:v>waste of time</c:v>
                </c:pt>
                <c:pt idx="3">
                  <c:v>want more!</c:v>
                </c:pt>
              </c:strCache>
            </c:strRef>
          </c:cat>
          <c:val>
            <c:numRef>
              <c:f>Sheet1!$A$4:$D$4</c:f>
              <c:numCache>
                <c:formatCode>General</c:formatCode>
                <c:ptCount val="4"/>
                <c:pt idx="0">
                  <c:v>280</c:v>
                </c:pt>
                <c:pt idx="1">
                  <c:v>10</c:v>
                </c:pt>
                <c:pt idx="2">
                  <c:v>0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2747648"/>
        <c:axId val="72770304"/>
      </c:barChart>
      <c:catAx>
        <c:axId val="72747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r>
                  <a:rPr lang="en-US" sz="1600" b="1">
                    <a:solidFill>
                      <a:srgbClr val="C00000"/>
                    </a:solidFill>
                  </a:rPr>
                  <a:t>student responses</a:t>
                </a:r>
              </a:p>
            </c:rich>
          </c:tx>
          <c:layout/>
          <c:overlay val="0"/>
          <c:spPr>
            <a:solidFill>
              <a:sysClr val="window" lastClr="FFFFFF"/>
            </a:solidFill>
          </c:spPr>
        </c:title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2770304"/>
        <c:crosses val="autoZero"/>
        <c:auto val="1"/>
        <c:lblAlgn val="ctr"/>
        <c:lblOffset val="100"/>
        <c:noMultiLvlLbl val="0"/>
      </c:catAx>
      <c:valAx>
        <c:axId val="7277030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>
                    <a:solidFill>
                      <a:srgbClr val="C00000"/>
                    </a:solidFill>
                  </a:defRPr>
                </a:pPr>
                <a:r>
                  <a:rPr lang="en-US" sz="1400">
                    <a:solidFill>
                      <a:srgbClr val="C00000"/>
                    </a:solidFill>
                  </a:rPr>
                  <a:t>number of responses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2747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51FC1-337D-4A13-8062-123563ACEFB5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60672-7705-4692-B07A-8200851577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73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286E7-ADE3-440A-A15F-106B986FC3C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E3649-3ADC-4792-97EB-D4BA2BC63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0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2FFEC-621E-4F74-8161-F6A65CED24E4}" type="slidenum">
              <a:rPr lang="en-US" smtClean="0">
                <a:ea typeface="Osaka" charset="-128"/>
              </a:rPr>
              <a:pPr/>
              <a:t>5</a:t>
            </a:fld>
            <a:endParaRPr lang="en-US" smtClean="0">
              <a:ea typeface="Osaka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BF357-6C77-4BB1-AE76-A97A0A5EE0D1}" type="slidenum">
              <a:rPr lang="en-US" smtClean="0">
                <a:ea typeface="Osaka" charset="-128"/>
              </a:rPr>
              <a:pPr/>
              <a:t>9</a:t>
            </a:fld>
            <a:endParaRPr lang="en-US" smtClean="0">
              <a:ea typeface="Osaka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0" y="1981200"/>
            <a:ext cx="3124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981200"/>
            <a:ext cx="3124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DA0F4-33A9-46B5-BBBA-8258B698E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825F8-F8C4-439F-9E12-17EEF7C2ABAC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CIM\100VIDEO\VID00045.AV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8382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Computational Chemistry </a:t>
            </a:r>
            <a:r>
              <a:rPr lang="en-US" sz="4000" dirty="0" smtClean="0"/>
              <a:t>– Does </a:t>
            </a:r>
            <a:r>
              <a:rPr lang="en-US" sz="4000" dirty="0" err="1" smtClean="0"/>
              <a:t>WebMO</a:t>
            </a:r>
            <a:r>
              <a:rPr lang="en-US" sz="4000" dirty="0" smtClean="0"/>
              <a:t>  enhance student learning?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 smtClean="0"/>
              <a:t>Brett Block </a:t>
            </a:r>
          </a:p>
          <a:p>
            <a:r>
              <a:rPr lang="en-US" sz="4000" dirty="0" smtClean="0"/>
              <a:t>Paris High School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590800"/>
            <a:ext cx="43053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733800"/>
            <a:ext cx="437388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2733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My Students:</a:t>
            </a:r>
            <a:endParaRPr lang="en-US" sz="36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152400"/>
            <a:ext cx="495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current enrollment of PCHS fluctuates between 620-650.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The average class size is 16.3. </a:t>
            </a:r>
          </a:p>
          <a:p>
            <a:endParaRPr lang="en-US" sz="2800" dirty="0" smtClean="0"/>
          </a:p>
          <a:p>
            <a:r>
              <a:rPr lang="en-US" sz="2800" dirty="0" smtClean="0"/>
              <a:t>54.7% are low income.</a:t>
            </a:r>
          </a:p>
          <a:p>
            <a:endParaRPr lang="en-US" sz="2800" dirty="0" smtClean="0"/>
          </a:p>
          <a:p>
            <a:r>
              <a:rPr lang="en-US" sz="2800" dirty="0" smtClean="0"/>
              <a:t>It is a rural school.</a:t>
            </a:r>
            <a:endParaRPr lang="en-US" sz="2800" dirty="0"/>
          </a:p>
        </p:txBody>
      </p:sp>
      <p:pic>
        <p:nvPicPr>
          <p:cNvPr id="6" name="Picture 5" descr="football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3703320" cy="493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914400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PURPOSE</a:t>
            </a:r>
            <a:r>
              <a:rPr lang="en-US" sz="2800" dirty="0" smtClean="0">
                <a:solidFill>
                  <a:srgbClr val="FF0000"/>
                </a:solidFill>
              </a:rPr>
              <a:t>:  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000099"/>
                </a:solidFill>
              </a:rPr>
              <a:t>During my involvement with ICLCS, I have spent the past </a:t>
            </a:r>
          </a:p>
          <a:p>
            <a:r>
              <a:rPr lang="en-US" sz="2800" dirty="0" smtClean="0">
                <a:solidFill>
                  <a:srgbClr val="000099"/>
                </a:solidFill>
              </a:rPr>
              <a:t>6 years designing, incorporating, and testing </a:t>
            </a:r>
            <a:r>
              <a:rPr lang="en-US" sz="2800" dirty="0" err="1" smtClean="0">
                <a:solidFill>
                  <a:srgbClr val="000099"/>
                </a:solidFill>
              </a:rPr>
              <a:t>WebMO</a:t>
            </a:r>
            <a:r>
              <a:rPr lang="en-US" sz="2800" dirty="0" smtClean="0">
                <a:solidFill>
                  <a:srgbClr val="000099"/>
                </a:solidFill>
              </a:rPr>
              <a:t> computational program activities in the chemistry curricula</a:t>
            </a:r>
          </a:p>
          <a:p>
            <a:r>
              <a:rPr lang="en-US" sz="2800" dirty="0" smtClean="0">
                <a:solidFill>
                  <a:srgbClr val="000099"/>
                </a:solidFill>
              </a:rPr>
              <a:t> to see if they enhance student learning. </a:t>
            </a:r>
          </a:p>
          <a:p>
            <a:endParaRPr lang="en-US" sz="2800" dirty="0" smtClean="0">
              <a:solidFill>
                <a:srgbClr val="000099"/>
              </a:solidFill>
            </a:endParaRPr>
          </a:p>
          <a:p>
            <a:r>
              <a:rPr lang="en-US" sz="2800" dirty="0" smtClean="0">
                <a:solidFill>
                  <a:srgbClr val="000099"/>
                </a:solidFill>
              </a:rPr>
              <a:t>*Is it worth our time?</a:t>
            </a:r>
          </a:p>
          <a:p>
            <a:endParaRPr lang="en-US" sz="2800" dirty="0" smtClean="0">
              <a:solidFill>
                <a:srgbClr val="000099"/>
              </a:solidFill>
            </a:endParaRPr>
          </a:p>
          <a:p>
            <a:r>
              <a:rPr lang="en-US" sz="2800" dirty="0" smtClean="0">
                <a:solidFill>
                  <a:srgbClr val="000099"/>
                </a:solidFill>
              </a:rPr>
              <a:t>*Is it effective?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000099"/>
                </a:solidFill>
              </a:rPr>
              <a:t>*You need access to the</a:t>
            </a:r>
          </a:p>
          <a:p>
            <a:r>
              <a:rPr lang="en-US" sz="2800" dirty="0" smtClean="0">
                <a:solidFill>
                  <a:srgbClr val="000099"/>
                </a:solidFill>
              </a:rPr>
              <a:t> internet and java.</a:t>
            </a:r>
          </a:p>
          <a:p>
            <a:endParaRPr lang="en-US" sz="2800" dirty="0" smtClean="0">
              <a:solidFill>
                <a:srgbClr val="000099"/>
              </a:solidFill>
            </a:endParaRPr>
          </a:p>
          <a:p>
            <a:endParaRPr lang="en-US" sz="2800" dirty="0" smtClean="0">
              <a:solidFill>
                <a:srgbClr val="000099"/>
              </a:solidFill>
            </a:endParaRPr>
          </a:p>
          <a:p>
            <a:endParaRPr lang="en-US" sz="2800" dirty="0" smtClean="0">
              <a:solidFill>
                <a:srgbClr val="000099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3" name="Picture 2" descr="http://www.files.chem.vt.edu/confchem/2006/b/webmo/WebMO_Confchem_2006_files/image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743200"/>
            <a:ext cx="464820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4419600" y="1254442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WebMO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/>
              <a:t>is a free, easily accessible, web-based, </a:t>
            </a:r>
            <a:r>
              <a:rPr lang="en-US" sz="3200" dirty="0" smtClean="0">
                <a:solidFill>
                  <a:srgbClr val="0000FF"/>
                </a:solidFill>
              </a:rPr>
              <a:t>3D</a:t>
            </a:r>
            <a:r>
              <a:rPr lang="en-US" sz="3200" dirty="0" smtClean="0"/>
              <a:t>- computational modeling program that gives a way for students to </a:t>
            </a:r>
            <a:r>
              <a:rPr lang="en-US" sz="3200" dirty="0" smtClean="0">
                <a:solidFill>
                  <a:srgbClr val="0000FF"/>
                </a:solidFill>
              </a:rPr>
              <a:t>visualize</a:t>
            </a:r>
            <a:r>
              <a:rPr lang="en-US" sz="3200" dirty="0" smtClean="0"/>
              <a:t> a molecule’s structure and run data to see </a:t>
            </a:r>
            <a:r>
              <a:rPr lang="en-US" sz="3200" dirty="0" smtClean="0">
                <a:solidFill>
                  <a:srgbClr val="0000FF"/>
                </a:solidFill>
              </a:rPr>
              <a:t>how</a:t>
            </a:r>
            <a:r>
              <a:rPr lang="en-US" sz="3200" dirty="0" smtClean="0"/>
              <a:t> that </a:t>
            </a:r>
            <a:r>
              <a:rPr lang="en-US" sz="3200" dirty="0" smtClean="0">
                <a:solidFill>
                  <a:srgbClr val="0000FF"/>
                </a:solidFill>
              </a:rPr>
              <a:t>structure affects </a:t>
            </a:r>
            <a:r>
              <a:rPr lang="en-US" sz="3200" dirty="0" smtClean="0"/>
              <a:t>a molecule’s </a:t>
            </a:r>
            <a:r>
              <a:rPr lang="en-US" sz="3200" dirty="0" smtClean="0">
                <a:solidFill>
                  <a:srgbClr val="0000FF"/>
                </a:solidFill>
              </a:rPr>
              <a:t>properties</a:t>
            </a:r>
            <a:r>
              <a:rPr lang="en-US" sz="3200" dirty="0" smtClean="0"/>
              <a:t>.  </a:t>
            </a:r>
            <a:endParaRPr lang="en-US" sz="3200" dirty="0"/>
          </a:p>
        </p:txBody>
      </p:sp>
      <p:pic>
        <p:nvPicPr>
          <p:cNvPr id="3" name="Picture 6" descr="butan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03860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Hfor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953000"/>
            <a:ext cx="27432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304800" y="457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What is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WebMO</a:t>
            </a:r>
            <a:r>
              <a:rPr lang="en-US" sz="3600" b="1" u="sng" dirty="0" smtClean="0">
                <a:solidFill>
                  <a:srgbClr val="FF0000"/>
                </a:solidFill>
              </a:rPr>
              <a:t>?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536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Activity 1:  Energy Of Foods Lab</a:t>
            </a:r>
          </a:p>
          <a:p>
            <a:endParaRPr lang="en-US" sz="2800" dirty="0" smtClean="0"/>
          </a:p>
          <a:p>
            <a:r>
              <a:rPr lang="en-US" sz="2800" b="1" dirty="0" err="1" smtClean="0"/>
              <a:t>WebMO</a:t>
            </a:r>
            <a:r>
              <a:rPr lang="en-US" sz="2800" b="1" dirty="0" smtClean="0"/>
              <a:t> enhances the lab as students draw glucose (to represent a marshmallow) and </a:t>
            </a:r>
            <a:r>
              <a:rPr lang="en-US" sz="2800" b="1" dirty="0" err="1" smtClean="0"/>
              <a:t>linoleic</a:t>
            </a:r>
            <a:r>
              <a:rPr lang="en-US" sz="2800" b="1" dirty="0" smtClean="0"/>
              <a:t> acid (for a chip).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1816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All the classes took a pre-test about sugary vs. fatty foods, the structures of glucose and </a:t>
            </a:r>
            <a:r>
              <a:rPr lang="en-US" sz="2800" b="1" dirty="0" err="1" smtClean="0">
                <a:solidFill>
                  <a:srgbClr val="FF0000"/>
                </a:solidFill>
              </a:rPr>
              <a:t>linoleic</a:t>
            </a:r>
            <a:r>
              <a:rPr lang="en-US" sz="2800" b="1" dirty="0" smtClean="0">
                <a:solidFill>
                  <a:srgbClr val="FF0000"/>
                </a:solidFill>
              </a:rPr>
              <a:t> acid, and the amount of heat required to form such structures.  </a:t>
            </a:r>
          </a:p>
        </p:txBody>
      </p:sp>
      <p:pic>
        <p:nvPicPr>
          <p:cNvPr id="7" name="Picture 5" descr="GLUC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392143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LinoleicAc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7068" y="1981200"/>
            <a:ext cx="492693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228600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Students made predictions about the heats of formation of glucose vs. </a:t>
            </a:r>
            <a:r>
              <a:rPr lang="en-US" sz="3200" dirty="0" err="1" smtClean="0"/>
              <a:t>linoleic</a:t>
            </a:r>
            <a:r>
              <a:rPr lang="en-US" sz="3200" dirty="0" smtClean="0"/>
              <a:t> acid.  They drew the molecules in the program and analyzed the data. </a:t>
            </a:r>
          </a:p>
        </p:txBody>
      </p:sp>
      <p:pic>
        <p:nvPicPr>
          <p:cNvPr id="5" name="VID0004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1981200"/>
            <a:ext cx="5943600" cy="445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819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A50021"/>
                </a:solidFill>
              </a:rPr>
              <a:t>Payton, age 6, uses </a:t>
            </a:r>
            <a:r>
              <a:rPr lang="en-US" sz="2400" b="1" dirty="0" err="1" smtClean="0">
                <a:solidFill>
                  <a:srgbClr val="A50021"/>
                </a:solidFill>
              </a:rPr>
              <a:t>WebMO</a:t>
            </a:r>
            <a:r>
              <a:rPr lang="en-US" sz="2400" b="1" dirty="0" smtClean="0">
                <a:solidFill>
                  <a:srgbClr val="A50021"/>
                </a:solidFill>
              </a:rPr>
              <a:t> to make a glucose.  </a:t>
            </a:r>
            <a:endParaRPr lang="en-US" sz="24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0099"/>
                </a:solidFill>
              </a:rPr>
              <a:t>Activity 2 – Penny Lab: Polarity and Dipole Moment</a:t>
            </a:r>
          </a:p>
          <a:p>
            <a:endParaRPr lang="en-US" sz="3200" dirty="0" smtClean="0"/>
          </a:p>
          <a:p>
            <a:r>
              <a:rPr lang="en-US" sz="3200" dirty="0" smtClean="0"/>
              <a:t>Using </a:t>
            </a:r>
            <a:r>
              <a:rPr lang="en-US" sz="3200" dirty="0" err="1" smtClean="0"/>
              <a:t>WebMO</a:t>
            </a:r>
            <a:r>
              <a:rPr lang="en-US" sz="3200" dirty="0" smtClean="0"/>
              <a:t>, students compare various solutions (water, </a:t>
            </a:r>
            <a:r>
              <a:rPr lang="en-US" sz="3200" dirty="0" err="1" smtClean="0"/>
              <a:t>butanol</a:t>
            </a:r>
            <a:r>
              <a:rPr lang="en-US" sz="3200" dirty="0" smtClean="0"/>
              <a:t>, hexane, and acetone) by how many drops of each you can put on a penny.  The molecules are then drawn and analyzed in </a:t>
            </a:r>
            <a:r>
              <a:rPr lang="en-US" sz="3200" dirty="0" err="1" smtClean="0"/>
              <a:t>WebMO</a:t>
            </a:r>
            <a:r>
              <a:rPr lang="en-US" sz="3200" dirty="0" smtClean="0"/>
              <a:t> and the dipole moments observed and recorded.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886200"/>
            <a:ext cx="510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Electron potential data is viewed to see where the lone pairs of electrons are located on this </a:t>
            </a:r>
            <a:r>
              <a:rPr lang="en-US" sz="3200" dirty="0" err="1" smtClean="0">
                <a:solidFill>
                  <a:srgbClr val="FF0000"/>
                </a:solidFill>
              </a:rPr>
              <a:t>butanol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www.files.chem.vt.edu/confchem/2006/b/webmo/WebMO_Confchem_2006_files/image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10000"/>
            <a:ext cx="3657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0099"/>
                </a:solidFill>
              </a:rPr>
              <a:t>Activity 3:  Molecular Geometry Activity: 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</a:p>
          <a:p>
            <a:endParaRPr lang="en-US" sz="3200" dirty="0" smtClean="0"/>
          </a:p>
          <a:p>
            <a:r>
              <a:rPr lang="en-US" sz="3200" dirty="0" smtClean="0"/>
              <a:t>Used </a:t>
            </a:r>
            <a:r>
              <a:rPr lang="en-US" sz="3200" dirty="0" err="1" smtClean="0"/>
              <a:t>WebMO</a:t>
            </a:r>
            <a:r>
              <a:rPr lang="en-US" sz="3200" dirty="0" smtClean="0"/>
              <a:t> to build molecules and study their geometry, hybridization, bond lengths, and bond angles.  It walks them through electron pair domains.  </a:t>
            </a:r>
            <a:endParaRPr lang="en-US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352800"/>
            <a:ext cx="4180490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200400"/>
            <a:ext cx="434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They draw the Lewis Structures before on paper and predict the geometry, then use </a:t>
            </a:r>
            <a:r>
              <a:rPr lang="en-US" sz="3200" dirty="0" err="1" smtClean="0">
                <a:solidFill>
                  <a:srgbClr val="FF0000"/>
                </a:solidFill>
              </a:rPr>
              <a:t>WebMO</a:t>
            </a:r>
            <a:r>
              <a:rPr lang="en-US" sz="3200" dirty="0" smtClean="0">
                <a:solidFill>
                  <a:srgbClr val="FF0000"/>
                </a:solidFill>
              </a:rPr>
              <a:t> to confirm those predictions.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257800" cy="12954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305 Student Opinions: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3100" b="1" dirty="0" smtClean="0">
                <a:solidFill>
                  <a:srgbClr val="00B050"/>
                </a:solidFill>
              </a:rPr>
              <a:t>Worthwhile to use </a:t>
            </a:r>
            <a:r>
              <a:rPr lang="en-US" sz="3100" b="1" dirty="0" err="1" smtClean="0">
                <a:solidFill>
                  <a:srgbClr val="00B050"/>
                </a:solidFill>
              </a:rPr>
              <a:t>WebMO</a:t>
            </a:r>
            <a:r>
              <a:rPr lang="en-US" sz="3100" b="1" dirty="0" smtClean="0">
                <a:solidFill>
                  <a:srgbClr val="00B050"/>
                </a:solidFill>
              </a:rPr>
              <a:t>!!!</a:t>
            </a:r>
          </a:p>
        </p:txBody>
      </p:sp>
      <p:pic>
        <p:nvPicPr>
          <p:cNvPr id="21508" name="Picture 5" descr="C:\Users\Blocks\Desktop\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"/>
            <a:ext cx="3352800" cy="25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/>
          <p:nvPr/>
        </p:nvGraphicFramePr>
        <p:xfrm>
          <a:off x="45720" y="1752600"/>
          <a:ext cx="6477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53034" y="3048000"/>
            <a:ext cx="2590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WebMO</a:t>
            </a:r>
            <a:r>
              <a:rPr lang="en-US" sz="2800" b="1" dirty="0" smtClean="0">
                <a:solidFill>
                  <a:srgbClr val="00B050"/>
                </a:solidFill>
              </a:rPr>
              <a:t> introduces them to a new field of study, computational chemistry.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41C36D08B25144AC8E17A51531CD76" ma:contentTypeVersion="0" ma:contentTypeDescription="Create a new document." ma:contentTypeScope="" ma:versionID="e5da9ed3a15fbf2bcc7f2fb63fe961e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D77D78C-B33C-4616-9F67-C08FD503FC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80177F-9885-435E-8D57-990F7A266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6F35B2C-9870-4F9E-B381-608ABD1870A5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410</Words>
  <Application>Microsoft Office PowerPoint</Application>
  <PresentationFormat>On-screen Show (4:3)</PresentationFormat>
  <Paragraphs>52</Paragraphs>
  <Slides>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305 Student Opinions: Worthwhile to use WebMO!!!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blockb</dc:creator>
  <cp:lastModifiedBy>Joyce, Jessica</cp:lastModifiedBy>
  <cp:revision>210</cp:revision>
  <dcterms:created xsi:type="dcterms:W3CDTF">2010-07-28T18:31:26Z</dcterms:created>
  <dcterms:modified xsi:type="dcterms:W3CDTF">2012-10-29T11:40:11Z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0x0101009241C36D08B25144AC8E17A51531CD76</vt:lpwstr>
  </property>
</Properties>
</file>