
<file path=[Content_Types].xml><?xml version="1.0" encoding="utf-8"?>
<Types xmlns="http://schemas.openxmlformats.org/package/2006/content-types"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embeddings/Microsoft_PowerPoint_97_-_2003_Presentation2.bin" ContentType="application/vnd.openxmlformats-officedocument.oleObject"/>
  <Override PartName="/ppt/slideLayouts/slideLayout3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Layouts/slideLayout35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44.xml" ContentType="application/vnd.openxmlformats-officedocument.presentationml.slideLayout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Default Extension="pdf" ContentType="application/pdf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37.xml" ContentType="application/vnd.openxmlformats-officedocument.presentationml.slideLayout+xml"/>
  <Default Extension="vml" ContentType="application/vnd.openxmlformats-officedocument.vmlDrawing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embeddings/Microsoft_PowerPoint_97_-_2003_Presentation1.bin" ContentType="application/vnd.openxmlformats-officedocument.oleObject"/>
  <Override PartName="/ppt/slideLayouts/slideLayout38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0.xml" ContentType="application/vnd.openxmlformats-officedocument.presentationml.slideLayout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825" r:id="rId1"/>
    <p:sldMasterId id="2147483837" r:id="rId2"/>
    <p:sldMasterId id="2147483936" r:id="rId3"/>
    <p:sldMasterId id="2147483999" r:id="rId4"/>
  </p:sldMasterIdLst>
  <p:notesMasterIdLst>
    <p:notesMasterId r:id="rId15"/>
  </p:notesMasterIdLst>
  <p:handoutMasterIdLst>
    <p:handoutMasterId r:id="rId16"/>
  </p:handoutMasterIdLst>
  <p:sldIdLst>
    <p:sldId id="838" r:id="rId5"/>
    <p:sldId id="813" r:id="rId6"/>
    <p:sldId id="841" r:id="rId7"/>
    <p:sldId id="842" r:id="rId8"/>
    <p:sldId id="839" r:id="rId9"/>
    <p:sldId id="833" r:id="rId10"/>
    <p:sldId id="834" r:id="rId11"/>
    <p:sldId id="835" r:id="rId12"/>
    <p:sldId id="836" r:id="rId13"/>
    <p:sldId id="837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A50021"/>
    <a:srgbClr val="EAB200"/>
    <a:srgbClr val="FFFF66"/>
    <a:srgbClr val="FF6666"/>
    <a:srgbClr val="6666FF"/>
    <a:srgbClr val="3D776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74795" autoAdjust="0"/>
  </p:normalViewPr>
  <p:slideViewPr>
    <p:cSldViewPr snapToGrid="0">
      <p:cViewPr varScale="1">
        <p:scale>
          <a:sx n="104" d="100"/>
          <a:sy n="104" d="100"/>
        </p:scale>
        <p:origin x="-8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D9D9FBC-682E-B746-A019-A2F0A61063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915D29E-611B-6A42-96C5-FA7F8805301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I’ll emphasize that each of these principles are linked to bodies of research on learning and teaching.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Introduce self</a:t>
            </a:r>
          </a:p>
          <a:p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Important things to note:</a:t>
            </a:r>
          </a:p>
          <a:p>
            <a:pPr>
              <a:buFontTx/>
              <a:buChar char="•"/>
            </a:pPr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National Academies</a:t>
            </a:r>
          </a:p>
          <a:p>
            <a:pPr>
              <a:buFontTx/>
              <a:buChar char="•"/>
            </a:pPr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Framework</a:t>
            </a:r>
          </a:p>
          <a:p>
            <a:pPr>
              <a:buFontTx/>
              <a:buChar char="•"/>
            </a:pPr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Guide standards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Ready, Set, Science!</a:t>
            </a:r>
          </a:p>
        </p:txBody>
      </p:sp>
      <p:sp>
        <p:nvSpPr>
          <p:cNvPr id="686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2DA9F6-B6F3-F945-925B-AAC2738721A7}" type="slidenum">
              <a:rPr lang="en-US"/>
              <a:pPr/>
              <a:t>7</a:t>
            </a:fld>
            <a:endParaRPr lang="en-US"/>
          </a:p>
        </p:txBody>
      </p:sp>
      <p:sp>
        <p:nvSpPr>
          <p:cNvPr id="6861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19FA4FA3-EC0B-0A4A-B9D9-F829A27F8DE5}" type="slidenum">
              <a:rPr lang="en-US" sz="1200"/>
              <a:pPr algn="r" eaLnBrk="0" hangingPunct="0"/>
              <a:t>7</a:t>
            </a:fld>
            <a:endParaRPr lang="en-US" sz="1200"/>
          </a:p>
        </p:txBody>
      </p:sp>
      <p:sp>
        <p:nvSpPr>
          <p:cNvPr id="68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2"/>
                </a:solidFill>
              </a:rPr>
              <a:t>“The committee found abundant evidence that across all venues—everyday experiences, designed settings, and programs—individuals of all ages learn science.” (NRC, 2009) 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We organize the discussion into “venues” – these are the places where non-school science learning happens.  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What they have in common: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	people typically participate of their own volition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	the experience itself is highly participant-governed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	variably structured, but often group-oriented: can be peers, families, parent/child groups, sometimes school groups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	materials – they are rich with natural phenomena and educational materials that facilitate interactivity and engagement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How they differ: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	Everyday/family – are not necessarily  structured with an explicit educational goal – these are the places in life that occur naturally and vary tremendously in terms of culture/home community and peculiarities of families.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	Designed settings – navigated variably/freely and episodically  but they are intentionally designed for educational engagement.  Not always conceptual – in fact often promoting </a:t>
            </a:r>
            <a:r>
              <a:rPr lang="en-US" dirty="0" err="1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engagemetn</a:t>
            </a: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 at an emotional/physical/ even visceral level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t>	Programs – these are the most like school.  Typically structured with facilitator, curriculum, recurring engagements at regular intervals.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0FF552-FFF1-0540-84CA-CBC2295AAA19}" type="slidenum">
              <a:rPr lang="en-US" smtClean="0">
                <a:latin typeface="Times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9</a:t>
            </a:fld>
            <a:endParaRPr lang="en-US" smtClean="0">
              <a:latin typeface="Time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981200"/>
            <a:ext cx="6553200" cy="16033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5532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1066800"/>
            <a:ext cx="1924050" cy="5059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561975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981200"/>
            <a:ext cx="6553200" cy="16033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5532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37719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00" y="2438400"/>
            <a:ext cx="37719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1066800"/>
            <a:ext cx="1924050" cy="5059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561975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4229100"/>
            <a:ext cx="8356600" cy="1511300"/>
          </a:xfrm>
        </p:spPr>
        <p:txBody>
          <a:bodyPr>
            <a:noAutofit/>
          </a:bodyPr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5791200"/>
            <a:ext cx="8356600" cy="9588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F84D-A44C-5649-9163-2E9A6CF95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225E2-1BDF-6746-9E26-E7E3BCE35F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01700" y="1719263"/>
            <a:ext cx="6565900" cy="349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fr-FR" sz="2000" b="1" baseline="30000" dirty="0">
                <a:latin typeface="Lucida Grande"/>
                <a:cs typeface="Lucida Grande"/>
              </a:rPr>
              <a:t>Click to </a:t>
            </a:r>
            <a:r>
              <a:rPr lang="fr-FR" sz="2000" b="1" baseline="30000" dirty="0" err="1">
                <a:latin typeface="Lucida Grande"/>
                <a:cs typeface="Lucida Grande"/>
              </a:rPr>
              <a:t>edit</a:t>
            </a:r>
            <a:endParaRPr lang="fr-FR" sz="2000" b="1" baseline="30000" dirty="0">
              <a:latin typeface="Lucida Grande"/>
              <a:cs typeface="Lucida Grande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01700" y="1098550"/>
            <a:ext cx="7302500" cy="544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4400" baseline="30000" dirty="0" err="1">
                <a:solidFill>
                  <a:schemeClr val="accent3">
                    <a:lumMod val="50000"/>
                  </a:schemeClr>
                </a:solidFill>
                <a:latin typeface="Lucida Grande"/>
                <a:cs typeface="Lucida Grande"/>
              </a:rPr>
              <a:t>Your</a:t>
            </a:r>
            <a:r>
              <a:rPr lang="fr-FR" sz="4400" baseline="30000" dirty="0">
                <a:solidFill>
                  <a:schemeClr val="accent3">
                    <a:lumMod val="50000"/>
                  </a:schemeClr>
                </a:solidFill>
                <a:latin typeface="Lucida Grande"/>
                <a:cs typeface="Lucida Grande"/>
              </a:rPr>
              <a:t> </a:t>
            </a:r>
            <a:r>
              <a:rPr lang="fr-FR" sz="4400" baseline="30000" dirty="0" err="1">
                <a:solidFill>
                  <a:schemeClr val="accent3">
                    <a:lumMod val="50000"/>
                  </a:schemeClr>
                </a:solidFill>
                <a:latin typeface="Lucida Grande"/>
                <a:cs typeface="Lucida Grande"/>
              </a:rPr>
              <a:t>Title</a:t>
            </a:r>
            <a:r>
              <a:rPr lang="fr-FR" sz="4400" baseline="30000" dirty="0">
                <a:solidFill>
                  <a:schemeClr val="accent3">
                    <a:lumMod val="50000"/>
                  </a:schemeClr>
                </a:solidFill>
                <a:latin typeface="Lucida Grande"/>
                <a:cs typeface="Lucida Grande"/>
              </a:rPr>
              <a:t> </a:t>
            </a:r>
            <a:r>
              <a:rPr lang="fr-FR" sz="4400" baseline="30000" dirty="0" err="1">
                <a:solidFill>
                  <a:schemeClr val="accent3">
                    <a:lumMod val="50000"/>
                  </a:schemeClr>
                </a:solidFill>
                <a:latin typeface="Lucida Grande"/>
                <a:cs typeface="Lucida Grande"/>
              </a:rPr>
              <a:t>Here</a:t>
            </a:r>
            <a:endParaRPr lang="fr-FR" sz="4400" baseline="30000" dirty="0">
              <a:solidFill>
                <a:schemeClr val="accent3">
                  <a:lumMod val="50000"/>
                </a:schemeClr>
              </a:solidFill>
              <a:latin typeface="Lucida Grande"/>
              <a:cs typeface="Lucida Grande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01700" y="2849552"/>
            <a:ext cx="7188200" cy="3012790"/>
          </a:xfrm>
          <a:prstGeom prst="rect">
            <a:avLst/>
          </a:prstGeom>
          <a:noFill/>
        </p:spPr>
        <p:txBody>
          <a:bodyPr numCol="2" spcCol="274320">
            <a:spAutoFit/>
          </a:bodyPr>
          <a:lstStyle/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 defTabSz="457200" fontAlgn="auto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o-RO" sz="2000" baseline="30000" dirty="0">
                <a:latin typeface="Lucida Grande"/>
                <a:cs typeface="Lucida Grande"/>
              </a:rPr>
              <a:t>COLUMNS </a:t>
            </a:r>
          </a:p>
          <a:p>
            <a:pPr>
              <a:lnSpc>
                <a:spcPct val="140000"/>
              </a:lnSpc>
              <a:spcAft>
                <a:spcPts val="1200"/>
              </a:spcAft>
              <a:defRPr/>
            </a:pPr>
            <a:endParaRPr lang="ro-RO" sz="2000" baseline="30000" dirty="0">
              <a:latin typeface="Lucida Grande"/>
              <a:cs typeface="Lucida Grande"/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6D7F5-1396-6445-AEB8-C3E665C26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0C354-051C-2349-9355-DB41C197FF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D32C8-1BB1-F144-8D0B-5CCFA63501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9C7B1-1DDD-F348-AFDA-0C7BDDCB45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837D9-C784-AD44-B0CD-0E60E65474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B55F-97D9-5D4E-AFC0-2FB7BBABFA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5ED6-9AE2-604B-92A0-DB390B12B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6885C-21FB-0F46-8FFB-85F16906AC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981200"/>
            <a:ext cx="6553200" cy="16033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5532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37719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00" y="2438400"/>
            <a:ext cx="37719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37719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00" y="2438400"/>
            <a:ext cx="37719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1066800"/>
            <a:ext cx="1924050" cy="5059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561975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1.vml"/><Relationship Id="rId14" Type="http://schemas.openxmlformats.org/officeDocument/2006/relationships/image" Target="../media/image1.jpeg"/><Relationship Id="rId15" Type="http://schemas.openxmlformats.org/officeDocument/2006/relationships/oleObject" Target="../embeddings/Microsoft_PowerPoint_97_-_2003_Presentation1.bin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vmlDrawing" Target="../drawings/vmlDrawing2.vml"/><Relationship Id="rId14" Type="http://schemas.openxmlformats.org/officeDocument/2006/relationships/image" Target="../media/image1.jpeg"/><Relationship Id="rId15" Type="http://schemas.openxmlformats.org/officeDocument/2006/relationships/oleObject" Target="../embeddings/Microsoft_PowerPoint_97_-_2003_Presentation2.bin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668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38400"/>
            <a:ext cx="76962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668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38400"/>
            <a:ext cx="76962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r:id="rId15" imgW="0" imgH="0" progId="PowerPoint.Show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6300" y="6356350"/>
            <a:ext cx="64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Lucida Grande"/>
                <a:cs typeface="Lucida Grande"/>
              </a:defRPr>
            </a:lvl1pPr>
          </a:lstStyle>
          <a:p>
            <a:pPr>
              <a:defRPr/>
            </a:pPr>
            <a:fld id="{141B87D8-E85D-1B4A-A8E3-36B43E1AEE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F6228"/>
          </a:solidFill>
          <a:latin typeface="Lucida Grande"/>
          <a:ea typeface="ＭＳ Ｐゴシック" charset="-128"/>
          <a:cs typeface="Lucida Grande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4F6228"/>
          </a:solidFill>
          <a:latin typeface="Lucida Grande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4F6228"/>
          </a:solidFill>
          <a:latin typeface="Lucida Grande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4F6228"/>
          </a:solidFill>
          <a:latin typeface="Lucida Grande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4F6228"/>
          </a:solidFill>
          <a:latin typeface="Lucida Grande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4F6228"/>
          </a:solidFill>
          <a:latin typeface="Lucida Grande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4F6228"/>
          </a:solidFill>
          <a:latin typeface="Lucida Grande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4F6228"/>
          </a:solidFill>
          <a:latin typeface="Lucida Grande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4F6228"/>
          </a:solidFill>
          <a:latin typeface="Lucida Grande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Lucida Grande"/>
          <a:ea typeface="ＭＳ Ｐゴシック" charset="-128"/>
          <a:cs typeface="Lucida Grande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Lucida Grande"/>
          <a:ea typeface="ＭＳ Ｐゴシック" charset="-128"/>
          <a:cs typeface="Lucida Grande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Lucida Grande"/>
          <a:ea typeface="ＭＳ Ｐゴシック" charset="-128"/>
          <a:cs typeface="Lucida Grande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Lucida Grande"/>
          <a:ea typeface="ＭＳ Ｐゴシック" charset="-128"/>
          <a:cs typeface="Lucida Grand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Lucida Grande"/>
          <a:ea typeface="ＭＳ Ｐゴシック" charset="-128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668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38400"/>
            <a:ext cx="76962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299010" r:id="rId15" imgW="0" imgH="0" progId="PowerPoint.Show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ScienceBrief" TargetMode="External"/><Relationship Id="rId4" Type="http://schemas.openxmlformats.org/officeDocument/2006/relationships/hyperlink" Target="http://www.nextgenscience.org/" TargetMode="External"/><Relationship Id="rId5" Type="http://schemas.openxmlformats.org/officeDocument/2006/relationships/hyperlink" Target="http://nas.edu/BOSE" TargetMode="External"/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tinyurl.com/ScienceFramewor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d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513" y="0"/>
            <a:ext cx="5805487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itle 1"/>
          <p:cNvSpPr>
            <a:spLocks noGrp="1"/>
          </p:cNvSpPr>
          <p:nvPr>
            <p:ph type="ctrTitle"/>
          </p:nvPr>
        </p:nvSpPr>
        <p:spPr>
          <a:xfrm>
            <a:off x="392112" y="3972366"/>
            <a:ext cx="8751887" cy="15113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latin typeface="Minion Pro" charset="0"/>
                <a:ea typeface="Minion Pro" charset="0"/>
                <a:cs typeface="Minion Pro" charset="0"/>
              </a:rPr>
              <a:t>Synthesis: How to </a:t>
            </a:r>
            <a:r>
              <a:rPr lang="en-US" sz="3300" dirty="0" smtClean="0">
                <a:latin typeface="Minion Pro" charset="0"/>
                <a:ea typeface="Minion Pro" charset="0"/>
                <a:cs typeface="Minion Pro" charset="0"/>
              </a:rPr>
              <a:t>Promote Coherence and </a:t>
            </a:r>
            <a:br>
              <a:rPr lang="en-US" sz="3300" dirty="0" smtClean="0">
                <a:latin typeface="Minion Pro" charset="0"/>
                <a:ea typeface="Minion Pro" charset="0"/>
                <a:cs typeface="Minion Pro" charset="0"/>
              </a:rPr>
            </a:br>
            <a:r>
              <a:rPr lang="en-US" sz="3300" dirty="0" smtClean="0">
                <a:latin typeface="Minion Pro" charset="0"/>
                <a:ea typeface="Minion Pro" charset="0"/>
                <a:cs typeface="Minion Pro" charset="0"/>
              </a:rPr>
              <a:t>Equity in STEM Education</a:t>
            </a:r>
            <a:endParaRPr lang="en-US" sz="3300" dirty="0" smtClean="0">
              <a:latin typeface="Minion Pro" charset="0"/>
              <a:ea typeface="Minion Pro" charset="0"/>
              <a:cs typeface="Minion Pro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93700" y="5435095"/>
            <a:ext cx="8750300" cy="11233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Philip Bell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Learning Sciences - College of Education - University of Washington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7800" y="1693754"/>
            <a:ext cx="8229600" cy="4163244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Free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PDF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of </a:t>
            </a:r>
            <a:r>
              <a:rPr lang="en-US" sz="3200" i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 Framework for K-12 Science Education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is available at:</a:t>
            </a:r>
            <a:b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u="sng" dirty="0" smtClean="0">
                <a:solidFill>
                  <a:srgbClr val="333399"/>
                </a:solidFill>
                <a:ea typeface="ＭＳ Ｐゴシック" charset="-128"/>
                <a:cs typeface="ＭＳ Ｐゴシック" charset="-128"/>
                <a:hlinkClick r:id="rId2"/>
              </a:rPr>
              <a:t>http://tinyurl.com/ScienceFramework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u="sng" dirty="0" smtClean="0">
                <a:solidFill>
                  <a:srgbClr val="333399"/>
                </a:solidFill>
                <a:ea typeface="ＭＳ Ｐゴシック" charset="-128"/>
                <a:cs typeface="ＭＳ Ｐゴシック" charset="-128"/>
                <a:hlinkClick r:id="rId3"/>
              </a:rPr>
              <a:t>http://tinyurl.com/ScienceBrief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(executive summary)</a:t>
            </a:r>
            <a:r>
              <a:rPr lang="en-US" sz="3200" dirty="0" smtClean="0">
                <a:solidFill>
                  <a:srgbClr val="333399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200" dirty="0" smtClean="0">
                <a:solidFill>
                  <a:srgbClr val="333399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solidFill>
                  <a:srgbClr val="333399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3200" dirty="0" smtClean="0">
                <a:solidFill>
                  <a:srgbClr val="333399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ea typeface="ＭＳ Ｐゴシック" charset="-128"/>
                <a:cs typeface="ＭＳ Ｐゴシック" charset="-128"/>
              </a:rPr>
              <a:t>For Updates on Next Gen Science Standards: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4"/>
              </a:rPr>
              <a:t>http://www.nextgenscience.org/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  <a:hlinkClick r:id="rId5"/>
              </a:rPr>
              <a:t>http://nas.edu/BOSE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3200" dirty="0" smtClean="0"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3200" dirty="0" smtClean="0"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ea typeface="ＭＳ Ｐゴシック" charset="-128"/>
                <a:cs typeface="ＭＳ Ｐゴシック" charset="-128"/>
              </a:rPr>
              <a:t>Get Involved! Download the Framework. </a:t>
            </a:r>
            <a:br>
              <a:rPr lang="en-US" sz="3200" dirty="0" smtClean="0"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ea typeface="ＭＳ Ｐゴシック" charset="-128"/>
                <a:cs typeface="ＭＳ Ｐゴシック" charset="-128"/>
              </a:rPr>
              <a:t>Review the NGSS in April. </a:t>
            </a:r>
            <a:endParaRPr lang="en-US" sz="2800" dirty="0" smtClean="0">
              <a:solidFill>
                <a:srgbClr val="333399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5"/>
            <a:ext cx="8229600" cy="692556"/>
          </a:xfrm>
        </p:spPr>
        <p:txBody>
          <a:bodyPr tIns="91440" bIns="91440">
            <a:noAutofit/>
          </a:bodyPr>
          <a:lstStyle/>
          <a:p>
            <a:r>
              <a:rPr lang="en-US" sz="4000" dirty="0" smtClean="0">
                <a:latin typeface="Minion Pro"/>
                <a:cs typeface="Minion Pro"/>
              </a:rPr>
              <a:t>Grand Challenge</a:t>
            </a:r>
            <a:endParaRPr lang="en-US" sz="4000" dirty="0"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70" y="536504"/>
            <a:ext cx="8487586" cy="1490165"/>
          </a:xfrm>
        </p:spPr>
        <p:txBody>
          <a:bodyPr tIns="91440" bIns="91440">
            <a:noAutofit/>
          </a:bodyPr>
          <a:lstStyle/>
          <a:p>
            <a:pPr lvl="1">
              <a:spcBef>
                <a:spcPts val="900"/>
              </a:spcBef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	How can we improve educational outcomes for all youth through STEM? (Janice &amp; Bryce)</a:t>
            </a:r>
          </a:p>
          <a:p>
            <a:pPr lvl="1">
              <a:spcBef>
                <a:spcPts val="900"/>
              </a:spcBef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	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7054" y="1598943"/>
            <a:ext cx="8229600" cy="69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Minion Pro"/>
                <a:ea typeface="ＭＳ Ｐゴシック" charset="-128"/>
                <a:cs typeface="Minion Pro"/>
              </a:rPr>
              <a:t>Strategy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Minion Pro"/>
              <a:ea typeface="ＭＳ Ｐゴシック" charset="-128"/>
              <a:cs typeface="Minion Pro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2122006"/>
            <a:ext cx="8941520" cy="246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Take </a:t>
            </a:r>
            <a:r>
              <a:rPr lang="en-US" sz="32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advantage of the ‘perfect storm’ of STEM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Leverage our best consensus research accounts of learning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throughout our work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Build capacity for improvement in relation to a coherent implementation of </a:t>
            </a:r>
            <a:r>
              <a:rPr lang="en-US" sz="32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standards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And attending to persistent </a:t>
            </a:r>
            <a:r>
              <a:rPr lang="en-US" sz="32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educational inequalities in opportunities to learn in STEM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	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5"/>
            <a:ext cx="8229600" cy="692556"/>
          </a:xfrm>
        </p:spPr>
        <p:txBody>
          <a:bodyPr tIns="91440" bIns="91440">
            <a:noAutofit/>
          </a:bodyPr>
          <a:lstStyle/>
          <a:p>
            <a:r>
              <a:rPr lang="en-US" sz="4000" dirty="0" smtClean="0">
                <a:latin typeface="Minion Pro"/>
                <a:cs typeface="Minion Pro"/>
              </a:rPr>
              <a:t>Big Ideas &amp; Opportunities</a:t>
            </a:r>
            <a:endParaRPr lang="en-US" sz="4000" dirty="0">
              <a:latin typeface="Minion Pro"/>
              <a:cs typeface="Minion Pro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560814"/>
            <a:ext cx="8941520" cy="547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742950" lvl="1" indent="-285750" defTabSz="457200" eaLnBrk="0" hangingPunct="0">
              <a:spcBef>
                <a:spcPts val="900"/>
              </a:spcBef>
              <a:buFont typeface="Arial"/>
              <a:buChar char="•"/>
            </a:pP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Promote learner agency in extended investigations of personal </a:t>
            </a: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relevance through curriculum and supports for educators </a:t>
            </a: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(e.g., Promoting Student Voice)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Leverage the broad interest in and growing maturity of educational technology</a:t>
            </a: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—to integrate learning technologies with curriculum, assessment, and PD (e.g., </a:t>
            </a:r>
            <a:r>
              <a:rPr lang="en-US" sz="2800" dirty="0" err="1" smtClean="0">
                <a:latin typeface="Calibri" pitchFamily="34" charset="0"/>
                <a:ea typeface="ＭＳ Ｐゴシック" charset="-128"/>
                <a:cs typeface="Calibri" pitchFamily="34" charset="0"/>
              </a:rPr>
              <a:t>SimCalc</a:t>
            </a: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)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baseline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Include</a:t>
            </a: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 engineering in the science curriculum in more significant ways (</a:t>
            </a:r>
            <a:r>
              <a:rPr lang="en-US" sz="2800" dirty="0" err="1" smtClean="0">
                <a:latin typeface="Calibri" pitchFamily="34" charset="0"/>
                <a:ea typeface="ＭＳ Ｐゴシック" charset="-128"/>
                <a:cs typeface="Calibri" pitchFamily="34" charset="0"/>
              </a:rPr>
              <a:t>Engr</a:t>
            </a: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 is Elem; Framework &amp; NGSS)—interdisciplinary contemporary STEM</a:t>
            </a:r>
          </a:p>
          <a:p>
            <a:pPr marL="1200150" lvl="2" indent="-285750" defTabSz="457200" eaLnBrk="0" hangingPunct="0">
              <a:spcBef>
                <a:spcPts val="900"/>
              </a:spcBef>
              <a:buFont typeface="Arial"/>
              <a:buChar char="•"/>
            </a:pP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“Science is about knowing. Engineering is about doing” (</a:t>
            </a:r>
            <a:r>
              <a:rPr lang="en-US" dirty="0" err="1" smtClean="0">
                <a:latin typeface="Calibri" pitchFamily="34" charset="0"/>
                <a:ea typeface="ＭＳ Ｐゴシック" charset="-128"/>
                <a:cs typeface="Calibri" pitchFamily="34" charset="0"/>
              </a:rPr>
              <a:t>Petroski</a:t>
            </a: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)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	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5"/>
            <a:ext cx="8229600" cy="692556"/>
          </a:xfrm>
        </p:spPr>
        <p:txBody>
          <a:bodyPr tIns="91440" bIns="91440">
            <a:noAutofit/>
          </a:bodyPr>
          <a:lstStyle/>
          <a:p>
            <a:r>
              <a:rPr lang="en-US" sz="4000" dirty="0" smtClean="0">
                <a:latin typeface="Minion Pro"/>
                <a:cs typeface="Minion Pro"/>
              </a:rPr>
              <a:t>Thorny Problems &amp; Possibilities</a:t>
            </a:r>
            <a:endParaRPr lang="en-US" sz="4000" dirty="0">
              <a:latin typeface="Minion Pro"/>
              <a:cs typeface="Minion Pro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563803"/>
            <a:ext cx="8941520" cy="501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742950" lvl="1" indent="-285750" defTabSz="457200" eaLnBrk="0" hangingPunct="0">
              <a:spcBef>
                <a:spcPts val="900"/>
              </a:spcBef>
              <a:buFont typeface="Arial"/>
              <a:buChar char="•"/>
            </a:pPr>
            <a:r>
              <a:rPr lang="en-US" sz="2800" noProof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Lack of instructional time in elementary science</a:t>
            </a:r>
          </a:p>
          <a:p>
            <a:pPr marL="1200150" lvl="2" indent="-285750" defTabSz="457200" eaLnBrk="0" hangingPunct="0">
              <a:spcBef>
                <a:spcPts val="900"/>
              </a:spcBef>
              <a:buFont typeface="Arial"/>
              <a:buChar char="•"/>
            </a:pP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Seek out efficiencies of coordinating CCSS ELA and Math with Framework / NGSS</a:t>
            </a:r>
          </a:p>
          <a:p>
            <a:pPr marL="1200150" lvl="2" indent="-285750" defTabSz="457200" eaLnBrk="0" hangingPunct="0">
              <a:spcBef>
                <a:spcPts val="900"/>
              </a:spcBef>
              <a:buFont typeface="Arial"/>
              <a:buChar char="•"/>
            </a:pPr>
            <a:r>
              <a:rPr lang="en-US" noProof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Two Ways Forward: Dial Back Accountability OR Include Science in Accountability</a:t>
            </a:r>
          </a:p>
          <a:p>
            <a:pPr marL="742950" lvl="1" indent="-285750" defTabSz="457200" eaLnBrk="0" hangingPunct="0">
              <a:spcBef>
                <a:spcPts val="900"/>
              </a:spcBef>
              <a:buFont typeface="Arial"/>
              <a:buChar char="•"/>
            </a:pP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Equal access to high-quality learning </a:t>
            </a: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opportunities </a:t>
            </a:r>
            <a:b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(e.g., learning through disciplinary practices, supporting active knowledge construction, building on prior interest/identities, developmental supports)</a:t>
            </a:r>
            <a:endParaRPr lang="en-US" sz="2800" dirty="0" smtClean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marL="1200150" lvl="2" indent="-285750" defTabSz="457200" eaLnBrk="0" hangingPunct="0">
              <a:spcBef>
                <a:spcPts val="900"/>
              </a:spcBef>
              <a:buFont typeface="Arial"/>
              <a:buChar char="•"/>
            </a:pP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More modest PD supports can lead to impressive learning gains (e.g., </a:t>
            </a:r>
            <a:r>
              <a:rPr lang="en-US" dirty="0" err="1" smtClean="0">
                <a:latin typeface="Calibri" pitchFamily="34" charset="0"/>
                <a:ea typeface="ＭＳ Ｐゴシック" charset="-128"/>
                <a:cs typeface="Calibri" pitchFamily="34" charset="0"/>
              </a:rPr>
              <a:t>SimCalc</a:t>
            </a: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)</a:t>
            </a:r>
          </a:p>
          <a:p>
            <a:pPr marL="1200150" lvl="2" indent="-285750" defTabSz="457200" eaLnBrk="0" hangingPunct="0">
              <a:spcBef>
                <a:spcPts val="900"/>
              </a:spcBef>
              <a:buFont typeface="Arial"/>
              <a:buChar char="•"/>
            </a:pP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We need </a:t>
            </a: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to understand</a:t>
            </a: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 why </a:t>
            </a: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different schools </a:t>
            </a: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(or school </a:t>
            </a: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models) are demonstrating success in broadening </a:t>
            </a:r>
            <a:r>
              <a:rPr lang="en-US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participation (culture, organization, development).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825"/>
            <a:ext cx="9144000" cy="1143000"/>
          </a:xfrm>
        </p:spPr>
        <p:txBody>
          <a:bodyPr/>
          <a:lstStyle/>
          <a:p>
            <a:r>
              <a:rPr lang="en-US" sz="3200" b="1" smtClean="0">
                <a:latin typeface="Arial" charset="0"/>
                <a:ea typeface="ＭＳ Ｐゴシック" charset="-128"/>
                <a:cs typeface="ＭＳ Ｐゴシック" charset="-128"/>
              </a:rPr>
              <a:t>National Policy Documents from mid-1990s</a:t>
            </a:r>
          </a:p>
        </p:txBody>
      </p:sp>
      <p:pic>
        <p:nvPicPr>
          <p:cNvPr id="5632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175" y="1425575"/>
            <a:ext cx="3490913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6297613" y="5984875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1996</a:t>
            </a:r>
          </a:p>
        </p:txBody>
      </p:sp>
      <p:pic>
        <p:nvPicPr>
          <p:cNvPr id="5632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538" y="1754188"/>
            <a:ext cx="3713162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TextBox 7"/>
          <p:cNvSpPr txBox="1">
            <a:spLocks noChangeArrowheads="1"/>
          </p:cNvSpPr>
          <p:nvPr/>
        </p:nvSpPr>
        <p:spPr bwMode="auto">
          <a:xfrm>
            <a:off x="2062163" y="5984875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1993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 txBox="1">
            <a:spLocks noChangeArrowheads="1"/>
          </p:cNvSpPr>
          <p:nvPr/>
        </p:nvSpPr>
        <p:spPr bwMode="auto">
          <a:xfrm>
            <a:off x="838200" y="5562600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58371" name="Picture 1" descr="Framework cov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258" y="870966"/>
            <a:ext cx="4621212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147421" y="6445612"/>
            <a:ext cx="5396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badi MT Condensed Extra Bold"/>
                <a:ea typeface="Times New Roman" charset="0"/>
                <a:cs typeface="Abadi MT Condensed Extra Bold"/>
              </a:rPr>
              <a:t>Online: </a:t>
            </a:r>
            <a:r>
              <a:rPr lang="en-US" sz="2000" b="1" dirty="0" err="1" smtClean="0">
                <a:solidFill>
                  <a:srgbClr val="FFFFFF"/>
                </a:solidFill>
                <a:latin typeface="Abadi MT Condensed Extra Bold"/>
                <a:ea typeface="Times New Roman" charset="0"/>
                <a:cs typeface="Abadi MT Condensed Extra Bold"/>
              </a:rPr>
              <a:t>tinyurl.com</a:t>
            </a:r>
            <a:r>
              <a:rPr lang="en-US" sz="2000" b="1" dirty="0" err="1">
                <a:solidFill>
                  <a:srgbClr val="FFFFFF"/>
                </a:solidFill>
                <a:latin typeface="Abadi MT Condensed Extra Bold"/>
                <a:ea typeface="Times New Roman" charset="0"/>
                <a:cs typeface="Abadi MT Condensed Extra Bold"/>
              </a:rPr>
              <a:t>/ScienceFramework</a:t>
            </a:r>
            <a:endParaRPr lang="en-US" sz="2000" b="1" dirty="0">
              <a:solidFill>
                <a:srgbClr val="FFFFFF"/>
              </a:solidFill>
              <a:latin typeface="Abadi MT Condensed Extra Bold"/>
              <a:ea typeface="Times New Roman" charset="0"/>
              <a:cs typeface="Abadi MT Condensed Extra Bold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030909671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86088" y="969852"/>
            <a:ext cx="2176392" cy="326021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86280" y="976532"/>
            <a:ext cx="2268764" cy="3244451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Picture 3" descr="LSIE Report Cover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93524" y="980425"/>
            <a:ext cx="2279563" cy="3256790"/>
          </a:xfrm>
          <a:prstGeom prst="rect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Qffs+v35lepf0ZDbQIu6noWbJqeqfSbDAGrKNdF+upDZlJVXC8cwD4pZewaIWPR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6169" y="3341125"/>
            <a:ext cx="2260756" cy="3295771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" name="Picture 5" descr="HS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9365" y="3360127"/>
            <a:ext cx="2227836" cy="327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20795" y="5768258"/>
            <a:ext cx="1271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badi MT Condensed Extra Bold"/>
                <a:cs typeface="Abadi MT Condensed Extra Bold"/>
              </a:rPr>
              <a:t>Available:</a:t>
            </a:r>
          </a:p>
          <a:p>
            <a:r>
              <a:rPr lang="en-US" sz="2200" dirty="0" err="1" smtClean="0">
                <a:latin typeface="Abadi MT Condensed Extra Bold"/>
                <a:cs typeface="Abadi MT Condensed Extra Bold"/>
              </a:rPr>
              <a:t>nap.edu</a:t>
            </a:r>
            <a:endParaRPr lang="en-US" sz="2200" dirty="0">
              <a:latin typeface="Abadi MT Condensed Extra Bold"/>
              <a:cs typeface="Abadi MT Condensed Extra Bold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836057" y="2087230"/>
            <a:ext cx="6934200" cy="3352800"/>
            <a:chOff x="528" y="1008"/>
            <a:chExt cx="4368" cy="2112"/>
          </a:xfrm>
        </p:grpSpPr>
        <p:sp>
          <p:nvSpPr>
            <p:cNvPr id="70660" name="Rounded Rectangle 19"/>
            <p:cNvSpPr>
              <a:spLocks noChangeArrowheads="1"/>
            </p:cNvSpPr>
            <p:nvPr/>
          </p:nvSpPr>
          <p:spPr bwMode="auto">
            <a:xfrm>
              <a:off x="528" y="1872"/>
              <a:ext cx="1008" cy="3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charset="0"/>
                </a:rPr>
                <a:t>Framework</a:t>
              </a:r>
            </a:p>
          </p:txBody>
        </p:sp>
        <p:sp>
          <p:nvSpPr>
            <p:cNvPr id="70661" name="Rounded Rectangle 20"/>
            <p:cNvSpPr>
              <a:spLocks noChangeArrowheads="1"/>
            </p:cNvSpPr>
            <p:nvPr/>
          </p:nvSpPr>
          <p:spPr bwMode="auto">
            <a:xfrm>
              <a:off x="2208" y="1872"/>
              <a:ext cx="960" cy="3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charset="0"/>
                </a:rPr>
                <a:t>Standards</a:t>
              </a:r>
            </a:p>
          </p:txBody>
        </p:sp>
        <p:sp>
          <p:nvSpPr>
            <p:cNvPr id="70662" name="Rounded Rectangle 21"/>
            <p:cNvSpPr>
              <a:spLocks noChangeArrowheads="1"/>
            </p:cNvSpPr>
            <p:nvPr/>
          </p:nvSpPr>
          <p:spPr bwMode="auto">
            <a:xfrm>
              <a:off x="3792" y="2064"/>
              <a:ext cx="1056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charset="0"/>
                </a:rPr>
                <a:t>Instruction</a:t>
              </a:r>
            </a:p>
          </p:txBody>
        </p:sp>
        <p:sp>
          <p:nvSpPr>
            <p:cNvPr id="70663" name="Rounded Rectangle 22"/>
            <p:cNvSpPr>
              <a:spLocks noChangeArrowheads="1"/>
            </p:cNvSpPr>
            <p:nvPr/>
          </p:nvSpPr>
          <p:spPr bwMode="auto">
            <a:xfrm>
              <a:off x="3792" y="1536"/>
              <a:ext cx="1056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charset="0"/>
                </a:rPr>
                <a:t>Curricula</a:t>
              </a:r>
            </a:p>
          </p:txBody>
        </p:sp>
        <p:sp>
          <p:nvSpPr>
            <p:cNvPr id="70664" name="Rounded Rectangle 23"/>
            <p:cNvSpPr>
              <a:spLocks noChangeArrowheads="1"/>
            </p:cNvSpPr>
            <p:nvPr/>
          </p:nvSpPr>
          <p:spPr bwMode="auto">
            <a:xfrm>
              <a:off x="3792" y="1008"/>
              <a:ext cx="1056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charset="0"/>
                </a:rPr>
                <a:t>Assessments</a:t>
              </a:r>
            </a:p>
          </p:txBody>
        </p:sp>
        <p:sp>
          <p:nvSpPr>
            <p:cNvPr id="70665" name="Rounded Rectangle 25"/>
            <p:cNvSpPr>
              <a:spLocks noChangeArrowheads="1"/>
            </p:cNvSpPr>
            <p:nvPr/>
          </p:nvSpPr>
          <p:spPr bwMode="auto">
            <a:xfrm>
              <a:off x="3792" y="2592"/>
              <a:ext cx="1104" cy="52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>
                  <a:solidFill>
                    <a:schemeClr val="bg1"/>
                  </a:solidFill>
                  <a:latin typeface="Calibri" charset="0"/>
                </a:rPr>
                <a:t>Teacher development</a:t>
              </a:r>
            </a:p>
          </p:txBody>
        </p:sp>
        <p:sp>
          <p:nvSpPr>
            <p:cNvPr id="70666" name="Right Arrow 26"/>
            <p:cNvSpPr>
              <a:spLocks noChangeArrowheads="1"/>
            </p:cNvSpPr>
            <p:nvPr/>
          </p:nvSpPr>
          <p:spPr bwMode="auto">
            <a:xfrm>
              <a:off x="1680" y="1968"/>
              <a:ext cx="432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70667" name="Right Arrow 31"/>
            <p:cNvSpPr>
              <a:spLocks noChangeArrowheads="1"/>
            </p:cNvSpPr>
            <p:nvPr/>
          </p:nvSpPr>
          <p:spPr bwMode="auto">
            <a:xfrm rot="-2693907">
              <a:off x="3214" y="1437"/>
              <a:ext cx="480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70668" name="Right Arrow 32"/>
            <p:cNvSpPr>
              <a:spLocks noChangeArrowheads="1"/>
            </p:cNvSpPr>
            <p:nvPr/>
          </p:nvSpPr>
          <p:spPr bwMode="auto">
            <a:xfrm rot="-1234237">
              <a:off x="3279" y="1730"/>
              <a:ext cx="480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70669" name="Right Arrow 33"/>
            <p:cNvSpPr>
              <a:spLocks noChangeArrowheads="1"/>
            </p:cNvSpPr>
            <p:nvPr/>
          </p:nvSpPr>
          <p:spPr bwMode="auto">
            <a:xfrm rot="954173">
              <a:off x="3264" y="2064"/>
              <a:ext cx="480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70670" name="Right Arrow 34"/>
            <p:cNvSpPr>
              <a:spLocks noChangeArrowheads="1"/>
            </p:cNvSpPr>
            <p:nvPr/>
          </p:nvSpPr>
          <p:spPr bwMode="auto">
            <a:xfrm rot="1815463">
              <a:off x="3184" y="2412"/>
              <a:ext cx="480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70659" name="Title 1"/>
          <p:cNvSpPr txBox="1">
            <a:spLocks/>
          </p:cNvSpPr>
          <p:nvPr/>
        </p:nvSpPr>
        <p:spPr bwMode="auto">
          <a:xfrm>
            <a:off x="363538" y="1068388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latin typeface="Calibri" charset="0"/>
                <a:ea typeface="Arial" charset="0"/>
                <a:cs typeface="Arial" charset="0"/>
              </a:rPr>
              <a:t>Promoting Coherence in a Complex System</a:t>
            </a:r>
            <a:endParaRPr lang="en-US" sz="3200" dirty="0">
              <a:solidFill>
                <a:srgbClr val="8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5" name="Picture 1" descr="Framework cov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95" y="2461597"/>
            <a:ext cx="2140326" cy="259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NGSS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013" y="3322365"/>
            <a:ext cx="1784768" cy="8594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8432" y="5668308"/>
            <a:ext cx="137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31407" y="5668308"/>
            <a:ext cx="2141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December 2012</a:t>
            </a:r>
          </a:p>
          <a:p>
            <a:pPr algn="ctr"/>
            <a:r>
              <a:rPr lang="en-US" dirty="0" smtClean="0"/>
              <a:t>(anticipated)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12992" y="5668308"/>
            <a:ext cx="19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Start Working</a:t>
            </a:r>
            <a:br>
              <a:rPr lang="en-US" dirty="0" smtClean="0"/>
            </a:br>
            <a:r>
              <a:rPr lang="en-US" dirty="0" smtClean="0"/>
              <a:t>Now!</a:t>
            </a:r>
            <a:endParaRPr lang="en-US" dirty="0"/>
          </a:p>
        </p:txBody>
      </p:sp>
      <p:sp>
        <p:nvSpPr>
          <p:cNvPr id="21" name="Rectangle 1029"/>
          <p:cNvSpPr>
            <a:spLocks noChangeArrowheads="1"/>
          </p:cNvSpPr>
          <p:nvPr/>
        </p:nvSpPr>
        <p:spPr bwMode="auto">
          <a:xfrm>
            <a:off x="2149376" y="2810533"/>
            <a:ext cx="5764230" cy="249299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tx2"/>
                </a:solidFill>
                <a:latin typeface="Times New Roman" pitchFamily="-106" charset="0"/>
              </a:rPr>
              <a:t>We need to study the details of implementation 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-106" charset="0"/>
              </a:rPr>
              <a:t>through an interventionist mode.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  <a:latin typeface="Times New Roman" pitchFamily="-106" charset="0"/>
              </a:rPr>
              <a:t>— Design-Based Implementation Research (</a:t>
            </a:r>
            <a:r>
              <a:rPr lang="en-US" dirty="0" err="1" smtClean="0">
                <a:solidFill>
                  <a:schemeClr val="tx2"/>
                </a:solidFill>
                <a:latin typeface="Times New Roman" pitchFamily="-106" charset="0"/>
              </a:rPr>
              <a:t>Penuel</a:t>
            </a:r>
            <a:r>
              <a:rPr lang="en-US" dirty="0" smtClean="0">
                <a:solidFill>
                  <a:schemeClr val="tx2"/>
                </a:solidFill>
                <a:latin typeface="Times New Roman" pitchFamily="-106" charset="0"/>
              </a:rPr>
              <a:t>, Fishman, Cheng &amp;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-106" charset="0"/>
              </a:rPr>
              <a:t>Sabelli</a:t>
            </a:r>
            <a:r>
              <a:rPr lang="en-US" dirty="0" smtClean="0">
                <a:solidFill>
                  <a:schemeClr val="tx2"/>
                </a:solidFill>
                <a:latin typeface="Times New Roman" pitchFamily="-106" charset="0"/>
              </a:rPr>
              <a:t>, 2011)</a:t>
            </a:r>
            <a:endParaRPr lang="en-US" dirty="0">
              <a:solidFill>
                <a:schemeClr val="tx2"/>
              </a:solidFill>
              <a:latin typeface="Times New Roman" pitchFamily="-10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7265" y="530674"/>
            <a:ext cx="3300670" cy="220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1364" y="3843521"/>
            <a:ext cx="2927690" cy="219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0" y="2680836"/>
            <a:ext cx="4572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990000"/>
                </a:solidFill>
              </a:rPr>
              <a:t>Everyday Settings &amp; </a:t>
            </a:r>
            <a:br>
              <a:rPr lang="en-US" b="1" dirty="0">
                <a:solidFill>
                  <a:srgbClr val="990000"/>
                </a:solidFill>
              </a:rPr>
            </a:br>
            <a:r>
              <a:rPr lang="en-US" b="1" dirty="0">
                <a:solidFill>
                  <a:srgbClr val="990000"/>
                </a:solidFill>
              </a:rPr>
              <a:t>Family </a:t>
            </a:r>
            <a:r>
              <a:rPr lang="en-US" b="1" dirty="0" smtClean="0">
                <a:solidFill>
                  <a:srgbClr val="990000"/>
                </a:solidFill>
              </a:rPr>
              <a:t>Activities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1400" i="1" dirty="0" smtClean="0"/>
              <a:t>(e.g., </a:t>
            </a:r>
            <a:r>
              <a:rPr lang="en-US" sz="1400" i="1" dirty="0" err="1" smtClean="0"/>
              <a:t>Callanan</a:t>
            </a:r>
            <a:r>
              <a:rPr lang="en-US" sz="1400" i="1" dirty="0" smtClean="0"/>
              <a:t> &amp; Oakes, 1992; Crowley &amp; </a:t>
            </a:r>
            <a:br>
              <a:rPr lang="en-US" sz="1400" i="1" dirty="0" smtClean="0"/>
            </a:br>
            <a:r>
              <a:rPr lang="en-US" sz="1400" i="1" dirty="0" err="1" smtClean="0"/>
              <a:t>Galco</a:t>
            </a:r>
            <a:r>
              <a:rPr lang="en-US" sz="1400" i="1" dirty="0" smtClean="0"/>
              <a:t>, 2001; Goodwin, 2007; Bell et al., 2006)</a:t>
            </a:r>
            <a:endParaRPr lang="en-US" sz="1400" i="1" dirty="0"/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4724400" y="2680836"/>
            <a:ext cx="4419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990000"/>
                </a:solidFill>
              </a:rPr>
              <a:t>Designed Informal Settings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1400" i="1" dirty="0" smtClean="0"/>
              <a:t>(e.g., Allen &amp; </a:t>
            </a:r>
            <a:r>
              <a:rPr lang="en-US" sz="1400" i="1" dirty="0" err="1" smtClean="0"/>
              <a:t>Gutwill</a:t>
            </a:r>
            <a:r>
              <a:rPr lang="en-US" sz="1400" i="1" dirty="0" smtClean="0"/>
              <a:t>, 2004; </a:t>
            </a:r>
            <a:r>
              <a:rPr lang="en-US" sz="1400" i="1" dirty="0" err="1" smtClean="0"/>
              <a:t>Callanan</a:t>
            </a:r>
            <a:r>
              <a:rPr lang="en-US" sz="1400" i="1" dirty="0" smtClean="0"/>
              <a:t> &amp; </a:t>
            </a:r>
            <a:br>
              <a:rPr lang="en-US" sz="1400" i="1" dirty="0" smtClean="0"/>
            </a:br>
            <a:r>
              <a:rPr lang="en-US" sz="1400" i="1" dirty="0" err="1" smtClean="0"/>
              <a:t>Jipson</a:t>
            </a:r>
            <a:r>
              <a:rPr lang="en-US" sz="1400" i="1" dirty="0" smtClean="0"/>
              <a:t>, 2001; </a:t>
            </a:r>
            <a:r>
              <a:rPr lang="en-US" sz="1400" i="1" dirty="0" err="1" smtClean="0"/>
              <a:t>Rennie</a:t>
            </a:r>
            <a:r>
              <a:rPr lang="en-US" sz="1400" i="1" dirty="0" smtClean="0"/>
              <a:t> &amp; </a:t>
            </a:r>
            <a:r>
              <a:rPr lang="en-US" sz="1400" i="1" dirty="0" err="1" smtClean="0"/>
              <a:t>McLafferty</a:t>
            </a:r>
            <a:r>
              <a:rPr lang="en-US" sz="1400" i="1" dirty="0" smtClean="0"/>
              <a:t>, 2002)</a:t>
            </a:r>
            <a:endParaRPr lang="en-US" sz="1400" i="1" dirty="0"/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5102733" y="5984072"/>
            <a:ext cx="404126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990000"/>
                </a:solidFill>
              </a:rPr>
              <a:t>Programs for</a:t>
            </a:r>
            <a:r>
              <a:rPr lang="en-US" b="1" dirty="0" smtClean="0">
                <a:solidFill>
                  <a:srgbClr val="990000"/>
                </a:solidFill>
              </a:rPr>
              <a:t> Young </a:t>
            </a:r>
            <a:r>
              <a:rPr lang="en-US" b="1" dirty="0">
                <a:solidFill>
                  <a:srgbClr val="990000"/>
                </a:solidFill>
              </a:rPr>
              <a:t>&amp; </a:t>
            </a:r>
            <a:r>
              <a:rPr lang="en-US" b="1" dirty="0" smtClean="0">
                <a:solidFill>
                  <a:srgbClr val="990000"/>
                </a:solidFill>
              </a:rPr>
              <a:t>Old</a:t>
            </a:r>
          </a:p>
          <a:p>
            <a:pPr algn="ctr"/>
            <a:r>
              <a:rPr lang="en-US" sz="1400" i="1" dirty="0" smtClean="0"/>
              <a:t>(e.g., </a:t>
            </a:r>
            <a:r>
              <a:rPr lang="en-US" sz="1400" i="1" dirty="0" err="1" smtClean="0"/>
              <a:t>Halpern</a:t>
            </a:r>
            <a:r>
              <a:rPr lang="en-US" sz="1400" i="1" dirty="0" smtClean="0"/>
              <a:t>, 2002; Noam, et al., 2003; </a:t>
            </a:r>
            <a:br>
              <a:rPr lang="en-US" sz="1400" i="1" dirty="0" smtClean="0"/>
            </a:br>
            <a:r>
              <a:rPr lang="en-US" sz="1400" i="1" dirty="0" smtClean="0"/>
              <a:t>Gibson &amp; Chase, 2002)</a:t>
            </a:r>
            <a:endParaRPr lang="en-US" sz="1400" i="1" dirty="0"/>
          </a:p>
        </p:txBody>
      </p: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0" y="-5347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90000"/>
                </a:solidFill>
              </a:rPr>
              <a:t>STEM Learning Occurs Across Settings Over Time</a:t>
            </a:r>
            <a:endParaRPr lang="en-US" sz="3200" b="1" dirty="0">
              <a:solidFill>
                <a:srgbClr val="990000"/>
              </a:solidFill>
            </a:endParaRPr>
          </a:p>
        </p:txBody>
      </p:sp>
      <p:pic>
        <p:nvPicPr>
          <p:cNvPr id="26634" name="Picture 1033" descr="Brenda-neighborhoo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050" y="540221"/>
            <a:ext cx="2951078" cy="221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5965448"/>
            <a:ext cx="454180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990000"/>
                </a:solidFill>
              </a:rPr>
              <a:t>Classroom Instruction</a:t>
            </a:r>
          </a:p>
          <a:p>
            <a:pPr algn="ctr"/>
            <a:r>
              <a:rPr lang="en-US" sz="1400" i="1" dirty="0" smtClean="0"/>
              <a:t>(e.g., Barton, et al., 2003; Davis, 2003; Linn, 2006; </a:t>
            </a:r>
            <a:br>
              <a:rPr lang="en-US" sz="1400" i="1" dirty="0" smtClean="0"/>
            </a:br>
            <a:r>
              <a:rPr lang="en-US" sz="1400" i="1" dirty="0" smtClean="0"/>
              <a:t>Newton, Driver &amp; Osborne, 1999; Reiser et al., 2004)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1091" y="3968610"/>
            <a:ext cx="2743394" cy="2057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029"/>
          <p:cNvSpPr>
            <a:spLocks noChangeArrowheads="1"/>
          </p:cNvSpPr>
          <p:nvPr/>
        </p:nvSpPr>
        <p:spPr bwMode="auto">
          <a:xfrm>
            <a:off x="2271497" y="2334304"/>
            <a:ext cx="5776444" cy="30469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tx2"/>
                </a:solidFill>
                <a:latin typeface="Times New Roman" pitchFamily="-106" charset="0"/>
              </a:rPr>
              <a:t>R&amp;D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-106" charset="0"/>
              </a:rPr>
              <a:t> Idea: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-106" charset="0"/>
              </a:rPr>
              <a:t> Explore models of cross-setting coordination of learning—to leverage the affordances of environments and explore the potential of seamless learning.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1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47833</TotalTime>
  <Words>869</Words>
  <Application>Microsoft Macintosh PowerPoint</Application>
  <PresentationFormat>On-screen Show (4:3)</PresentationFormat>
  <Paragraphs>77</Paragraphs>
  <Slides>10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1_Blank</vt:lpstr>
      <vt:lpstr>2_Blank</vt:lpstr>
      <vt:lpstr>Office Theme</vt:lpstr>
      <vt:lpstr>4_Blank</vt:lpstr>
      <vt:lpstr>PowerPoint.Show.8</vt:lpstr>
      <vt:lpstr>Synthesis: How to Promote Coherence and  Equity in STEM Education</vt:lpstr>
      <vt:lpstr>Grand Challenge</vt:lpstr>
      <vt:lpstr>Big Ideas &amp; Opportunities</vt:lpstr>
      <vt:lpstr>Thorny Problems &amp; Possibilities</vt:lpstr>
      <vt:lpstr>National Policy Documents from mid-1990s</vt:lpstr>
      <vt:lpstr>Slide 6</vt:lpstr>
      <vt:lpstr>Slide 7</vt:lpstr>
      <vt:lpstr>Slide 8</vt:lpstr>
      <vt:lpstr>Slide 9</vt:lpstr>
      <vt:lpstr>Free PDF of A Framework for K-12 Science Education is available at: http://tinyurl.com/ScienceFramework http://tinyurl.com/ScienceBrief (executive summary)  For Updates on Next Gen Science Standards: http://www.nextgenscience.org/  http://nas.edu/BOSE   Get Involved! Download the Framework.  Review the NGSS in April. </vt:lpstr>
    </vt:vector>
  </TitlesOfParts>
  <Company>Leah Bricker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“Oh, I remember…”: Discourse makers in young people’s argumentation  Leah A. Bricker and Philip Bell  Cognitive Studies in Education University of Washington</dc:title>
  <cp:lastModifiedBy>Philip Bell</cp:lastModifiedBy>
  <cp:revision>521</cp:revision>
  <dcterms:created xsi:type="dcterms:W3CDTF">2012-02-24T20:58:06Z</dcterms:created>
  <dcterms:modified xsi:type="dcterms:W3CDTF">2012-02-28T23:11:28Z</dcterms:modified>
</cp:coreProperties>
</file>