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56" r:id="rId3"/>
    <p:sldId id="259" r:id="rId4"/>
    <p:sldId id="258" r:id="rId5"/>
    <p:sldId id="272" r:id="rId6"/>
    <p:sldId id="260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D4C"/>
    <a:srgbClr val="223454"/>
    <a:srgbClr val="21BD7C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733E3-B703-4851-971E-6C6FB82EAA0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2798-405D-4D69-A71E-91185E7D8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6CB87-FE0F-499A-A6A3-BE60D21974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2798-405D-4D69-A71E-91185E7D8C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2798-405D-4D69-A71E-91185E7D8C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2798-405D-4D69-A71E-91185E7D8C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2798-405D-4D69-A71E-91185E7D8C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2798-405D-4D69-A71E-91185E7D8C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2798-405D-4D69-A71E-91185E7D8C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2798-405D-4D69-A71E-91185E7D8C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21BD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21BD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DB8DA9-EF4A-4552-9486-5EE704C5EEB2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2789FDC-9C7B-406B-A330-5AAA5B412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3505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429000"/>
            <a:ext cx="2895600" cy="3276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895600"/>
            <a:ext cx="4343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152400"/>
            <a:ext cx="5181600" cy="2590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895600"/>
            <a:ext cx="685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4038600" y="838200"/>
            <a:ext cx="464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What Everyone Should Know About the Successful K–12 STEM Education Report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513" y="3429000"/>
            <a:ext cx="1295400" cy="32654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16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5402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Key elements of Effective instruction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87640" cy="41148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A coherent set of standards and curriculum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Teachers with high capacity to teach in their disciplines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A supportive system of assessment and accountability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Adequate instructional time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Equal access to high-quality learning opportunities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1532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5402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School conditions that support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87640" cy="41148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School leadership as the driver for change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Professional capacity of faculty and staff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Parent-community ties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Student-centered learning climate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Instructional guidance for teachers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6464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5402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Recommendations for districts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87640" cy="4114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Consider all models of STEM-focused and comprehensive schools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Devote adequate instructional time and resources to K-5 science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Ensure that STEM curricula are focused on core topics, are rigorous, and articulated as a sequence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Enhance K-12 teacher capacity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Provide instructional leaders with professional development to create supportive conditions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2660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5402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Recommendations for policy makers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87640" cy="41148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Elevate science to the same level of importance as reading and mathematics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Develop science assessments aligned with standards and emphasize science practices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Invest in a coherent, focused, and sustained set of supports for STEM teachers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Support research that addresses key gaps in current knowledge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5242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398"/>
            <a:ext cx="502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0" u="none" strike="noStrike" baseline="0" dirty="0" smtClean="0">
                <a:solidFill>
                  <a:srgbClr val="F47021"/>
                </a:solidFill>
                <a:latin typeface="Weiss-Bold"/>
              </a:rPr>
              <a:t>Successful K–12</a:t>
            </a:r>
          </a:p>
          <a:p>
            <a:r>
              <a:rPr lang="en-US" sz="4400" b="1" i="0" u="none" strike="noStrike" baseline="0" dirty="0" smtClean="0">
                <a:solidFill>
                  <a:srgbClr val="F47021"/>
                </a:solidFill>
                <a:latin typeface="Weiss-Bold"/>
              </a:rPr>
              <a:t>STEM Education</a:t>
            </a:r>
          </a:p>
          <a:p>
            <a:r>
              <a:rPr lang="en-US" sz="2800" i="0" u="none" strike="noStrike" baseline="0" dirty="0" smtClean="0">
                <a:solidFill>
                  <a:srgbClr val="00A488"/>
                </a:solidFill>
                <a:latin typeface="Weiss-Bold"/>
              </a:rPr>
              <a:t>Identifying Effective Approaches in Science, Technology, Engineering, and Mathematics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81400" y="3733800"/>
            <a:ext cx="556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Committee on Highly Successful Schools or Programs for K-12 STEM </a:t>
            </a:r>
            <a:r>
              <a:rPr lang="en-US" sz="2400" dirty="0" smtClean="0"/>
              <a:t>Education</a:t>
            </a:r>
          </a:p>
          <a:p>
            <a:endParaRPr lang="en-US" sz="2400" dirty="0"/>
          </a:p>
          <a:p>
            <a:r>
              <a:rPr lang="en-US" sz="2400" i="1" dirty="0"/>
              <a:t>Board on Science Education and Board on Testing and Assessment</a:t>
            </a:r>
          </a:p>
          <a:p>
            <a:r>
              <a:rPr lang="en-US" sz="2400" i="1" dirty="0"/>
              <a:t>Division of Behavioral and Social Sciences and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819400"/>
            <a:ext cx="3298327" cy="6471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60"/>
              </a:lnSpc>
            </a:pPr>
            <a:endParaRPr lang="en-US" sz="400" dirty="0" smtClean="0"/>
          </a:p>
          <a:p>
            <a:pPr>
              <a:lnSpc>
                <a:spcPts val="1360"/>
              </a:lnSpc>
            </a:pPr>
            <a:r>
              <a:rPr lang="en-US" dirty="0" smtClean="0"/>
              <a:t>NATIONAL RESEARCH COUNCIL</a:t>
            </a:r>
          </a:p>
          <a:p>
            <a:pPr>
              <a:lnSpc>
                <a:spcPts val="1360"/>
              </a:lnSpc>
            </a:pPr>
            <a:r>
              <a:rPr lang="en-US" dirty="0" smtClean="0"/>
              <a:t>               </a:t>
            </a:r>
            <a:r>
              <a:rPr lang="en-US" sz="1600" i="1" cap="small" dirty="0" smtClean="0"/>
              <a:t>of the national academies</a:t>
            </a:r>
            <a:r>
              <a:rPr lang="en-US" dirty="0" smtClean="0"/>
              <a:t>                     </a:t>
            </a:r>
            <a:endParaRPr lang="en-US" sz="16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8354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Our CHARGE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1"/>
            <a:ext cx="7520940" cy="2590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Outline criteria for determining success in K-12 STEM education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Identify which of those criteria could be addressed with available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657600"/>
            <a:ext cx="4792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328D4C"/>
                </a:solidFill>
              </a:rPr>
              <a:t>Successful for What Purpose?</a:t>
            </a:r>
            <a:endParaRPr lang="en-US" sz="2800" i="1" dirty="0">
              <a:solidFill>
                <a:srgbClr val="328D4C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0993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47021"/>
                </a:solidFill>
                <a:latin typeface="Weiss"/>
              </a:rPr>
              <a:t>GOALS FOR U.S. STEM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092440" cy="3579849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223454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223454"/>
                </a:solidFill>
              </a:rPr>
              <a:t>Expand the number of students who pursue STEM careers, and increase women and minority participation.</a:t>
            </a:r>
          </a:p>
          <a:p>
            <a:pPr marL="457200" indent="-457200">
              <a:buClr>
                <a:srgbClr val="223454"/>
              </a:buClr>
              <a:buFont typeface="+mj-lt"/>
              <a:buAutoNum type="arabicPeriod"/>
            </a:pPr>
            <a:endParaRPr lang="en-US" sz="2400" dirty="0" smtClean="0">
              <a:solidFill>
                <a:srgbClr val="223454"/>
              </a:solidFill>
            </a:endParaRPr>
          </a:p>
          <a:p>
            <a:pPr marL="457200" indent="-457200">
              <a:buClr>
                <a:srgbClr val="223454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223454"/>
                </a:solidFill>
              </a:rPr>
              <a:t>Expand the STEM-capable workforce and increase women and minority participation.</a:t>
            </a:r>
          </a:p>
          <a:p>
            <a:pPr marL="457200" indent="-457200">
              <a:buClr>
                <a:srgbClr val="223454"/>
              </a:buClr>
              <a:buFont typeface="+mj-lt"/>
              <a:buAutoNum type="arabicPeriod"/>
            </a:pPr>
            <a:endParaRPr lang="en-US" sz="2400" dirty="0" smtClean="0">
              <a:solidFill>
                <a:srgbClr val="223454"/>
              </a:solidFill>
            </a:endParaRPr>
          </a:p>
          <a:p>
            <a:pPr marL="457200" indent="-457200">
              <a:buClr>
                <a:srgbClr val="223454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223454"/>
                </a:solidFill>
              </a:rPr>
              <a:t>Increase STEM literacy for all students.</a:t>
            </a:r>
            <a:endParaRPr lang="en-US" sz="2400" dirty="0">
              <a:solidFill>
                <a:srgbClr val="22345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48050"/>
            <a:ext cx="2419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9452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MEASURES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sz="2600" dirty="0" smtClean="0">
                <a:solidFill>
                  <a:srgbClr val="223454"/>
                </a:solidFill>
              </a:rPr>
              <a:t>Achievement test scores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sz="2600" dirty="0" smtClean="0">
                <a:solidFill>
                  <a:srgbClr val="223454"/>
                </a:solidFill>
              </a:rPr>
              <a:t>Enjoyment of processes of exploration and discovery in STEM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sz="2600" dirty="0" smtClean="0">
                <a:solidFill>
                  <a:srgbClr val="223454"/>
                </a:solidFill>
              </a:rPr>
              <a:t>STEM educational attainment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sz="2600" dirty="0" smtClean="0">
                <a:solidFill>
                  <a:srgbClr val="223454"/>
                </a:solidFill>
              </a:rPr>
              <a:t>Involvement in STEM-related activities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sz="2600" dirty="0" smtClean="0">
                <a:solidFill>
                  <a:srgbClr val="223454"/>
                </a:solidFill>
              </a:rPr>
              <a:t>Entry into STEM and STEM-related occupations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76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areas investigated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092440" cy="35798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>
                <a:solidFill>
                  <a:srgbClr val="223454"/>
                </a:solidFill>
              </a:rPr>
              <a:t>STEM-focused schools</a:t>
            </a:r>
          </a:p>
          <a:p>
            <a:pPr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>
                <a:solidFill>
                  <a:srgbClr val="223454"/>
                </a:solidFill>
              </a:rPr>
              <a:t>STEM instruction</a:t>
            </a:r>
          </a:p>
          <a:p>
            <a:pPr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>
                <a:solidFill>
                  <a:srgbClr val="223454"/>
                </a:solidFill>
              </a:rPr>
              <a:t>School conditions</a:t>
            </a:r>
            <a:endParaRPr lang="en-US" sz="2800" dirty="0">
              <a:solidFill>
                <a:srgbClr val="22345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21765"/>
            <a:ext cx="4705350" cy="28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2499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5402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STEM-Focused schools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87640" cy="4114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Three types of specialized schools</a:t>
            </a:r>
          </a:p>
          <a:p>
            <a:pPr marL="6858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Selective STEM schools</a:t>
            </a:r>
          </a:p>
          <a:p>
            <a:pPr marL="914400" lvl="3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Mainly high schools that enroll small numbers of highly talented and motivated students</a:t>
            </a:r>
          </a:p>
          <a:p>
            <a:pPr marL="6858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Inclusive STEM schools</a:t>
            </a:r>
          </a:p>
          <a:p>
            <a:pPr marL="914400" lvl="3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Organized around STEM disciplines but without selective admissions criteria</a:t>
            </a:r>
          </a:p>
          <a:p>
            <a:pPr marL="6858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STEM-focused CTE schools</a:t>
            </a:r>
          </a:p>
          <a:p>
            <a:pPr marL="914400" lvl="3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Mainly high schools, aim to foster engagement and to prepare students for STEM-related careers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5806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5402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STEM-Focused schools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87640" cy="41148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Limited research base to compare effectiveness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Potentially promising findings for each type of school</a:t>
            </a:r>
          </a:p>
          <a:p>
            <a:pPr marL="685800" lvl="2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</a:rPr>
              <a:t>Success in selective schools occurs through student research experiences</a:t>
            </a:r>
          </a:p>
          <a:p>
            <a:pPr marL="685800" lvl="2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</a:rPr>
              <a:t>Inclusive schools promote engagement and modestly lift test scores</a:t>
            </a:r>
          </a:p>
          <a:p>
            <a:pPr marL="685800" lvl="2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</a:rPr>
              <a:t>Mathematics instruction and occupational education can be successfully integrated in CTE schools</a:t>
            </a:r>
          </a:p>
          <a:p>
            <a:pPr marL="512064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Specialized programs in regular schools such as AP and IB may also promote advanced study and career preparation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850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5402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7021"/>
                </a:solidFill>
                <a:latin typeface="Weiss"/>
              </a:rPr>
              <a:t>Effective stem instruction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87640" cy="4114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Research base is much stronger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Effective instruction capitalizes on students’ early interest, builds on what they know, provides experiences to engage in the practice of science</a:t>
            </a:r>
          </a:p>
          <a:p>
            <a:pPr marL="685800" lvl="2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</a:rPr>
              <a:t>Vision consistent with the </a:t>
            </a:r>
            <a:r>
              <a:rPr lang="en-US" sz="2200" i="1" dirty="0" smtClean="0">
                <a:solidFill>
                  <a:srgbClr val="002060"/>
                </a:solidFill>
              </a:rPr>
              <a:t>Conceptual Framework for New Science Education Standards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685800" lvl="2" indent="-4572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</a:rPr>
              <a:t>Evidence presented at workshop and drawn from past NRC </a:t>
            </a:r>
            <a:r>
              <a:rPr lang="en-US" sz="2200" dirty="0" smtClean="0">
                <a:solidFill>
                  <a:srgbClr val="002060"/>
                </a:solidFill>
              </a:rPr>
              <a:t>reports</a:t>
            </a:r>
            <a:endParaRPr lang="en-US" sz="2200" dirty="0">
              <a:solidFill>
                <a:srgbClr val="002060"/>
              </a:solidFill>
            </a:endParaRPr>
          </a:p>
          <a:p>
            <a:pPr marL="626364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Effective instruction can occur in all school types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40393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213</TotalTime>
  <Words>520</Words>
  <Application>Microsoft Office PowerPoint</Application>
  <PresentationFormat>On-screen Show (4:3)</PresentationFormat>
  <Paragraphs>91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Slide 1</vt:lpstr>
      <vt:lpstr>Slide 2</vt:lpstr>
      <vt:lpstr>Our CHARGE</vt:lpstr>
      <vt:lpstr>GOALS FOR U.S. STEM EDUCATION</vt:lpstr>
      <vt:lpstr>MEASURES of success</vt:lpstr>
      <vt:lpstr>areas investigated</vt:lpstr>
      <vt:lpstr>STEM-Focused schools </vt:lpstr>
      <vt:lpstr>STEM-Focused schools </vt:lpstr>
      <vt:lpstr>Effective stem instruction</vt:lpstr>
      <vt:lpstr>Key elements of Effective instruction</vt:lpstr>
      <vt:lpstr>School conditions that support learning</vt:lpstr>
      <vt:lpstr>Recommendations for districts</vt:lpstr>
      <vt:lpstr>Recommendations for policy makers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cmcculloch</cp:lastModifiedBy>
  <cp:revision>33</cp:revision>
  <dcterms:created xsi:type="dcterms:W3CDTF">2012-02-11T00:53:32Z</dcterms:created>
  <dcterms:modified xsi:type="dcterms:W3CDTF">2012-02-21T23:00:21Z</dcterms:modified>
</cp:coreProperties>
</file>