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4"/>
    <p:sldMasterId id="2147483661" r:id="rId5"/>
    <p:sldMasterId id="2147483696" r:id="rId6"/>
  </p:sldMasterIdLst>
  <p:notesMasterIdLst>
    <p:notesMasterId r:id="rId29"/>
  </p:notesMasterIdLst>
  <p:handoutMasterIdLst>
    <p:handoutMasterId r:id="rId30"/>
  </p:handoutMasterIdLst>
  <p:sldIdLst>
    <p:sldId id="256" r:id="rId7"/>
    <p:sldId id="383" r:id="rId8"/>
    <p:sldId id="404" r:id="rId9"/>
    <p:sldId id="277" r:id="rId10"/>
    <p:sldId id="275" r:id="rId11"/>
    <p:sldId id="380" r:id="rId12"/>
    <p:sldId id="343" r:id="rId13"/>
    <p:sldId id="289" r:id="rId14"/>
    <p:sldId id="336" r:id="rId15"/>
    <p:sldId id="400" r:id="rId16"/>
    <p:sldId id="402" r:id="rId17"/>
    <p:sldId id="386" r:id="rId18"/>
    <p:sldId id="399" r:id="rId19"/>
    <p:sldId id="387" r:id="rId20"/>
    <p:sldId id="388" r:id="rId21"/>
    <p:sldId id="389" r:id="rId22"/>
    <p:sldId id="390" r:id="rId23"/>
    <p:sldId id="393" r:id="rId24"/>
    <p:sldId id="397" r:id="rId25"/>
    <p:sldId id="403" r:id="rId26"/>
    <p:sldId id="405" r:id="rId27"/>
    <p:sldId id="396" r:id="rId28"/>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Geneva"/>
        <a:cs typeface="Geneva"/>
      </a:defRPr>
    </a:lvl1pPr>
    <a:lvl2pPr marL="457200" algn="l" rtl="0" fontAlgn="base">
      <a:spcBef>
        <a:spcPct val="0"/>
      </a:spcBef>
      <a:spcAft>
        <a:spcPct val="0"/>
      </a:spcAft>
      <a:defRPr kern="1200">
        <a:solidFill>
          <a:schemeClr val="tx1"/>
        </a:solidFill>
        <a:latin typeface="Arial" charset="0"/>
        <a:ea typeface="Geneva"/>
        <a:cs typeface="Geneva"/>
      </a:defRPr>
    </a:lvl2pPr>
    <a:lvl3pPr marL="914400" algn="l" rtl="0" fontAlgn="base">
      <a:spcBef>
        <a:spcPct val="0"/>
      </a:spcBef>
      <a:spcAft>
        <a:spcPct val="0"/>
      </a:spcAft>
      <a:defRPr kern="1200">
        <a:solidFill>
          <a:schemeClr val="tx1"/>
        </a:solidFill>
        <a:latin typeface="Arial" charset="0"/>
        <a:ea typeface="Geneva"/>
        <a:cs typeface="Geneva"/>
      </a:defRPr>
    </a:lvl3pPr>
    <a:lvl4pPr marL="1371600" algn="l" rtl="0" fontAlgn="base">
      <a:spcBef>
        <a:spcPct val="0"/>
      </a:spcBef>
      <a:spcAft>
        <a:spcPct val="0"/>
      </a:spcAft>
      <a:defRPr kern="1200">
        <a:solidFill>
          <a:schemeClr val="tx1"/>
        </a:solidFill>
        <a:latin typeface="Arial" charset="0"/>
        <a:ea typeface="Geneva"/>
        <a:cs typeface="Geneva"/>
      </a:defRPr>
    </a:lvl4pPr>
    <a:lvl5pPr marL="1828800" algn="l"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47"/>
    <a:srgbClr val="39A4C3"/>
    <a:srgbClr val="C65B1A"/>
    <a:srgbClr val="B3A129"/>
    <a:srgbClr val="E8A600"/>
    <a:srgbClr val="333399"/>
    <a:srgbClr val="63619A"/>
    <a:srgbClr val="CC3300"/>
    <a:srgbClr val="666666"/>
    <a:srgbClr val="D6F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65" autoAdjust="0"/>
    <p:restoredTop sz="76667" autoAdjust="0"/>
  </p:normalViewPr>
  <p:slideViewPr>
    <p:cSldViewPr snapToGrid="0">
      <p:cViewPr>
        <p:scale>
          <a:sx n="86" d="100"/>
          <a:sy n="86" d="100"/>
        </p:scale>
        <p:origin x="-192" y="-72"/>
      </p:cViewPr>
      <p:guideLst>
        <p:guide orient="horz" pos="852"/>
        <p:guide pos="55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92"/>
    </p:cViewPr>
  </p:sorterViewPr>
  <p:notesViewPr>
    <p:cSldViewPr>
      <p:cViewPr>
        <p:scale>
          <a:sx n="87" d="100"/>
          <a:sy n="87" d="100"/>
        </p:scale>
        <p:origin x="-1902" y="246"/>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lainea\AppData\Local\Microsoft\Windows\Temporary%20Internet%20Files\Content.Outlook\ATQ7RSII\figures%20for%20Spencer%20paper.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lainea\Documents\Mega\Copy%20of%20figures%20from%20Karen%20&amp;%20Jennifer's%20pape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accent6"/>
                </a:solidFill>
                <a:latin typeface="Arial"/>
                <a:ea typeface="Arial"/>
                <a:cs typeface="Arial"/>
              </a:defRPr>
            </a:pPr>
            <a:r>
              <a:rPr lang="en-US" sz="2400" b="0" dirty="0" smtClean="0">
                <a:solidFill>
                  <a:schemeClr val="tx2"/>
                </a:solidFill>
              </a:rPr>
              <a:t>Percent </a:t>
            </a:r>
            <a:r>
              <a:rPr lang="en-US" sz="2400" b="0" dirty="0">
                <a:solidFill>
                  <a:schemeClr val="tx2"/>
                </a:solidFill>
              </a:rPr>
              <a:t>of Students Scoring At or Above National Norms in Math, 1990 to 1996</a:t>
            </a:r>
          </a:p>
        </c:rich>
      </c:tx>
      <c:layout>
        <c:manualLayout>
          <c:xMode val="edge"/>
          <c:yMode val="edge"/>
          <c:x val="0.13113634637369828"/>
          <c:y val="4.9385207057451176E-2"/>
        </c:manualLayout>
      </c:layout>
      <c:overlay val="0"/>
      <c:spPr>
        <a:noFill/>
        <a:ln w="22180">
          <a:noFill/>
        </a:ln>
      </c:spPr>
    </c:title>
    <c:autoTitleDeleted val="0"/>
    <c:plotArea>
      <c:layout>
        <c:manualLayout>
          <c:layoutTarget val="inner"/>
          <c:xMode val="edge"/>
          <c:yMode val="edge"/>
          <c:x val="9.2281879194631003E-2"/>
          <c:y val="0.206228202639054"/>
          <c:w val="0.72818791946309214"/>
          <c:h val="0.67158522992845104"/>
        </c:manualLayout>
      </c:layout>
      <c:lineChart>
        <c:grouping val="standard"/>
        <c:varyColors val="0"/>
        <c:ser>
          <c:idx val="0"/>
          <c:order val="0"/>
          <c:tx>
            <c:strRef>
              <c:f>Sheet1!$A$14</c:f>
              <c:strCache>
                <c:ptCount val="1"/>
                <c:pt idx="0">
                  <c:v>Top Quartile</c:v>
                </c:pt>
              </c:strCache>
            </c:strRef>
          </c:tx>
          <c:spPr>
            <a:ln w="63494">
              <a:solidFill>
                <a:schemeClr val="accent6"/>
              </a:solidFill>
              <a:prstDash val="solid"/>
            </a:ln>
          </c:spPr>
          <c:marker>
            <c:symbol val="none"/>
          </c:marker>
          <c:cat>
            <c:numRef>
              <c:f>Sheet1!$B$13:$H$13</c:f>
              <c:numCache>
                <c:formatCode>General</c:formatCode>
                <c:ptCount val="7"/>
                <c:pt idx="0">
                  <c:v>1990</c:v>
                </c:pt>
                <c:pt idx="1">
                  <c:v>1991</c:v>
                </c:pt>
                <c:pt idx="2">
                  <c:v>1992</c:v>
                </c:pt>
                <c:pt idx="3">
                  <c:v>1993</c:v>
                </c:pt>
                <c:pt idx="4">
                  <c:v>1994</c:v>
                </c:pt>
                <c:pt idx="5">
                  <c:v>1995</c:v>
                </c:pt>
                <c:pt idx="6">
                  <c:v>1996</c:v>
                </c:pt>
              </c:numCache>
            </c:numRef>
          </c:cat>
          <c:val>
            <c:numRef>
              <c:f>Sheet1!$B$14:$H$14</c:f>
              <c:numCache>
                <c:formatCode>General</c:formatCode>
                <c:ptCount val="7"/>
                <c:pt idx="0">
                  <c:v>27.4</c:v>
                </c:pt>
                <c:pt idx="1">
                  <c:v>29</c:v>
                </c:pt>
                <c:pt idx="2">
                  <c:v>30.1</c:v>
                </c:pt>
                <c:pt idx="3">
                  <c:v>36.9</c:v>
                </c:pt>
                <c:pt idx="4">
                  <c:v>36.800000000000011</c:v>
                </c:pt>
                <c:pt idx="5">
                  <c:v>40.9</c:v>
                </c:pt>
                <c:pt idx="6">
                  <c:v>43.7</c:v>
                </c:pt>
              </c:numCache>
            </c:numRef>
          </c:val>
          <c:smooth val="0"/>
        </c:ser>
        <c:ser>
          <c:idx val="1"/>
          <c:order val="1"/>
          <c:tx>
            <c:strRef>
              <c:f>Sheet1!$A$15</c:f>
              <c:strCache>
                <c:ptCount val="1"/>
                <c:pt idx="0">
                  <c:v>Bottom Quartile</c:v>
                </c:pt>
              </c:strCache>
            </c:strRef>
          </c:tx>
          <c:spPr>
            <a:ln w="63494">
              <a:solidFill>
                <a:schemeClr val="accent5">
                  <a:lumMod val="25000"/>
                </a:schemeClr>
              </a:solidFill>
              <a:prstDash val="sysDash"/>
            </a:ln>
          </c:spPr>
          <c:marker>
            <c:symbol val="none"/>
          </c:marker>
          <c:cat>
            <c:numRef>
              <c:f>Sheet1!$B$13:$H$13</c:f>
              <c:numCache>
                <c:formatCode>General</c:formatCode>
                <c:ptCount val="7"/>
                <c:pt idx="0">
                  <c:v>1990</c:v>
                </c:pt>
                <c:pt idx="1">
                  <c:v>1991</c:v>
                </c:pt>
                <c:pt idx="2">
                  <c:v>1992</c:v>
                </c:pt>
                <c:pt idx="3">
                  <c:v>1993</c:v>
                </c:pt>
                <c:pt idx="4">
                  <c:v>1994</c:v>
                </c:pt>
                <c:pt idx="5">
                  <c:v>1995</c:v>
                </c:pt>
                <c:pt idx="6">
                  <c:v>1996</c:v>
                </c:pt>
              </c:numCache>
            </c:numRef>
          </c:cat>
          <c:val>
            <c:numRef>
              <c:f>Sheet1!$B$15:$H$15</c:f>
              <c:numCache>
                <c:formatCode>General</c:formatCode>
                <c:ptCount val="7"/>
                <c:pt idx="0">
                  <c:v>29</c:v>
                </c:pt>
                <c:pt idx="1">
                  <c:v>28.9</c:v>
                </c:pt>
                <c:pt idx="2">
                  <c:v>27.6</c:v>
                </c:pt>
                <c:pt idx="3">
                  <c:v>28.7</c:v>
                </c:pt>
                <c:pt idx="4">
                  <c:v>24.8</c:v>
                </c:pt>
                <c:pt idx="5">
                  <c:v>24.7</c:v>
                </c:pt>
                <c:pt idx="6">
                  <c:v>25.1</c:v>
                </c:pt>
              </c:numCache>
            </c:numRef>
          </c:val>
          <c:smooth val="0"/>
        </c:ser>
        <c:dLbls>
          <c:showLegendKey val="0"/>
          <c:showVal val="0"/>
          <c:showCatName val="0"/>
          <c:showSerName val="0"/>
          <c:showPercent val="0"/>
          <c:showBubbleSize val="0"/>
        </c:dLbls>
        <c:marker val="1"/>
        <c:smooth val="0"/>
        <c:axId val="76636544"/>
        <c:axId val="76638080"/>
      </c:lineChart>
      <c:catAx>
        <c:axId val="76636544"/>
        <c:scaling>
          <c:orientation val="minMax"/>
        </c:scaling>
        <c:delete val="0"/>
        <c:axPos val="b"/>
        <c:numFmt formatCode="General" sourceLinked="1"/>
        <c:majorTickMark val="out"/>
        <c:minorTickMark val="none"/>
        <c:tickLblPos val="nextTo"/>
        <c:spPr>
          <a:ln w="2772">
            <a:solidFill>
              <a:srgbClr val="000000"/>
            </a:solidFill>
            <a:prstDash val="solid"/>
          </a:ln>
        </c:spPr>
        <c:txPr>
          <a:bodyPr rot="0" vert="horz"/>
          <a:lstStyle/>
          <a:p>
            <a:pPr>
              <a:defRPr sz="1800" b="1" i="0" u="none" strike="noStrike" baseline="0">
                <a:solidFill>
                  <a:srgbClr val="000000"/>
                </a:solidFill>
                <a:latin typeface="Arial"/>
                <a:ea typeface="Arial"/>
                <a:cs typeface="Arial"/>
              </a:defRPr>
            </a:pPr>
            <a:endParaRPr lang="en-US"/>
          </a:p>
        </c:txPr>
        <c:crossAx val="76638080"/>
        <c:crosses val="autoZero"/>
        <c:auto val="1"/>
        <c:lblAlgn val="ctr"/>
        <c:lblOffset val="100"/>
        <c:tickLblSkip val="1"/>
        <c:tickMarkSkip val="1"/>
        <c:noMultiLvlLbl val="0"/>
      </c:catAx>
      <c:valAx>
        <c:axId val="76638080"/>
        <c:scaling>
          <c:orientation val="minMax"/>
          <c:max val="45"/>
          <c:min val="20"/>
        </c:scaling>
        <c:delete val="0"/>
        <c:axPos val="l"/>
        <c:majorGridlines>
          <c:spPr>
            <a:ln w="2772">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a:t>Percent</a:t>
                </a:r>
              </a:p>
            </c:rich>
          </c:tx>
          <c:layout>
            <c:manualLayout>
              <c:xMode val="edge"/>
              <c:yMode val="edge"/>
              <c:x val="0"/>
              <c:y val="0.53414911475288307"/>
            </c:manualLayout>
          </c:layout>
          <c:overlay val="0"/>
          <c:spPr>
            <a:noFill/>
            <a:ln w="22180">
              <a:noFill/>
            </a:ln>
          </c:spPr>
        </c:title>
        <c:numFmt formatCode="General" sourceLinked="1"/>
        <c:majorTickMark val="out"/>
        <c:minorTickMark val="none"/>
        <c:tickLblPos val="nextTo"/>
        <c:spPr>
          <a:ln w="2772">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76636544"/>
        <c:crosses val="autoZero"/>
        <c:crossBetween val="between"/>
        <c:majorUnit val="5"/>
      </c:valAx>
      <c:spPr>
        <a:noFill/>
        <a:ln w="11090">
          <a:solidFill>
            <a:srgbClr val="808080"/>
          </a:solidFill>
          <a:prstDash val="solid"/>
        </a:ln>
      </c:spPr>
    </c:plotArea>
    <c:plotVisOnly val="1"/>
    <c:dispBlanksAs val="gap"/>
    <c:showDLblsOverMax val="0"/>
  </c:chart>
  <c:spPr>
    <a:solidFill>
      <a:schemeClr val="accent3"/>
    </a:solidFill>
    <a:ln>
      <a:noFill/>
    </a:ln>
  </c:spPr>
  <c:txPr>
    <a:bodyPr/>
    <a:lstStyle/>
    <a:p>
      <a:pPr>
        <a:defRPr sz="43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71508379888271"/>
          <c:y val="6.4516129032258077E-2"/>
          <c:w val="0.86173184357541921"/>
          <c:h val="0.5564911183322897"/>
        </c:manualLayout>
      </c:layout>
      <c:lineChart>
        <c:grouping val="standard"/>
        <c:varyColors val="0"/>
        <c:ser>
          <c:idx val="0"/>
          <c:order val="0"/>
          <c:tx>
            <c:strRef>
              <c:f>'[figures for Spencer paper.xls]Sheet1'!$D$4</c:f>
              <c:strCache>
                <c:ptCount val="1"/>
                <c:pt idx="0">
                  <c:v>Weak Safety and Order (-1SD)</c:v>
                </c:pt>
              </c:strCache>
            </c:strRef>
          </c:tx>
          <c:spPr>
            <a:ln w="57150">
              <a:solidFill>
                <a:srgbClr val="808080"/>
              </a:solidFill>
              <a:prstDash val="solid"/>
            </a:ln>
          </c:spPr>
          <c:marker>
            <c:symbol val="circle"/>
            <c:size val="7"/>
            <c:spPr>
              <a:solidFill>
                <a:srgbClr val="808080"/>
              </a:solidFill>
              <a:ln w="57150">
                <a:solidFill>
                  <a:srgbClr val="808080"/>
                </a:solidFill>
                <a:prstDash val="solid"/>
              </a:ln>
            </c:spPr>
          </c:marker>
          <c:cat>
            <c:strRef>
              <c:f>'[figures for Spencer paper.xls]Sheet1'!$C$5:$C$9</c:f>
              <c:strCache>
                <c:ptCount val="5"/>
                <c:pt idx="0">
                  <c:v>-2 SD</c:v>
                </c:pt>
                <c:pt idx="1">
                  <c:v>-1 SD</c:v>
                </c:pt>
                <c:pt idx="2">
                  <c:v>Mean</c:v>
                </c:pt>
                <c:pt idx="3">
                  <c:v>+1 SD</c:v>
                </c:pt>
                <c:pt idx="4">
                  <c:v>+2 SD</c:v>
                </c:pt>
              </c:strCache>
            </c:strRef>
          </c:cat>
          <c:val>
            <c:numRef>
              <c:f>'[figures for Spencer paper.xls]Sheet1'!$D$5:$D$9</c:f>
              <c:numCache>
                <c:formatCode>General</c:formatCode>
                <c:ptCount val="5"/>
                <c:pt idx="0">
                  <c:v>-0.93889800000000012</c:v>
                </c:pt>
                <c:pt idx="1">
                  <c:v>-0.93984400000000012</c:v>
                </c:pt>
                <c:pt idx="2">
                  <c:v>-0.94079000000000013</c:v>
                </c:pt>
                <c:pt idx="3">
                  <c:v>-0.94173600000000002</c:v>
                </c:pt>
                <c:pt idx="4">
                  <c:v>-0.94268200000000002</c:v>
                </c:pt>
              </c:numCache>
            </c:numRef>
          </c:val>
          <c:smooth val="0"/>
        </c:ser>
        <c:ser>
          <c:idx val="1"/>
          <c:order val="1"/>
          <c:tx>
            <c:strRef>
              <c:f>'[figures for Spencer paper.xls]Sheet1'!$E$4</c:f>
              <c:strCache>
                <c:ptCount val="1"/>
                <c:pt idx="0">
                  <c:v>Average Safety and Order</c:v>
                </c:pt>
              </c:strCache>
            </c:strRef>
          </c:tx>
          <c:spPr>
            <a:ln w="57150">
              <a:solidFill>
                <a:srgbClr val="C0C0C0"/>
              </a:solidFill>
              <a:prstDash val="solid"/>
            </a:ln>
          </c:spPr>
          <c:marker>
            <c:symbol val="triangle"/>
            <c:size val="7"/>
            <c:spPr>
              <a:solidFill>
                <a:srgbClr val="C0C0C0"/>
              </a:solidFill>
              <a:ln w="57150">
                <a:solidFill>
                  <a:srgbClr val="C0C0C0"/>
                </a:solidFill>
                <a:prstDash val="solid"/>
              </a:ln>
            </c:spPr>
          </c:marker>
          <c:cat>
            <c:strRef>
              <c:f>'[figures for Spencer paper.xls]Sheet1'!$C$5:$C$9</c:f>
              <c:strCache>
                <c:ptCount val="5"/>
                <c:pt idx="0">
                  <c:v>-2 SD</c:v>
                </c:pt>
                <c:pt idx="1">
                  <c:v>-1 SD</c:v>
                </c:pt>
                <c:pt idx="2">
                  <c:v>Mean</c:v>
                </c:pt>
                <c:pt idx="3">
                  <c:v>+1 SD</c:v>
                </c:pt>
                <c:pt idx="4">
                  <c:v>+2 SD</c:v>
                </c:pt>
              </c:strCache>
            </c:strRef>
          </c:cat>
          <c:val>
            <c:numRef>
              <c:f>'[figures for Spencer paper.xls]Sheet1'!$E$5:$E$9</c:f>
              <c:numCache>
                <c:formatCode>General</c:formatCode>
                <c:ptCount val="5"/>
                <c:pt idx="0">
                  <c:v>-0.98665000000000003</c:v>
                </c:pt>
                <c:pt idx="1">
                  <c:v>-0.79271999999999998</c:v>
                </c:pt>
                <c:pt idx="2">
                  <c:v>-0.59879000000000016</c:v>
                </c:pt>
                <c:pt idx="3">
                  <c:v>-0.40486000000000005</c:v>
                </c:pt>
                <c:pt idx="4">
                  <c:v>-0.21093000000000006</c:v>
                </c:pt>
              </c:numCache>
            </c:numRef>
          </c:val>
          <c:smooth val="0"/>
        </c:ser>
        <c:ser>
          <c:idx val="2"/>
          <c:order val="2"/>
          <c:tx>
            <c:strRef>
              <c:f>'[figures for Spencer paper.xls]Sheet1'!$F$4</c:f>
              <c:strCache>
                <c:ptCount val="1"/>
                <c:pt idx="0">
                  <c:v>Strong Safety and Order (+1 SD)</c:v>
                </c:pt>
              </c:strCache>
            </c:strRef>
          </c:tx>
          <c:spPr>
            <a:ln w="57150">
              <a:solidFill>
                <a:srgbClr val="000000"/>
              </a:solidFill>
              <a:prstDash val="solid"/>
            </a:ln>
          </c:spPr>
          <c:marker>
            <c:symbol val="square"/>
            <c:size val="7"/>
            <c:spPr>
              <a:solidFill>
                <a:srgbClr val="000000"/>
              </a:solidFill>
              <a:ln w="57150">
                <a:solidFill>
                  <a:srgbClr val="000000"/>
                </a:solidFill>
                <a:prstDash val="solid"/>
              </a:ln>
            </c:spPr>
          </c:marker>
          <c:cat>
            <c:strRef>
              <c:f>'[figures for Spencer paper.xls]Sheet1'!$C$5:$C$9</c:f>
              <c:strCache>
                <c:ptCount val="5"/>
                <c:pt idx="0">
                  <c:v>-2 SD</c:v>
                </c:pt>
                <c:pt idx="1">
                  <c:v>-1 SD</c:v>
                </c:pt>
                <c:pt idx="2">
                  <c:v>Mean</c:v>
                </c:pt>
                <c:pt idx="3">
                  <c:v>+1 SD</c:v>
                </c:pt>
                <c:pt idx="4">
                  <c:v>+2 SD</c:v>
                </c:pt>
              </c:strCache>
            </c:strRef>
          </c:cat>
          <c:val>
            <c:numRef>
              <c:f>'[figures for Spencer paper.xls]Sheet1'!$F$5:$F$9</c:f>
              <c:numCache>
                <c:formatCode>General</c:formatCode>
                <c:ptCount val="5"/>
                <c:pt idx="0">
                  <c:v>-1.034402</c:v>
                </c:pt>
                <c:pt idx="1">
                  <c:v>-0.64559599999999995</c:v>
                </c:pt>
                <c:pt idx="2">
                  <c:v>-0.25678999999999996</c:v>
                </c:pt>
                <c:pt idx="3">
                  <c:v>0.13201600000000005</c:v>
                </c:pt>
                <c:pt idx="4">
                  <c:v>0.5208219999999999</c:v>
                </c:pt>
              </c:numCache>
            </c:numRef>
          </c:val>
          <c:smooth val="0"/>
        </c:ser>
        <c:dLbls>
          <c:showLegendKey val="0"/>
          <c:showVal val="0"/>
          <c:showCatName val="0"/>
          <c:showSerName val="0"/>
          <c:showPercent val="0"/>
          <c:showBubbleSize val="0"/>
        </c:dLbls>
        <c:marker val="1"/>
        <c:smooth val="0"/>
        <c:axId val="80926208"/>
        <c:axId val="80928128"/>
      </c:lineChart>
      <c:catAx>
        <c:axId val="80926208"/>
        <c:scaling>
          <c:orientation val="minMax"/>
        </c:scaling>
        <c:delete val="0"/>
        <c:axPos val="b"/>
        <c:title>
          <c:tx>
            <c:rich>
              <a:bodyPr/>
              <a:lstStyle/>
              <a:p>
                <a:pPr>
                  <a:defRPr sz="1800" b="1" i="0" u="none" strike="noStrike" baseline="0">
                    <a:solidFill>
                      <a:sysClr val="windowText" lastClr="000000"/>
                    </a:solidFill>
                    <a:latin typeface="Arial"/>
                    <a:ea typeface="Arial"/>
                    <a:cs typeface="Arial"/>
                  </a:defRPr>
                </a:pPr>
                <a:r>
                  <a:rPr lang="en-US" sz="1800" b="1">
                    <a:solidFill>
                      <a:sysClr val="windowText" lastClr="000000"/>
                    </a:solidFill>
                  </a:rPr>
                  <a:t>Teacher Human Capital Index (ITAC)</a:t>
                </a:r>
              </a:p>
            </c:rich>
          </c:tx>
          <c:layout>
            <c:manualLayout>
              <c:xMode val="edge"/>
              <c:yMode val="edge"/>
              <c:x val="0.2522881880466743"/>
              <c:y val="0.6923412214709469"/>
            </c:manualLayout>
          </c:layout>
          <c:overlay val="0"/>
          <c:spPr>
            <a:noFill/>
            <a:ln w="25400">
              <a:noFill/>
            </a:ln>
          </c:spPr>
        </c:title>
        <c:numFmt formatCode="General" sourceLinked="1"/>
        <c:majorTickMark val="none"/>
        <c:minorTickMark val="none"/>
        <c:tickLblPos val="low"/>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80928128"/>
        <c:crosses val="autoZero"/>
        <c:auto val="1"/>
        <c:lblAlgn val="ctr"/>
        <c:lblOffset val="100"/>
        <c:tickLblSkip val="1"/>
        <c:tickMarkSkip val="1"/>
        <c:noMultiLvlLbl val="0"/>
      </c:catAx>
      <c:valAx>
        <c:axId val="80928128"/>
        <c:scaling>
          <c:orientation val="minMax"/>
        </c:scaling>
        <c:delete val="0"/>
        <c:axPos val="l"/>
        <c:majorGridlines>
          <c:spPr>
            <a:ln w="9525" cap="flat" cmpd="sng" algn="ctr">
              <a:solidFill>
                <a:schemeClr val="accent4">
                  <a:shade val="95000"/>
                  <a:satMod val="105000"/>
                </a:schemeClr>
              </a:solidFill>
              <a:prstDash val="solid"/>
            </a:ln>
            <a:effectLst/>
          </c:spPr>
        </c:majorGridlines>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80926208"/>
        <c:crosses val="autoZero"/>
        <c:crossBetween val="between"/>
      </c:valAx>
      <c:spPr>
        <a:solidFill>
          <a:srgbClr val="FFFFFF"/>
        </a:solidFill>
        <a:ln w="12700">
          <a:solidFill>
            <a:srgbClr val="808080"/>
          </a:solidFill>
          <a:prstDash val="solid"/>
        </a:ln>
      </c:spPr>
    </c:plotArea>
    <c:legend>
      <c:legendPos val="b"/>
      <c:layout>
        <c:manualLayout>
          <c:xMode val="edge"/>
          <c:yMode val="edge"/>
          <c:x val="0.38638942337137017"/>
          <c:y val="0.78580735090816323"/>
          <c:w val="0.59634718756431082"/>
          <c:h val="0.21419274858819956"/>
        </c:manualLayout>
      </c:layout>
      <c:overlay val="0"/>
      <c:spPr>
        <a:solidFill>
          <a:srgbClr val="FFFFFF"/>
        </a:solidFill>
        <a:ln w="3175">
          <a:noFill/>
          <a:prstDash val="solid"/>
        </a:ln>
      </c:spPr>
      <c:txPr>
        <a:bodyPr/>
        <a:lstStyle/>
        <a:p>
          <a:pPr>
            <a:defRPr sz="1800" b="0" i="0" u="none" strike="noStrike" baseline="0">
              <a:solidFill>
                <a:schemeClr val="accent4">
                  <a:lumMod val="50000"/>
                </a:schemeClr>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7150837988827"/>
          <c:y val="6.4516129032258077E-2"/>
          <c:w val="0.86173184357541921"/>
          <c:h val="0.59930228452385159"/>
        </c:manualLayout>
      </c:layout>
      <c:lineChart>
        <c:grouping val="standard"/>
        <c:varyColors val="0"/>
        <c:ser>
          <c:idx val="0"/>
          <c:order val="0"/>
          <c:tx>
            <c:strRef>
              <c:f>Sheet1!$D$26</c:f>
              <c:strCache>
                <c:ptCount val="1"/>
                <c:pt idx="0">
                  <c:v>Weak Safety and Order (-1SD)</c:v>
                </c:pt>
              </c:strCache>
            </c:strRef>
          </c:tx>
          <c:spPr>
            <a:ln w="57150">
              <a:solidFill>
                <a:schemeClr val="bg1">
                  <a:lumMod val="50000"/>
                </a:schemeClr>
              </a:solidFill>
              <a:prstDash val="solid"/>
            </a:ln>
          </c:spPr>
          <c:marker>
            <c:symbol val="circle"/>
            <c:size val="7"/>
            <c:spPr>
              <a:solidFill>
                <a:schemeClr val="tx1">
                  <a:lumMod val="50000"/>
                  <a:lumOff val="50000"/>
                </a:schemeClr>
              </a:solidFill>
              <a:ln>
                <a:solidFill>
                  <a:schemeClr val="bg1">
                    <a:lumMod val="50000"/>
                  </a:schemeClr>
                </a:solidFill>
              </a:ln>
            </c:spPr>
          </c:marker>
          <c:cat>
            <c:strRef>
              <c:f>Sheet1!$C$27:$C$31</c:f>
              <c:strCache>
                <c:ptCount val="5"/>
                <c:pt idx="0">
                  <c:v>-2 SD</c:v>
                </c:pt>
                <c:pt idx="1">
                  <c:v>-1 SD</c:v>
                </c:pt>
                <c:pt idx="2">
                  <c:v>Mean</c:v>
                </c:pt>
                <c:pt idx="3">
                  <c:v>+1 SD</c:v>
                </c:pt>
                <c:pt idx="4">
                  <c:v>+2 SD</c:v>
                </c:pt>
              </c:strCache>
            </c:strRef>
          </c:cat>
          <c:val>
            <c:numRef>
              <c:f>Sheet1!$D$27:$D$31</c:f>
              <c:numCache>
                <c:formatCode>General</c:formatCode>
                <c:ptCount val="5"/>
                <c:pt idx="0">
                  <c:v>-0.78936359999999994</c:v>
                </c:pt>
                <c:pt idx="1">
                  <c:v>-0.80989180000000016</c:v>
                </c:pt>
                <c:pt idx="2">
                  <c:v>-0.83042000000000005</c:v>
                </c:pt>
                <c:pt idx="3">
                  <c:v>-0.85094820000000015</c:v>
                </c:pt>
                <c:pt idx="4">
                  <c:v>-0.87147640000000004</c:v>
                </c:pt>
              </c:numCache>
            </c:numRef>
          </c:val>
          <c:smooth val="0"/>
        </c:ser>
        <c:ser>
          <c:idx val="1"/>
          <c:order val="1"/>
          <c:tx>
            <c:strRef>
              <c:f>Sheet1!$E$26</c:f>
              <c:strCache>
                <c:ptCount val="1"/>
                <c:pt idx="0">
                  <c:v>Average Safety and Order</c:v>
                </c:pt>
              </c:strCache>
            </c:strRef>
          </c:tx>
          <c:spPr>
            <a:ln w="57150">
              <a:solidFill>
                <a:schemeClr val="bg1">
                  <a:lumMod val="75000"/>
                </a:schemeClr>
              </a:solidFill>
              <a:prstDash val="lgDash"/>
            </a:ln>
          </c:spPr>
          <c:marker>
            <c:symbol val="none"/>
          </c:marker>
          <c:cat>
            <c:strRef>
              <c:f>Sheet1!$C$27:$C$31</c:f>
              <c:strCache>
                <c:ptCount val="5"/>
                <c:pt idx="0">
                  <c:v>-2 SD</c:v>
                </c:pt>
                <c:pt idx="1">
                  <c:v>-1 SD</c:v>
                </c:pt>
                <c:pt idx="2">
                  <c:v>Mean</c:v>
                </c:pt>
                <c:pt idx="3">
                  <c:v>+1 SD</c:v>
                </c:pt>
                <c:pt idx="4">
                  <c:v>+2 SD</c:v>
                </c:pt>
              </c:strCache>
            </c:strRef>
          </c:cat>
          <c:val>
            <c:numRef>
              <c:f>Sheet1!$E$27:$E$31</c:f>
              <c:numCache>
                <c:formatCode>General</c:formatCode>
                <c:ptCount val="5"/>
                <c:pt idx="0">
                  <c:v>-0.43432800000000016</c:v>
                </c:pt>
                <c:pt idx="1">
                  <c:v>-0.29337400000000008</c:v>
                </c:pt>
                <c:pt idx="2">
                  <c:v>-0.15242000000000003</c:v>
                </c:pt>
                <c:pt idx="3">
                  <c:v>-1.1466000000000035E-2</c:v>
                </c:pt>
                <c:pt idx="4">
                  <c:v>0.12948799999999999</c:v>
                </c:pt>
              </c:numCache>
            </c:numRef>
          </c:val>
          <c:smooth val="0"/>
        </c:ser>
        <c:ser>
          <c:idx val="2"/>
          <c:order val="2"/>
          <c:tx>
            <c:strRef>
              <c:f>Sheet1!$F$26</c:f>
              <c:strCache>
                <c:ptCount val="1"/>
                <c:pt idx="0">
                  <c:v>Strong Safety and Order (+1 SD)</c:v>
                </c:pt>
              </c:strCache>
            </c:strRef>
          </c:tx>
          <c:spPr>
            <a:ln w="57150">
              <a:solidFill>
                <a:srgbClr val="000000"/>
              </a:solidFill>
              <a:prstDash val="solid"/>
            </a:ln>
          </c:spPr>
          <c:marker>
            <c:symbol val="none"/>
          </c:marker>
          <c:cat>
            <c:strRef>
              <c:f>Sheet1!$C$27:$C$31</c:f>
              <c:strCache>
                <c:ptCount val="5"/>
                <c:pt idx="0">
                  <c:v>-2 SD</c:v>
                </c:pt>
                <c:pt idx="1">
                  <c:v>-1 SD</c:v>
                </c:pt>
                <c:pt idx="2">
                  <c:v>Mean</c:v>
                </c:pt>
                <c:pt idx="3">
                  <c:v>+1 SD</c:v>
                </c:pt>
                <c:pt idx="4">
                  <c:v>+2 SD</c:v>
                </c:pt>
              </c:strCache>
            </c:strRef>
          </c:cat>
          <c:val>
            <c:numRef>
              <c:f>Sheet1!$F$27:$F$31</c:f>
              <c:numCache>
                <c:formatCode>General</c:formatCode>
                <c:ptCount val="5"/>
                <c:pt idx="0">
                  <c:v>-7.986E-2</c:v>
                </c:pt>
                <c:pt idx="1">
                  <c:v>0.22286</c:v>
                </c:pt>
                <c:pt idx="2">
                  <c:v>0.52557999999999994</c:v>
                </c:pt>
                <c:pt idx="3">
                  <c:v>0.82829999999999993</c:v>
                </c:pt>
                <c:pt idx="4">
                  <c:v>1.1310199999999999</c:v>
                </c:pt>
              </c:numCache>
            </c:numRef>
          </c:val>
          <c:smooth val="0"/>
        </c:ser>
        <c:dLbls>
          <c:showLegendKey val="0"/>
          <c:showVal val="0"/>
          <c:showCatName val="0"/>
          <c:showSerName val="0"/>
          <c:showPercent val="0"/>
          <c:showBubbleSize val="0"/>
        </c:dLbls>
        <c:marker val="1"/>
        <c:smooth val="0"/>
        <c:axId val="81589376"/>
        <c:axId val="81591296"/>
      </c:lineChart>
      <c:catAx>
        <c:axId val="81589376"/>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000000"/>
                    </a:solidFill>
                    <a:latin typeface="Arial"/>
                    <a:ea typeface="Arial"/>
                    <a:cs typeface="Arial"/>
                  </a:defRPr>
                </a:pPr>
                <a:r>
                  <a:rPr lang="en-US" sz="1800" b="1" i="0" baseline="0">
                    <a:effectLst/>
                  </a:rPr>
                  <a:t>Teacher Human Capital Index (ITAC)</a:t>
                </a:r>
                <a:endParaRPr lang="en-US" sz="180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000000"/>
                    </a:solidFill>
                    <a:latin typeface="Arial"/>
                    <a:ea typeface="Arial"/>
                    <a:cs typeface="Arial"/>
                  </a:defRPr>
                </a:pPr>
                <a:endParaRPr lang="en-US" sz="1800"/>
              </a:p>
            </c:rich>
          </c:tx>
          <c:layout>
            <c:manualLayout>
              <c:xMode val="edge"/>
              <c:yMode val="edge"/>
              <c:x val="0.27229569238846768"/>
              <c:y val="0.71853405717822261"/>
            </c:manualLayout>
          </c:layout>
          <c:overlay val="0"/>
          <c:spPr>
            <a:noFill/>
            <a:ln w="25400">
              <a:noFill/>
            </a:ln>
          </c:spPr>
        </c:title>
        <c:numFmt formatCode="General" sourceLinked="1"/>
        <c:majorTickMark val="none"/>
        <c:minorTickMark val="none"/>
        <c:tickLblPos val="low"/>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81591296"/>
        <c:crosses val="autoZero"/>
        <c:auto val="1"/>
        <c:lblAlgn val="ctr"/>
        <c:lblOffset val="100"/>
        <c:tickLblSkip val="1"/>
        <c:tickMarkSkip val="1"/>
        <c:noMultiLvlLbl val="0"/>
      </c:catAx>
      <c:valAx>
        <c:axId val="81591296"/>
        <c:scaling>
          <c:orientation val="minMax"/>
          <c:min val="-1.5"/>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81589376"/>
        <c:crosses val="autoZero"/>
        <c:crossBetween val="between"/>
      </c:valAx>
      <c:spPr>
        <a:solidFill>
          <a:srgbClr val="FFFFFF"/>
        </a:solidFill>
        <a:ln w="12700">
          <a:solidFill>
            <a:srgbClr val="808080"/>
          </a:solidFill>
          <a:prstDash val="solid"/>
        </a:ln>
      </c:spPr>
    </c:plotArea>
    <c:legend>
      <c:legendPos val="b"/>
      <c:layout>
        <c:manualLayout>
          <c:xMode val="edge"/>
          <c:yMode val="edge"/>
          <c:x val="0.33100558659217882"/>
          <c:y val="0.79703188446735651"/>
          <c:w val="0.62988826815642462"/>
          <c:h val="0.2029680234887625"/>
        </c:manualLayout>
      </c:layout>
      <c:overlay val="0"/>
      <c:spPr>
        <a:solidFill>
          <a:srgbClr val="FFFFFF"/>
        </a:solidFill>
        <a:ln w="25400">
          <a:noFill/>
        </a:ln>
      </c:spPr>
      <c:txPr>
        <a:bodyPr/>
        <a:lstStyle/>
        <a:p>
          <a:pPr>
            <a:defRPr sz="18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0.728</cdr:x>
      <cdr:y>0.49025</cdr:y>
    </cdr:from>
    <cdr:to>
      <cdr:x>0.7405</cdr:x>
      <cdr:y>0.53125</cdr:y>
    </cdr:to>
    <cdr:sp macro="" textlink="">
      <cdr:nvSpPr>
        <cdr:cNvPr id="4097" name="Text Box 1"/>
        <cdr:cNvSpPr txBox="1">
          <a:spLocks xmlns:a="http://schemas.openxmlformats.org/drawingml/2006/main" noChangeArrowheads="1"/>
        </cdr:cNvSpPr>
      </cdr:nvSpPr>
      <cdr:spPr bwMode="auto">
        <a:xfrm xmlns:a="http://schemas.openxmlformats.org/drawingml/2006/main">
          <a:off x="4132783" y="1452255"/>
          <a:ext cx="70961" cy="121454"/>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dr:relSizeAnchor xmlns:cdr="http://schemas.openxmlformats.org/drawingml/2006/chartDrawing">
    <cdr:from>
      <cdr:x>0.82528</cdr:x>
      <cdr:y>0.20833</cdr:y>
    </cdr:from>
    <cdr:to>
      <cdr:x>1</cdr:x>
      <cdr:y>0.51807</cdr:y>
    </cdr:to>
    <cdr:sp macro="" textlink="">
      <cdr:nvSpPr>
        <cdr:cNvPr id="4098" name="Text Box 2"/>
        <cdr:cNvSpPr txBox="1">
          <a:spLocks xmlns:a="http://schemas.openxmlformats.org/drawingml/2006/main" noChangeArrowheads="1"/>
        </cdr:cNvSpPr>
      </cdr:nvSpPr>
      <cdr:spPr bwMode="auto">
        <a:xfrm xmlns:a="http://schemas.openxmlformats.org/drawingml/2006/main">
          <a:off x="6779964" y="1142982"/>
          <a:ext cx="1435348" cy="16993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2000" b="1" i="0" strike="noStrike" dirty="0">
              <a:solidFill>
                <a:schemeClr val="accent6"/>
              </a:solidFill>
              <a:latin typeface="Arial"/>
              <a:cs typeface="Arial"/>
            </a:rPr>
            <a:t>Schools with highest </a:t>
          </a:r>
          <a:r>
            <a:rPr lang="en-US" sz="2000" b="1" i="0" strike="noStrike" dirty="0" smtClean="0">
              <a:solidFill>
                <a:schemeClr val="accent6"/>
              </a:solidFill>
              <a:latin typeface="Arial"/>
              <a:cs typeface="Arial"/>
            </a:rPr>
            <a:t>growth</a:t>
          </a:r>
          <a:endParaRPr lang="en-US" sz="2000" b="1" i="0" strike="noStrike" dirty="0">
            <a:solidFill>
              <a:schemeClr val="accent6"/>
            </a:solidFill>
            <a:latin typeface="Arial"/>
            <a:cs typeface="Arial"/>
          </a:endParaRPr>
        </a:p>
      </cdr:txBody>
    </cdr:sp>
  </cdr:relSizeAnchor>
  <cdr:relSizeAnchor xmlns:cdr="http://schemas.openxmlformats.org/drawingml/2006/chartDrawing">
    <cdr:from>
      <cdr:x>0.83467</cdr:x>
      <cdr:y>0.58333</cdr:y>
    </cdr:from>
    <cdr:to>
      <cdr:x>1</cdr:x>
      <cdr:y>0.88956</cdr:y>
    </cdr:to>
    <cdr:sp macro="" textlink="">
      <cdr:nvSpPr>
        <cdr:cNvPr id="4099" name="Text Box 3"/>
        <cdr:cNvSpPr txBox="1">
          <a:spLocks xmlns:a="http://schemas.openxmlformats.org/drawingml/2006/main" noChangeArrowheads="1"/>
        </cdr:cNvSpPr>
      </cdr:nvSpPr>
      <cdr:spPr bwMode="auto">
        <a:xfrm xmlns:a="http://schemas.openxmlformats.org/drawingml/2006/main" flipV="1">
          <a:off x="6857082" y="3200382"/>
          <a:ext cx="1358229" cy="16800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2000" b="1" i="0" strike="noStrike" dirty="0">
              <a:solidFill>
                <a:schemeClr val="accent5">
                  <a:lumMod val="25000"/>
                </a:schemeClr>
              </a:solidFill>
              <a:latin typeface="Arial"/>
              <a:cs typeface="Arial"/>
            </a:rPr>
            <a:t>Schools with lowest </a:t>
          </a:r>
          <a:r>
            <a:rPr lang="en-US" sz="2000" b="1" i="0" strike="noStrike" dirty="0" smtClean="0">
              <a:solidFill>
                <a:schemeClr val="accent5">
                  <a:lumMod val="25000"/>
                </a:schemeClr>
              </a:solidFill>
              <a:latin typeface="Arial"/>
              <a:cs typeface="Arial"/>
            </a:rPr>
            <a:t>growth</a:t>
          </a:r>
          <a:endParaRPr lang="en-US" sz="2000" b="1" i="0" strike="noStrike" dirty="0">
            <a:solidFill>
              <a:schemeClr val="accent5">
                <a:lumMod val="25000"/>
              </a:schemeClr>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0.1105</cdr:x>
      <cdr:y>0.81956</cdr:y>
    </cdr:from>
    <cdr:to>
      <cdr:x>0.4063</cdr:x>
      <cdr:y>0.94827</cdr:y>
    </cdr:to>
    <cdr:sp macro="" textlink="">
      <cdr:nvSpPr>
        <cdr:cNvPr id="2" name="TextBox 1"/>
        <cdr:cNvSpPr txBox="1"/>
      </cdr:nvSpPr>
      <cdr:spPr>
        <a:xfrm xmlns:a="http://schemas.openxmlformats.org/drawingml/2006/main">
          <a:off x="773021" y="3751080"/>
          <a:ext cx="2069331" cy="58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b="1" dirty="0" smtClean="0">
              <a:solidFill>
                <a:schemeClr val="accent2"/>
              </a:solidFill>
            </a:rPr>
            <a:t>School Climate</a:t>
          </a:r>
          <a:endParaRPr lang="en-US" sz="1800" b="1" dirty="0">
            <a:solidFill>
              <a:schemeClr val="accent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13763" cy="462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Garamond" charset="0"/>
                <a:ea typeface="Geneva" charset="-128"/>
                <a:cs typeface="+mn-cs"/>
              </a:defRPr>
            </a:lvl1pPr>
          </a:lstStyle>
          <a:p>
            <a:pPr>
              <a:defRPr/>
            </a:pPr>
            <a:endParaRPr lang="en-US"/>
          </a:p>
        </p:txBody>
      </p:sp>
      <p:sp>
        <p:nvSpPr>
          <p:cNvPr id="5123" name="Rectangle 3"/>
          <p:cNvSpPr>
            <a:spLocks noGrp="1" noChangeArrowheads="1"/>
          </p:cNvSpPr>
          <p:nvPr>
            <p:ph type="dt" sz="quarter" idx="1"/>
          </p:nvPr>
        </p:nvSpPr>
        <p:spPr bwMode="auto">
          <a:xfrm>
            <a:off x="3941075" y="0"/>
            <a:ext cx="3013763" cy="462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Garamond" charset="0"/>
                <a:ea typeface="Geneva" charset="-128"/>
                <a:cs typeface="+mn-cs"/>
              </a:defRPr>
            </a:lvl1pPr>
          </a:lstStyle>
          <a:p>
            <a:pPr>
              <a:defRPr/>
            </a:pPr>
            <a:endParaRPr lang="en-US"/>
          </a:p>
        </p:txBody>
      </p:sp>
      <p:sp>
        <p:nvSpPr>
          <p:cNvPr id="5124" name="Rectangle 4"/>
          <p:cNvSpPr>
            <a:spLocks noGrp="1" noChangeArrowheads="1"/>
          </p:cNvSpPr>
          <p:nvPr>
            <p:ph type="ftr" sz="quarter" idx="2"/>
          </p:nvPr>
        </p:nvSpPr>
        <p:spPr bwMode="auto">
          <a:xfrm>
            <a:off x="0" y="8778796"/>
            <a:ext cx="3013763" cy="46204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Garamond" charset="0"/>
                <a:ea typeface="Geneva" charset="-128"/>
                <a:cs typeface="+mn-cs"/>
              </a:defRPr>
            </a:lvl1pPr>
          </a:lstStyle>
          <a:p>
            <a:pPr>
              <a:defRPr/>
            </a:pPr>
            <a:endParaRPr lang="en-US"/>
          </a:p>
        </p:txBody>
      </p:sp>
      <p:sp>
        <p:nvSpPr>
          <p:cNvPr id="5125" name="Rectangle 5"/>
          <p:cNvSpPr>
            <a:spLocks noGrp="1" noChangeArrowheads="1"/>
          </p:cNvSpPr>
          <p:nvPr>
            <p:ph type="sldNum" sz="quarter" idx="3"/>
          </p:nvPr>
        </p:nvSpPr>
        <p:spPr bwMode="auto">
          <a:xfrm>
            <a:off x="3941075" y="8778796"/>
            <a:ext cx="3013763" cy="46204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Garamond" charset="0"/>
                <a:ea typeface="Geneva" charset="-128"/>
                <a:cs typeface="+mn-cs"/>
              </a:defRPr>
            </a:lvl1pPr>
          </a:lstStyle>
          <a:p>
            <a:pPr>
              <a:defRPr/>
            </a:pPr>
            <a:fld id="{C9240102-4E82-4E47-91D4-9B6CBD058DA0}" type="slidenum">
              <a:rPr lang="en-US"/>
              <a:pPr>
                <a:defRPr/>
              </a:pPr>
              <a:t>‹#›</a:t>
            </a:fld>
            <a:endParaRPr lang="en-US"/>
          </a:p>
        </p:txBody>
      </p:sp>
    </p:spTree>
    <p:extLst>
      <p:ext uri="{BB962C8B-B14F-4D97-AF65-F5344CB8AC3E}">
        <p14:creationId xmlns:p14="http://schemas.microsoft.com/office/powerpoint/2010/main" val="276785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3763" cy="462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Garamond" charset="0"/>
                <a:ea typeface="Geneva" charset="-128"/>
                <a:cs typeface="+mn-cs"/>
              </a:defRPr>
            </a:lvl1pPr>
          </a:lstStyle>
          <a:p>
            <a:pPr>
              <a:defRPr/>
            </a:pPr>
            <a:endParaRPr lang="en-US"/>
          </a:p>
        </p:txBody>
      </p:sp>
      <p:sp>
        <p:nvSpPr>
          <p:cNvPr id="3075" name="Rectangle 3"/>
          <p:cNvSpPr>
            <a:spLocks noGrp="1" noChangeArrowheads="1"/>
          </p:cNvSpPr>
          <p:nvPr>
            <p:ph type="dt" idx="1"/>
          </p:nvPr>
        </p:nvSpPr>
        <p:spPr bwMode="auto">
          <a:xfrm>
            <a:off x="3941075" y="0"/>
            <a:ext cx="3013763" cy="462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Garamond" charset="0"/>
                <a:ea typeface="Geneva" charset="-128"/>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66813" y="692150"/>
            <a:ext cx="4621212" cy="34655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27312" y="4389398"/>
            <a:ext cx="5100215" cy="41583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78796"/>
            <a:ext cx="3013763" cy="46204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Garamond" charset="0"/>
                <a:ea typeface="Geneva"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41075" y="8778796"/>
            <a:ext cx="3013763" cy="46204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Garamond" charset="0"/>
                <a:ea typeface="Geneva" charset="-128"/>
                <a:cs typeface="+mn-cs"/>
              </a:defRPr>
            </a:lvl1pPr>
          </a:lstStyle>
          <a:p>
            <a:pPr>
              <a:defRPr/>
            </a:pPr>
            <a:fld id="{C54AD6FE-A081-4146-AE42-2AF17739C8DB}" type="slidenum">
              <a:rPr lang="en-US"/>
              <a:pPr>
                <a:defRPr/>
              </a:pPr>
              <a:t>‹#›</a:t>
            </a:fld>
            <a:endParaRPr lang="en-US"/>
          </a:p>
        </p:txBody>
      </p:sp>
    </p:spTree>
    <p:extLst>
      <p:ext uri="{BB962C8B-B14F-4D97-AF65-F5344CB8AC3E}">
        <p14:creationId xmlns:p14="http://schemas.microsoft.com/office/powerpoint/2010/main" val="3926915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Lucida Grande"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Lucida Grande"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Lucida Grande"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Lucida Grande"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8DF38CCE-8236-4C21-A756-567057ADE094}" type="slidenum">
              <a:rPr lang="en-US" smtClean="0">
                <a:latin typeface="AGaramond"/>
                <a:ea typeface="Geneva"/>
                <a:cs typeface="Geneva"/>
              </a:rPr>
              <a:pPr/>
              <a:t>1</a:t>
            </a:fld>
            <a:endParaRPr lang="en-US" smtClean="0">
              <a:latin typeface="AGaramond"/>
              <a:ea typeface="Geneva"/>
              <a:cs typeface="Geneva"/>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sz="1200" dirty="0" smtClean="0">
                <a:solidFill>
                  <a:schemeClr val="accent2"/>
                </a:solidFill>
              </a:rPr>
              <a:t>Recognition of the Need to Improve Educational Attainment in Urban Schools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Change in workforce expectations – 21</a:t>
            </a:r>
            <a:r>
              <a:rPr lang="en-US" baseline="30000" dirty="0" smtClean="0"/>
              <a:t>st</a:t>
            </a:r>
            <a:r>
              <a:rPr lang="en-US" dirty="0" smtClean="0"/>
              <a:t> century</a:t>
            </a:r>
            <a:r>
              <a:rPr lang="en-US" baseline="0" dirty="0" smtClean="0"/>
              <a:t> workforce obligations</a:t>
            </a:r>
            <a:endParaRPr lang="en-US" dirty="0" smtClean="0"/>
          </a:p>
          <a:p>
            <a:r>
              <a:rPr lang="en-US" dirty="0" smtClean="0"/>
              <a:t>Rise in college expectations among students</a:t>
            </a:r>
          </a:p>
          <a:p>
            <a:pPr eaLnBrk="1" hangingPunct="1"/>
            <a:endParaRPr lang="en-US" dirty="0" smtClean="0">
              <a:latin typeface="Lucida Grande"/>
              <a:ea typeface="Gene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D41D5EA5-0610-4368-B085-F3E6E1A7FE0D}" type="slidenum">
              <a:rPr lang="en-US" smtClean="0">
                <a:latin typeface="AGaramond"/>
                <a:ea typeface="Geneva"/>
                <a:cs typeface="Geneva"/>
              </a:rPr>
              <a:pPr/>
              <a:t>10</a:t>
            </a:fld>
            <a:endParaRPr lang="en-US" smtClean="0">
              <a:latin typeface="AGaramond"/>
              <a:ea typeface="Geneva"/>
              <a:cs typeface="Geneva"/>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695484" y="4389398"/>
            <a:ext cx="5563870" cy="4158377"/>
          </a:xfrm>
          <a:noFill/>
          <a:ln/>
        </p:spPr>
        <p:txBody>
          <a:bodyPr/>
          <a:lstStyle/>
          <a:p>
            <a:r>
              <a:rPr lang="en-US" dirty="0" smtClean="0"/>
              <a:t>Title. This </a:t>
            </a:r>
            <a:r>
              <a:rPr lang="en-US" dirty="0"/>
              <a:t>shows the percentage of schools that stagnated </a:t>
            </a:r>
            <a:r>
              <a:rPr lang="en-US" dirty="0" smtClean="0"/>
              <a:t>(orange </a:t>
            </a:r>
            <a:r>
              <a:rPr lang="en-US" dirty="0"/>
              <a:t>bars) in reading in each of the 7 categories. Schools that stagnated were in the bottom quartile on gains—they did not improve learning gains or the gains got somewhat smaller</a:t>
            </a:r>
            <a:r>
              <a:rPr lang="en-US" dirty="0" smtClean="0"/>
              <a:t>. </a:t>
            </a:r>
            <a:endParaRPr lang="en-US" dirty="0"/>
          </a:p>
          <a:p>
            <a:r>
              <a:rPr lang="en-US" dirty="0"/>
              <a:t>Looking at the first set of bars, we see that 46 percent of truly disadvantaged schools stagnated, while only 9 percent of the integrated schools did so. </a:t>
            </a:r>
          </a:p>
          <a:p>
            <a:r>
              <a:rPr lang="en-US" dirty="0"/>
              <a:t>Adding the bars for the improving schools, we see that only 15 % of TA schools improved substantially, but 42 % of the integrated schools did so. Note that all categories of schools had improving and stagnating schools. Generally, though, as you move from left to right you see less stagnation and more improvement in reading. </a:t>
            </a:r>
          </a:p>
          <a:p>
            <a:r>
              <a:rPr lang="en-US" dirty="0"/>
              <a:t>Most social scientists stop at this point, but we wanted to look beyond the usual markers of race, SES to see what community characteristics seemed to make a difference. </a:t>
            </a:r>
            <a:endParaRPr lang="en-US" dirty="0">
              <a:latin typeface="Lucida Grande"/>
              <a:ea typeface="Geneva"/>
            </a:endParaRPr>
          </a:p>
          <a:p>
            <a:endParaRPr lang="en-US" dirty="0" smtClean="0">
              <a:latin typeface="Lucida Grande"/>
              <a:ea typeface="Gene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dirty="0" smtClean="0">
                <a:latin typeface="Arial" pitchFamily="34" charset="0"/>
              </a:rPr>
              <a:t>Read slide.</a:t>
            </a:r>
          </a:p>
          <a:p>
            <a:endParaRPr lang="en-US" dirty="0" smtClean="0">
              <a:latin typeface="Arial" pitchFamily="34" charset="0"/>
            </a:endParaRPr>
          </a:p>
          <a:p>
            <a:r>
              <a:rPr lang="en-US" baseline="0" dirty="0" smtClean="0">
                <a:latin typeface="Arial" pitchFamily="34" charset="0"/>
              </a:rPr>
              <a:t>.</a:t>
            </a:r>
          </a:p>
          <a:p>
            <a:endParaRPr lang="en-US" baseline="0" dirty="0" smtClean="0">
              <a:latin typeface="Arial" pitchFamily="34" charset="0"/>
            </a:endParaRP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CAAA748-47E2-4C72-8522-2568C226D2C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two</a:t>
            </a:r>
            <a:r>
              <a:rPr lang="en-US" baseline="0" dirty="0" smtClean="0"/>
              <a:t> popular strategies—recruit highly qualified teachers, enact the right, rigorous curriculum</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12</a:t>
            </a:fld>
            <a:endParaRPr lang="en-US"/>
          </a:p>
        </p:txBody>
      </p:sp>
    </p:spTree>
    <p:extLst>
      <p:ext uri="{BB962C8B-B14F-4D97-AF65-F5344CB8AC3E}">
        <p14:creationId xmlns:p14="http://schemas.microsoft.com/office/powerpoint/2010/main" val="563814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control for student body composition.</a:t>
            </a:r>
          </a:p>
          <a:p>
            <a:r>
              <a:rPr lang="en-US" dirty="0" smtClean="0"/>
              <a:t>Teacher qualifications relationships decline somewhat</a:t>
            </a:r>
            <a:r>
              <a:rPr lang="en-US" baseline="0" dirty="0" smtClean="0"/>
              <a:t> when control for essential supports.  </a:t>
            </a:r>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13</a:t>
            </a:fld>
            <a:endParaRPr lang="en-US"/>
          </a:p>
        </p:txBody>
      </p:sp>
    </p:spTree>
    <p:extLst>
      <p:ext uri="{BB962C8B-B14F-4D97-AF65-F5344CB8AC3E}">
        <p14:creationId xmlns:p14="http://schemas.microsoft.com/office/powerpoint/2010/main" val="1449527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ITAC:  ACT Scores, college selectivity, passing</a:t>
            </a:r>
            <a:r>
              <a:rPr lang="en-US" baseline="0" dirty="0" smtClean="0"/>
              <a:t> basic skills test on first attempt, full certification</a:t>
            </a:r>
          </a:p>
          <a:p>
            <a:r>
              <a:rPr lang="en-US" baseline="0" dirty="0" smtClean="0"/>
              <a:t>Gains from value-added models</a:t>
            </a:r>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14</a:t>
            </a:fld>
            <a:endParaRPr lang="en-US"/>
          </a:p>
        </p:txBody>
      </p:sp>
    </p:spTree>
    <p:extLst>
      <p:ext uri="{BB962C8B-B14F-4D97-AF65-F5344CB8AC3E}">
        <p14:creationId xmlns:p14="http://schemas.microsoft.com/office/powerpoint/2010/main" val="198603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ITAC:  ACT Scores, college selectivity, passing</a:t>
            </a:r>
            <a:r>
              <a:rPr lang="en-US" baseline="0" dirty="0" smtClean="0"/>
              <a:t> basic skills test on first attempt, full certification</a:t>
            </a:r>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15</a:t>
            </a:fld>
            <a:endParaRPr lang="en-US"/>
          </a:p>
        </p:txBody>
      </p:sp>
    </p:spTree>
    <p:extLst>
      <p:ext uri="{BB962C8B-B14F-4D97-AF65-F5344CB8AC3E}">
        <p14:creationId xmlns:p14="http://schemas.microsoft.com/office/powerpoint/2010/main" val="198603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16</a:t>
            </a:fld>
            <a:endParaRPr lang="en-US"/>
          </a:p>
        </p:txBody>
      </p:sp>
    </p:spTree>
    <p:extLst>
      <p:ext uri="{BB962C8B-B14F-4D97-AF65-F5344CB8AC3E}">
        <p14:creationId xmlns:p14="http://schemas.microsoft.com/office/powerpoint/2010/main" val="2561479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Another</a:t>
            </a:r>
            <a:r>
              <a:rPr lang="en-US" baseline="0" dirty="0" smtClean="0"/>
              <a:t> popular strategy is curricular reform.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17</a:t>
            </a:fld>
            <a:endParaRPr lang="en-US"/>
          </a:p>
        </p:txBody>
      </p:sp>
    </p:spTree>
    <p:extLst>
      <p:ext uri="{BB962C8B-B14F-4D97-AF65-F5344CB8AC3E}">
        <p14:creationId xmlns:p14="http://schemas.microsoft.com/office/powerpoint/2010/main" val="643621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Size of effects on demand &amp; order are</a:t>
            </a:r>
            <a:r>
              <a:rPr lang="en-US" baseline="0" dirty="0" smtClean="0"/>
              <a:t> similar – EXCEPT that there’s an interaction effect where if one is weak it counteracts other, AND order gets worse as demand rises.</a:t>
            </a:r>
            <a:endParaRPr lang="en-US" dirty="0" smtClean="0"/>
          </a:p>
          <a:p>
            <a:r>
              <a:rPr lang="en-US" dirty="0" smtClean="0"/>
              <a:t>Math and science face the</a:t>
            </a:r>
            <a:r>
              <a:rPr lang="en-US" baseline="0" dirty="0" smtClean="0"/>
              <a:t> same issues as other classes, but in different ways.</a:t>
            </a:r>
          </a:p>
          <a:p>
            <a:r>
              <a:rPr lang="en-US" baseline="0" dirty="0" smtClean="0"/>
              <a:t>Math (especially) &amp; science more likely to have clear standards/instructional goals.  Maintain rigor.  BUT more likely to have poor classroom management, engagement, support for students – climate less likely to be good in math &amp; science classrooms.</a:t>
            </a:r>
          </a:p>
          <a:p>
            <a:r>
              <a:rPr lang="en-US" baseline="0" dirty="0" smtClean="0"/>
              <a:t>Expansion of math &amp; science to all limited capacity of schools to offer high-level math &amp; science classes to high-achieving students.</a:t>
            </a:r>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18</a:t>
            </a:fld>
            <a:endParaRPr lang="en-US"/>
          </a:p>
        </p:txBody>
      </p:sp>
    </p:spTree>
    <p:extLst>
      <p:ext uri="{BB962C8B-B14F-4D97-AF65-F5344CB8AC3E}">
        <p14:creationId xmlns:p14="http://schemas.microsoft.com/office/powerpoint/2010/main" val="3437947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pitchFamily="34" charset="0"/>
              </a:rPr>
              <a:t>Standards, evaluation methods, accountability are tools, but are not ends in themselves.</a:t>
            </a:r>
          </a:p>
          <a:p>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2</a:t>
            </a:fld>
            <a:endParaRPr lang="en-US"/>
          </a:p>
        </p:txBody>
      </p:sp>
    </p:spTree>
    <p:extLst>
      <p:ext uri="{BB962C8B-B14F-4D97-AF65-F5344CB8AC3E}">
        <p14:creationId xmlns:p14="http://schemas.microsoft.com/office/powerpoint/2010/main" val="2598700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baseline="0" dirty="0" smtClean="0">
                <a:latin typeface="Arial" pitchFamily="34" charset="0"/>
              </a:rPr>
              <a:t>The social organization is really key – how people work together, focused on student growth.  </a:t>
            </a:r>
          </a:p>
        </p:txBody>
      </p:sp>
      <p:sp>
        <p:nvSpPr>
          <p:cNvPr id="4" name="Slide Number Placeholder 3"/>
          <p:cNvSpPr>
            <a:spLocks noGrp="1"/>
          </p:cNvSpPr>
          <p:nvPr>
            <p:ph type="sldNum" sz="quarter" idx="5"/>
          </p:nvPr>
        </p:nvSpPr>
        <p:spPr/>
        <p:txBody>
          <a:bodyPr/>
          <a:lstStyle/>
          <a:p>
            <a:pPr>
              <a:defRPr/>
            </a:pPr>
            <a:fld id="{E83AF9E2-3882-4921-AD13-4C6EBE4B862B}"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a:t>
            </a:r>
            <a:r>
              <a:rPr lang="en-US" baseline="0" dirty="0" smtClean="0"/>
              <a:t>groups here – Each group tackle </a:t>
            </a:r>
            <a:r>
              <a:rPr lang="en-US" baseline="0" smtClean="0"/>
              <a:t>one question?</a:t>
            </a:r>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21</a:t>
            </a:fld>
            <a:endParaRPr lang="en-US"/>
          </a:p>
        </p:txBody>
      </p:sp>
    </p:spTree>
    <p:extLst>
      <p:ext uri="{BB962C8B-B14F-4D97-AF65-F5344CB8AC3E}">
        <p14:creationId xmlns:p14="http://schemas.microsoft.com/office/powerpoint/2010/main" val="742205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Garamond" charset="0"/>
                <a:ea typeface="Geneva" charset="-128"/>
              </a:defRPr>
            </a:lvl1pPr>
            <a:lvl2pPr marL="742950" indent="-285750">
              <a:defRPr sz="2400">
                <a:solidFill>
                  <a:schemeClr val="tx1"/>
                </a:solidFill>
                <a:latin typeface="AGaramond" charset="0"/>
                <a:ea typeface="Geneva" charset="-128"/>
              </a:defRPr>
            </a:lvl2pPr>
            <a:lvl3pPr marL="1143000" indent="-228600">
              <a:defRPr sz="2400">
                <a:solidFill>
                  <a:schemeClr val="tx1"/>
                </a:solidFill>
                <a:latin typeface="AGaramond" charset="0"/>
                <a:ea typeface="Geneva" charset="-128"/>
              </a:defRPr>
            </a:lvl3pPr>
            <a:lvl4pPr marL="1600200" indent="-228600">
              <a:defRPr sz="2400">
                <a:solidFill>
                  <a:schemeClr val="tx1"/>
                </a:solidFill>
                <a:latin typeface="AGaramond" charset="0"/>
                <a:ea typeface="Geneva" charset="-128"/>
              </a:defRPr>
            </a:lvl4pPr>
            <a:lvl5pPr marL="2057400" indent="-228600">
              <a:defRPr sz="2400">
                <a:solidFill>
                  <a:schemeClr val="tx1"/>
                </a:solidFill>
                <a:latin typeface="AGaramond" charset="0"/>
                <a:ea typeface="Geneva" charset="-128"/>
              </a:defRPr>
            </a:lvl5pPr>
            <a:lvl6pPr marL="2514600" indent="-228600" eaLnBrk="0" fontAlgn="base" hangingPunct="0">
              <a:spcBef>
                <a:spcPct val="0"/>
              </a:spcBef>
              <a:spcAft>
                <a:spcPct val="0"/>
              </a:spcAft>
              <a:defRPr sz="2400">
                <a:solidFill>
                  <a:schemeClr val="tx1"/>
                </a:solidFill>
                <a:latin typeface="AGaramond" charset="0"/>
                <a:ea typeface="Geneva" charset="-128"/>
              </a:defRPr>
            </a:lvl6pPr>
            <a:lvl7pPr marL="2971800" indent="-228600" eaLnBrk="0" fontAlgn="base" hangingPunct="0">
              <a:spcBef>
                <a:spcPct val="0"/>
              </a:spcBef>
              <a:spcAft>
                <a:spcPct val="0"/>
              </a:spcAft>
              <a:defRPr sz="2400">
                <a:solidFill>
                  <a:schemeClr val="tx1"/>
                </a:solidFill>
                <a:latin typeface="AGaramond" charset="0"/>
                <a:ea typeface="Geneva" charset="-128"/>
              </a:defRPr>
            </a:lvl7pPr>
            <a:lvl8pPr marL="3429000" indent="-228600" eaLnBrk="0" fontAlgn="base" hangingPunct="0">
              <a:spcBef>
                <a:spcPct val="0"/>
              </a:spcBef>
              <a:spcAft>
                <a:spcPct val="0"/>
              </a:spcAft>
              <a:defRPr sz="2400">
                <a:solidFill>
                  <a:schemeClr val="tx1"/>
                </a:solidFill>
                <a:latin typeface="AGaramond" charset="0"/>
                <a:ea typeface="Geneva" charset="-128"/>
              </a:defRPr>
            </a:lvl8pPr>
            <a:lvl9pPr marL="3886200" indent="-228600" eaLnBrk="0" fontAlgn="base" hangingPunct="0">
              <a:spcBef>
                <a:spcPct val="0"/>
              </a:spcBef>
              <a:spcAft>
                <a:spcPct val="0"/>
              </a:spcAft>
              <a:defRPr sz="2400">
                <a:solidFill>
                  <a:schemeClr val="tx1"/>
                </a:solidFill>
                <a:latin typeface="AGaramond" charset="0"/>
                <a:ea typeface="Geneva" charset="-128"/>
              </a:defRPr>
            </a:lvl9pPr>
          </a:lstStyle>
          <a:p>
            <a:fld id="{E6D2FFB9-6E89-4A6F-B372-38F31ED413AC}" type="slidenum">
              <a:rPr lang="en-US" sz="1200">
                <a:solidFill>
                  <a:prstClr val="black"/>
                </a:solidFill>
              </a:rPr>
              <a:pPr/>
              <a:t>22</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groups here</a:t>
            </a:r>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3</a:t>
            </a:fld>
            <a:endParaRPr lang="en-US"/>
          </a:p>
        </p:txBody>
      </p:sp>
    </p:spTree>
    <p:extLst>
      <p:ext uri="{BB962C8B-B14F-4D97-AF65-F5344CB8AC3E}">
        <p14:creationId xmlns:p14="http://schemas.microsoft.com/office/powerpoint/2010/main" val="320423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a:lnSpc>
                <a:spcPct val="80000"/>
              </a:lnSpc>
              <a:buClr>
                <a:schemeClr val="accent1"/>
              </a:buClr>
            </a:pPr>
            <a:r>
              <a:rPr lang="en-US" dirty="0" smtClean="0">
                <a:latin typeface="Arial" pitchFamily="34" charset="0"/>
              </a:rPr>
              <a:t>The answer to this question is the subject of our study and this book. </a:t>
            </a:r>
            <a:endParaRPr lang="en-US" dirty="0">
              <a:latin typeface="Arial" pitchFamily="34" charset="0"/>
            </a:endParaRPr>
          </a:p>
          <a:p>
            <a:pPr>
              <a:lnSpc>
                <a:spcPct val="80000"/>
              </a:lnSpc>
              <a:buClr>
                <a:schemeClr val="accent1"/>
              </a:buClr>
            </a:pPr>
            <a:r>
              <a:rPr lang="en-US" dirty="0" smtClean="0">
                <a:latin typeface="Arial" pitchFamily="34" charset="0"/>
              </a:rPr>
              <a:t>internal workings</a:t>
            </a:r>
          </a:p>
          <a:p>
            <a:pPr lvl="1">
              <a:lnSpc>
                <a:spcPct val="80000"/>
              </a:lnSpc>
              <a:buClr>
                <a:schemeClr val="accent2"/>
              </a:buClr>
            </a:pPr>
            <a:r>
              <a:rPr lang="en-US" dirty="0" smtClean="0">
                <a:latin typeface="Arial" pitchFamily="34" charset="0"/>
              </a:rPr>
              <a:t>external conditions</a:t>
            </a:r>
          </a:p>
          <a:p>
            <a:pPr>
              <a:spcAft>
                <a:spcPts val="1200"/>
              </a:spcAft>
            </a:pPr>
            <a:r>
              <a:rPr lang="en-US" sz="1200" dirty="0" smtClean="0"/>
              <a:t>Student test scores – all students in grades 1-8 from 1987 to 1996</a:t>
            </a:r>
          </a:p>
          <a:p>
            <a:pPr>
              <a:spcAft>
                <a:spcPts val="1200"/>
              </a:spcAft>
            </a:pPr>
            <a:r>
              <a:rPr lang="en-US" sz="1200" dirty="0" smtClean="0"/>
              <a:t>Surveys of teachers, students and principals in 260 Chicago elementary schools</a:t>
            </a:r>
          </a:p>
          <a:p>
            <a:pPr>
              <a:spcAft>
                <a:spcPts val="1200"/>
              </a:spcAft>
            </a:pPr>
            <a:r>
              <a:rPr lang="en-US" sz="1200" dirty="0" smtClean="0"/>
              <a:t>Community Study - Human Development in Chicago Neighborhoods</a:t>
            </a:r>
          </a:p>
          <a:p>
            <a:pPr>
              <a:spcAft>
                <a:spcPts val="1200"/>
              </a:spcAft>
            </a:pPr>
            <a:r>
              <a:rPr lang="en-US" sz="1200" dirty="0" smtClean="0"/>
              <a:t>Crime statistics, DCFS records</a:t>
            </a:r>
          </a:p>
          <a:p>
            <a:pPr>
              <a:spcAft>
                <a:spcPts val="1200"/>
              </a:spcAft>
            </a:pPr>
            <a:r>
              <a:rPr lang="en-US" sz="1200" dirty="0" smtClean="0"/>
              <a:t>Value added indicators – change in value added over time as the outcome</a:t>
            </a: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0DCF3C8B-F81E-40B4-BD89-01C635418EEB}"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smtClean="0">
                <a:latin typeface="Arial" pitchFamily="34" charset="0"/>
              </a:rPr>
              <a:t>We began to see tremendous variation among schools in the percent of students meeting national norms.</a:t>
            </a:r>
          </a:p>
          <a:p>
            <a:endParaRPr lang="en-US" dirty="0" smtClean="0">
              <a:latin typeface="Arial" pitchFamily="34" charset="0"/>
            </a:endParaRPr>
          </a:p>
          <a:p>
            <a:r>
              <a:rPr lang="en-US" dirty="0" smtClean="0">
                <a:latin typeface="Arial" pitchFamily="34" charset="0"/>
              </a:rPr>
              <a:t>Top quarter of schools  or 100 schools– blue line </a:t>
            </a:r>
          </a:p>
          <a:p>
            <a:r>
              <a:rPr lang="en-US" dirty="0" smtClean="0">
                <a:latin typeface="Arial" pitchFamily="34" charset="0"/>
              </a:rPr>
              <a:t>Bottom quarter started at about the same level but declined over time – yellow.</a:t>
            </a:r>
          </a:p>
          <a:p>
            <a:endParaRPr lang="en-US" dirty="0" smtClean="0">
              <a:latin typeface="Arial" pitchFamily="34" charset="0"/>
            </a:endParaRPr>
          </a:p>
          <a:p>
            <a:r>
              <a:rPr lang="en-US" dirty="0" smtClean="0">
                <a:latin typeface="Arial" pitchFamily="34" charset="0"/>
              </a:rPr>
              <a:t>(Later we replicated our findings through 2005.)</a:t>
            </a:r>
          </a:p>
          <a:p>
            <a:endParaRPr lang="en-US" dirty="0" smtClean="0">
              <a:latin typeface="Arial" pitchFamily="34" charset="0"/>
            </a:endParaRPr>
          </a:p>
        </p:txBody>
      </p:sp>
      <p:sp>
        <p:nvSpPr>
          <p:cNvPr id="70660" name="Slide Number Placeholder 3"/>
          <p:cNvSpPr>
            <a:spLocks noGrp="1"/>
          </p:cNvSpPr>
          <p:nvPr>
            <p:ph type="sldNum" sz="quarter" idx="5"/>
          </p:nvPr>
        </p:nvSpPr>
        <p:spPr>
          <a:noFill/>
        </p:spPr>
        <p:txBody>
          <a:bodyPr/>
          <a:lstStyle/>
          <a:p>
            <a:fld id="{97F8818D-C108-492B-B4B1-71DB85E5ABE6}" type="slidenum">
              <a:rPr lang="en-US" smtClean="0">
                <a:latin typeface="Arial" pitchFamily="34" charset="0"/>
                <a:ea typeface="Geneva" charset="-128"/>
              </a:rPr>
              <a:pPr/>
              <a:t>5</a:t>
            </a:fld>
            <a:endParaRPr lang="en-US" smtClean="0">
              <a:latin typeface="Arial" pitchFamily="34" charset="0"/>
              <a:ea typeface="Geneva"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a:p>
            <a:pPr eaLnBrk="1" hangingPunct="1"/>
            <a:r>
              <a:rPr lang="en-US" b="1" dirty="0"/>
              <a:t>School leadership as the driver for change. </a:t>
            </a:r>
            <a:r>
              <a:rPr lang="en-US" dirty="0"/>
              <a:t>Principals must be strategic, focused on instruction and inclusive of others in the leadership work. (shared leadership, vision foundation elements)</a:t>
            </a:r>
          </a:p>
          <a:p>
            <a:r>
              <a:rPr lang="en-US" dirty="0"/>
              <a:t> </a:t>
            </a:r>
            <a:r>
              <a:rPr lang="en-US" b="1" dirty="0"/>
              <a:t>Professional capacity </a:t>
            </a:r>
            <a:r>
              <a:rPr lang="en-US" dirty="0"/>
              <a:t>refers to the quality of the faculty and staff recruited to the school, their base beliefs and values about change, the quality of ongoing professional development, and the capacity of a staff to work together</a:t>
            </a:r>
            <a:r>
              <a:rPr lang="en-US" b="1" dirty="0"/>
              <a:t> .</a:t>
            </a:r>
            <a:endParaRPr lang="en-US" dirty="0"/>
          </a:p>
          <a:p>
            <a:r>
              <a:rPr lang="en-US" b="1" dirty="0"/>
              <a:t> Parent-community ties</a:t>
            </a:r>
            <a:r>
              <a:rPr lang="en-US" dirty="0"/>
              <a:t> involve active outreach to make school a welcoming place for parents and to strengthen connections to other local institutions.  </a:t>
            </a:r>
          </a:p>
          <a:p>
            <a:r>
              <a:rPr lang="en-US" b="1" dirty="0"/>
              <a:t>Student-centered learning climate. </a:t>
            </a:r>
            <a:r>
              <a:rPr lang="en-US" dirty="0"/>
              <a:t>This is a safe, welcoming, stimulating and nurturing environment focused on learning for all students</a:t>
            </a:r>
            <a:r>
              <a:rPr lang="en-US" dirty="0" smtClean="0"/>
              <a:t>.</a:t>
            </a:r>
          </a:p>
          <a:p>
            <a:r>
              <a:rPr lang="en-US" b="1" dirty="0"/>
              <a:t>Instructional Guidance</a:t>
            </a:r>
            <a:r>
              <a:rPr lang="en-US" b="1" dirty="0" smtClean="0"/>
              <a:t>: </a:t>
            </a:r>
            <a:r>
              <a:rPr lang="en-US" dirty="0" smtClean="0"/>
              <a:t>Refers to the organization of the curriculum, the nature of academic demand or challenges it poses, and the tools teachers have to advance learning (such as instructional materials).</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C54AD6FE-A081-4146-AE42-2AF17739C8DB}" type="slidenum">
              <a:rPr lang="en-US" smtClean="0"/>
              <a:pPr>
                <a:defRPr/>
              </a:pPr>
              <a:t>6</a:t>
            </a:fld>
            <a:endParaRPr lang="en-US"/>
          </a:p>
        </p:txBody>
      </p:sp>
    </p:spTree>
    <p:extLst>
      <p:ext uri="{BB962C8B-B14F-4D97-AF65-F5344CB8AC3E}">
        <p14:creationId xmlns:p14="http://schemas.microsoft.com/office/powerpoint/2010/main" val="299212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pitchFamily="34" charset="0"/>
              </a:rPr>
              <a:t>Highlight professional capacity here, but parent-community ties also important.  Both important in combination with instruction.  Collaborative work was more important than teacher qualifications.</a:t>
            </a:r>
            <a:endParaRPr lang="en-US"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pitchFamily="34" charset="0"/>
              </a:rPr>
              <a:t>	</a:t>
            </a:r>
            <a:endParaRPr lang="en-US" dirty="0" smtClean="0">
              <a:latin typeface="Arial" pitchFamily="34" charset="0"/>
            </a:endParaRPr>
          </a:p>
          <a:p>
            <a:endParaRPr lang="en-US" dirty="0" smtClean="0">
              <a:latin typeface="Arial" pitchFamily="34" charset="0"/>
            </a:endParaRPr>
          </a:p>
        </p:txBody>
      </p:sp>
      <p:sp>
        <p:nvSpPr>
          <p:cNvPr id="102404" name="Slide Number Placeholder 3"/>
          <p:cNvSpPr>
            <a:spLocks noGrp="1"/>
          </p:cNvSpPr>
          <p:nvPr>
            <p:ph type="sldNum" sz="quarter" idx="5"/>
          </p:nvPr>
        </p:nvSpPr>
        <p:spPr>
          <a:noFill/>
        </p:spPr>
        <p:txBody>
          <a:bodyPr/>
          <a:lstStyle/>
          <a:p>
            <a:fld id="{3A0C4D4C-1A79-4A2B-BE88-6FA49A855ED6}" type="slidenum">
              <a:rPr lang="en-US" smtClean="0">
                <a:latin typeface="Arial" pitchFamily="34" charset="0"/>
                <a:ea typeface="Geneva" charset="-128"/>
              </a:rPr>
              <a:pPr/>
              <a:t>7</a:t>
            </a:fld>
            <a:endParaRPr lang="en-US" smtClean="0">
              <a:latin typeface="Arial" pitchFamily="34" charset="0"/>
              <a:ea typeface="Geneva"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a:defRPr/>
            </a:pPr>
            <a:r>
              <a:rPr lang="en-US" dirty="0" smtClean="0">
                <a:latin typeface="Arial" pitchFamily="34" charset="0"/>
              </a:rPr>
              <a:t>Weak</a:t>
            </a:r>
            <a:r>
              <a:rPr lang="en-US" baseline="0" dirty="0" smtClean="0">
                <a:latin typeface="Arial" pitchFamily="34" charset="0"/>
              </a:rPr>
              <a:t> learning climate – especially order &amp; safety undermined learning growth.</a:t>
            </a:r>
            <a:endParaRPr lang="en-US" dirty="0">
              <a:latin typeface="Arial" pitchFamily="34" charset="0"/>
            </a:endParaRPr>
          </a:p>
          <a:p>
            <a:pPr>
              <a:defRPr/>
            </a:pPr>
            <a:endParaRPr lang="en-US" dirty="0">
              <a:latin typeface="Arial" pitchFamily="34" charset="0"/>
            </a:endParaRPr>
          </a:p>
          <a:p>
            <a:pPr>
              <a:defRPr/>
            </a:pPr>
            <a:r>
              <a:rPr lang="en-US" dirty="0">
                <a:latin typeface="Arial" pitchFamily="34" charset="0"/>
              </a:rPr>
              <a:t>By poor learning climate we mean low expectations and little help and support for students. </a:t>
            </a:r>
          </a:p>
          <a:p>
            <a:pPr>
              <a:defRPr/>
            </a:pPr>
            <a:endParaRPr lang="en-US" dirty="0">
              <a:latin typeface="Arial" pitchFamily="34" charset="0"/>
            </a:endParaRPr>
          </a:p>
          <a:p>
            <a:pPr>
              <a:defRPr/>
            </a:pPr>
            <a:r>
              <a:rPr lang="en-US" dirty="0">
                <a:latin typeface="Arial" pitchFamily="34" charset="0"/>
              </a:rPr>
              <a:t>Notice that these schools were weak in 2 of 5 areas—student-centered learning climate and professional capacity.  </a:t>
            </a:r>
          </a:p>
          <a:p>
            <a:endParaRPr lang="en-US" dirty="0">
              <a:latin typeface="Arial" pitchFamily="34" charset="0"/>
            </a:endParaRPr>
          </a:p>
          <a:p>
            <a:pPr>
              <a:defRPr/>
            </a:pPr>
            <a:r>
              <a:rPr lang="en-US" dirty="0">
                <a:latin typeface="Arial" pitchFamily="34" charset="0"/>
              </a:rPr>
              <a:t>(We found similar results for schools with poor learning climate and poor connections between parents and teachers.) </a:t>
            </a:r>
          </a:p>
          <a:p>
            <a:endParaRPr lang="en-US" dirty="0" smtClean="0">
              <a:latin typeface="Arial" pitchFamily="34" charset="0"/>
            </a:endParaRPr>
          </a:p>
        </p:txBody>
      </p:sp>
      <p:sp>
        <p:nvSpPr>
          <p:cNvPr id="102404" name="Slide Number Placeholder 3"/>
          <p:cNvSpPr>
            <a:spLocks noGrp="1"/>
          </p:cNvSpPr>
          <p:nvPr>
            <p:ph type="sldNum" sz="quarter" idx="5"/>
          </p:nvPr>
        </p:nvSpPr>
        <p:spPr>
          <a:noFill/>
        </p:spPr>
        <p:txBody>
          <a:bodyPr/>
          <a:lstStyle/>
          <a:p>
            <a:fld id="{3A0C4D4C-1A79-4A2B-BE88-6FA49A855ED6}" type="slidenum">
              <a:rPr lang="en-US" smtClean="0">
                <a:latin typeface="Arial" pitchFamily="34" charset="0"/>
                <a:ea typeface="Geneva" charset="-128"/>
              </a:rPr>
              <a:pPr/>
              <a:t>8</a:t>
            </a:fld>
            <a:endParaRPr lang="en-US" smtClean="0">
              <a:latin typeface="Arial" pitchFamily="34" charset="0"/>
              <a:ea typeface="Geneva"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Tied together.</a:t>
            </a:r>
            <a:r>
              <a:rPr lang="en-US" baseline="0" dirty="0" smtClean="0"/>
              <a:t>  Leadership needed to build other 4.  Parent community important for climate.  Climate &amp; PC together affect instruction.</a:t>
            </a:r>
            <a:endParaRPr lang="en-US" dirty="0" smtClean="0"/>
          </a:p>
          <a:p>
            <a:r>
              <a:rPr lang="en-US" dirty="0" smtClean="0"/>
              <a:t>Initial study 1990-1996.</a:t>
            </a:r>
            <a:r>
              <a:rPr lang="en-US" baseline="0" dirty="0" smtClean="0"/>
              <a:t> </a:t>
            </a:r>
            <a:r>
              <a:rPr lang="en-US" dirty="0" smtClean="0"/>
              <a:t>Replicated from 1997-2005.  Also observed in high schools, although systematic study hasn’t been done.</a:t>
            </a:r>
            <a:br>
              <a:rPr lang="en-US" dirty="0" smtClean="0"/>
            </a:br>
            <a:r>
              <a:rPr lang="en-US" dirty="0" smtClean="0"/>
              <a:t>Pieces, isolated magic bullet strategies.  Strongest evidence</a:t>
            </a:r>
            <a:r>
              <a:rPr lang="en-US" baseline="0" dirty="0" smtClean="0"/>
              <a:t> was around how people worked together, trust in the school community.</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88BDF980-8DB5-4A2C-BA56-D3DBD49A8A9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4160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6253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99243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4225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315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7315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858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146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1490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444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357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rban PP Slide Blackboard"/>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Geneva"/>
        </a:defRPr>
      </a:lvl1pPr>
      <a:lvl2pPr algn="ctr" rtl="0" eaLnBrk="0" fontAlgn="base" hangingPunct="0">
        <a:spcBef>
          <a:spcPct val="0"/>
        </a:spcBef>
        <a:spcAft>
          <a:spcPct val="0"/>
        </a:spcAft>
        <a:defRPr sz="4400">
          <a:solidFill>
            <a:schemeClr val="tx2"/>
          </a:solidFill>
          <a:latin typeface="Lucida Grande" charset="0"/>
          <a:ea typeface="Geneva" charset="-128"/>
          <a:cs typeface="Geneva"/>
        </a:defRPr>
      </a:lvl2pPr>
      <a:lvl3pPr algn="ctr" rtl="0" eaLnBrk="0" fontAlgn="base" hangingPunct="0">
        <a:spcBef>
          <a:spcPct val="0"/>
        </a:spcBef>
        <a:spcAft>
          <a:spcPct val="0"/>
        </a:spcAft>
        <a:defRPr sz="4400">
          <a:solidFill>
            <a:schemeClr val="tx2"/>
          </a:solidFill>
          <a:latin typeface="Lucida Grande" charset="0"/>
          <a:ea typeface="Geneva" charset="-128"/>
          <a:cs typeface="Geneva"/>
        </a:defRPr>
      </a:lvl3pPr>
      <a:lvl4pPr algn="ctr" rtl="0" eaLnBrk="0" fontAlgn="base" hangingPunct="0">
        <a:spcBef>
          <a:spcPct val="0"/>
        </a:spcBef>
        <a:spcAft>
          <a:spcPct val="0"/>
        </a:spcAft>
        <a:defRPr sz="4400">
          <a:solidFill>
            <a:schemeClr val="tx2"/>
          </a:solidFill>
          <a:latin typeface="Lucida Grande" charset="0"/>
          <a:ea typeface="Geneva" charset="-128"/>
          <a:cs typeface="Geneva"/>
        </a:defRPr>
      </a:lvl4pPr>
      <a:lvl5pPr algn="ctr" rtl="0" eaLnBrk="0" fontAlgn="base" hangingPunct="0">
        <a:spcBef>
          <a:spcPct val="0"/>
        </a:spcBef>
        <a:spcAft>
          <a:spcPct val="0"/>
        </a:spcAft>
        <a:defRPr sz="4400">
          <a:solidFill>
            <a:schemeClr val="tx2"/>
          </a:solidFill>
          <a:latin typeface="Lucida Grande" charset="0"/>
          <a:ea typeface="Geneva" charset="-128"/>
          <a:cs typeface="Geneva"/>
        </a:defRPr>
      </a:lvl5pPr>
      <a:lvl6pPr marL="457200" algn="ctr" rtl="0" fontAlgn="base">
        <a:spcBef>
          <a:spcPct val="0"/>
        </a:spcBef>
        <a:spcAft>
          <a:spcPct val="0"/>
        </a:spcAft>
        <a:defRPr sz="4400">
          <a:solidFill>
            <a:schemeClr val="tx2"/>
          </a:solidFill>
          <a:latin typeface="Lucida Grande" charset="0"/>
          <a:ea typeface="Geneva" charset="-128"/>
        </a:defRPr>
      </a:lvl6pPr>
      <a:lvl7pPr marL="914400" algn="ctr" rtl="0" fontAlgn="base">
        <a:spcBef>
          <a:spcPct val="0"/>
        </a:spcBef>
        <a:spcAft>
          <a:spcPct val="0"/>
        </a:spcAft>
        <a:defRPr sz="4400">
          <a:solidFill>
            <a:schemeClr val="tx2"/>
          </a:solidFill>
          <a:latin typeface="Lucida Grande" charset="0"/>
          <a:ea typeface="Geneva" charset="-128"/>
        </a:defRPr>
      </a:lvl7pPr>
      <a:lvl8pPr marL="1371600" algn="ctr" rtl="0" fontAlgn="base">
        <a:spcBef>
          <a:spcPct val="0"/>
        </a:spcBef>
        <a:spcAft>
          <a:spcPct val="0"/>
        </a:spcAft>
        <a:defRPr sz="4400">
          <a:solidFill>
            <a:schemeClr val="tx2"/>
          </a:solidFill>
          <a:latin typeface="Lucida Grande" charset="0"/>
          <a:ea typeface="Geneva" charset="-128"/>
        </a:defRPr>
      </a:lvl8pPr>
      <a:lvl9pPr marL="1828800" algn="ctr" rtl="0" fontAlgn="base">
        <a:spcBef>
          <a:spcPct val="0"/>
        </a:spcBef>
        <a:spcAft>
          <a:spcPct val="0"/>
        </a:spcAft>
        <a:defRPr sz="4400">
          <a:solidFill>
            <a:schemeClr val="tx2"/>
          </a:solidFill>
          <a:latin typeface="Lucida Grande" charset="0"/>
          <a:ea typeface="Genev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Urban PP Slide Bod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rtl="0" eaLnBrk="0" fontAlgn="base" hangingPunct="0">
        <a:spcBef>
          <a:spcPct val="0"/>
        </a:spcBef>
        <a:spcAft>
          <a:spcPct val="0"/>
        </a:spcAft>
        <a:defRPr sz="4400">
          <a:solidFill>
            <a:schemeClr val="tx2"/>
          </a:solidFill>
          <a:latin typeface="+mj-lt"/>
          <a:ea typeface="+mj-ea"/>
          <a:cs typeface="Geneva"/>
        </a:defRPr>
      </a:lvl1pPr>
      <a:lvl2pPr algn="ctr" rtl="0" eaLnBrk="0" fontAlgn="base" hangingPunct="0">
        <a:spcBef>
          <a:spcPct val="0"/>
        </a:spcBef>
        <a:spcAft>
          <a:spcPct val="0"/>
        </a:spcAft>
        <a:defRPr sz="4400">
          <a:solidFill>
            <a:schemeClr val="tx2"/>
          </a:solidFill>
          <a:latin typeface="Lucida Grande" charset="0"/>
          <a:ea typeface="Geneva" charset="-128"/>
          <a:cs typeface="Geneva"/>
        </a:defRPr>
      </a:lvl2pPr>
      <a:lvl3pPr algn="ctr" rtl="0" eaLnBrk="0" fontAlgn="base" hangingPunct="0">
        <a:spcBef>
          <a:spcPct val="0"/>
        </a:spcBef>
        <a:spcAft>
          <a:spcPct val="0"/>
        </a:spcAft>
        <a:defRPr sz="4400">
          <a:solidFill>
            <a:schemeClr val="tx2"/>
          </a:solidFill>
          <a:latin typeface="Lucida Grande" charset="0"/>
          <a:ea typeface="Geneva" charset="-128"/>
          <a:cs typeface="Geneva"/>
        </a:defRPr>
      </a:lvl3pPr>
      <a:lvl4pPr algn="ctr" rtl="0" eaLnBrk="0" fontAlgn="base" hangingPunct="0">
        <a:spcBef>
          <a:spcPct val="0"/>
        </a:spcBef>
        <a:spcAft>
          <a:spcPct val="0"/>
        </a:spcAft>
        <a:defRPr sz="4400">
          <a:solidFill>
            <a:schemeClr val="tx2"/>
          </a:solidFill>
          <a:latin typeface="Lucida Grande" charset="0"/>
          <a:ea typeface="Geneva" charset="-128"/>
          <a:cs typeface="Geneva"/>
        </a:defRPr>
      </a:lvl4pPr>
      <a:lvl5pPr algn="ctr" rtl="0" eaLnBrk="0" fontAlgn="base" hangingPunct="0">
        <a:spcBef>
          <a:spcPct val="0"/>
        </a:spcBef>
        <a:spcAft>
          <a:spcPct val="0"/>
        </a:spcAft>
        <a:defRPr sz="4400">
          <a:solidFill>
            <a:schemeClr val="tx2"/>
          </a:solidFill>
          <a:latin typeface="Lucida Grande" charset="0"/>
          <a:ea typeface="Geneva" charset="-128"/>
          <a:cs typeface="Geneva"/>
        </a:defRPr>
      </a:lvl5pPr>
      <a:lvl6pPr marL="457200" algn="ctr" rtl="0" fontAlgn="base">
        <a:spcBef>
          <a:spcPct val="0"/>
        </a:spcBef>
        <a:spcAft>
          <a:spcPct val="0"/>
        </a:spcAft>
        <a:defRPr sz="4400">
          <a:solidFill>
            <a:schemeClr val="tx2"/>
          </a:solidFill>
          <a:latin typeface="Lucida Grande" charset="0"/>
          <a:ea typeface="Geneva" charset="-128"/>
        </a:defRPr>
      </a:lvl6pPr>
      <a:lvl7pPr marL="914400" algn="ctr" rtl="0" fontAlgn="base">
        <a:spcBef>
          <a:spcPct val="0"/>
        </a:spcBef>
        <a:spcAft>
          <a:spcPct val="0"/>
        </a:spcAft>
        <a:defRPr sz="4400">
          <a:solidFill>
            <a:schemeClr val="tx2"/>
          </a:solidFill>
          <a:latin typeface="Lucida Grande" charset="0"/>
          <a:ea typeface="Geneva" charset="-128"/>
        </a:defRPr>
      </a:lvl7pPr>
      <a:lvl8pPr marL="1371600" algn="ctr" rtl="0" fontAlgn="base">
        <a:spcBef>
          <a:spcPct val="0"/>
        </a:spcBef>
        <a:spcAft>
          <a:spcPct val="0"/>
        </a:spcAft>
        <a:defRPr sz="4400">
          <a:solidFill>
            <a:schemeClr val="tx2"/>
          </a:solidFill>
          <a:latin typeface="Lucida Grande" charset="0"/>
          <a:ea typeface="Geneva" charset="-128"/>
        </a:defRPr>
      </a:lvl8pPr>
      <a:lvl9pPr marL="1828800" algn="ctr" rtl="0" fontAlgn="base">
        <a:spcBef>
          <a:spcPct val="0"/>
        </a:spcBef>
        <a:spcAft>
          <a:spcPct val="0"/>
        </a:spcAft>
        <a:defRPr sz="4400">
          <a:solidFill>
            <a:schemeClr val="tx2"/>
          </a:solidFill>
          <a:latin typeface="Lucida Grande" charset="0"/>
          <a:ea typeface="Genev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Geneva"/>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Urban PP Slide Bac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4201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charset="0"/>
          <a:ea typeface="Geneva" charset="-128"/>
        </a:defRPr>
      </a:lvl2pPr>
      <a:lvl3pPr algn="ctr" rtl="0" eaLnBrk="0" fontAlgn="base" hangingPunct="0">
        <a:spcBef>
          <a:spcPct val="0"/>
        </a:spcBef>
        <a:spcAft>
          <a:spcPct val="0"/>
        </a:spcAft>
        <a:defRPr sz="4400">
          <a:solidFill>
            <a:schemeClr val="tx2"/>
          </a:solidFill>
          <a:latin typeface="Lucida Grande" charset="0"/>
          <a:ea typeface="Geneva" charset="-128"/>
        </a:defRPr>
      </a:lvl3pPr>
      <a:lvl4pPr algn="ctr" rtl="0" eaLnBrk="0" fontAlgn="base" hangingPunct="0">
        <a:spcBef>
          <a:spcPct val="0"/>
        </a:spcBef>
        <a:spcAft>
          <a:spcPct val="0"/>
        </a:spcAft>
        <a:defRPr sz="4400">
          <a:solidFill>
            <a:schemeClr val="tx2"/>
          </a:solidFill>
          <a:latin typeface="Lucida Grande" charset="0"/>
          <a:ea typeface="Geneva" charset="-128"/>
        </a:defRPr>
      </a:lvl4pPr>
      <a:lvl5pPr algn="ctr" rtl="0" eaLnBrk="0" fontAlgn="base" hangingPunct="0">
        <a:spcBef>
          <a:spcPct val="0"/>
        </a:spcBef>
        <a:spcAft>
          <a:spcPct val="0"/>
        </a:spcAft>
        <a:defRPr sz="4400">
          <a:solidFill>
            <a:schemeClr val="tx2"/>
          </a:solidFill>
          <a:latin typeface="Lucida Grande" charset="0"/>
          <a:ea typeface="Geneva" charset="-128"/>
        </a:defRPr>
      </a:lvl5pPr>
      <a:lvl6pPr marL="457200" algn="ctr" rtl="0" fontAlgn="base">
        <a:spcBef>
          <a:spcPct val="0"/>
        </a:spcBef>
        <a:spcAft>
          <a:spcPct val="0"/>
        </a:spcAft>
        <a:defRPr sz="4400">
          <a:solidFill>
            <a:schemeClr val="tx2"/>
          </a:solidFill>
          <a:latin typeface="Lucida Grande" charset="0"/>
          <a:ea typeface="Geneva" charset="-128"/>
        </a:defRPr>
      </a:lvl6pPr>
      <a:lvl7pPr marL="914400" algn="ctr" rtl="0" fontAlgn="base">
        <a:spcBef>
          <a:spcPct val="0"/>
        </a:spcBef>
        <a:spcAft>
          <a:spcPct val="0"/>
        </a:spcAft>
        <a:defRPr sz="4400">
          <a:solidFill>
            <a:schemeClr val="tx2"/>
          </a:solidFill>
          <a:latin typeface="Lucida Grande" charset="0"/>
          <a:ea typeface="Geneva" charset="-128"/>
        </a:defRPr>
      </a:lvl7pPr>
      <a:lvl8pPr marL="1371600" algn="ctr" rtl="0" fontAlgn="base">
        <a:spcBef>
          <a:spcPct val="0"/>
        </a:spcBef>
        <a:spcAft>
          <a:spcPct val="0"/>
        </a:spcAft>
        <a:defRPr sz="4400">
          <a:solidFill>
            <a:schemeClr val="tx2"/>
          </a:solidFill>
          <a:latin typeface="Lucida Grande" charset="0"/>
          <a:ea typeface="Geneva" charset="-128"/>
        </a:defRPr>
      </a:lvl8pPr>
      <a:lvl9pPr marL="1828800" algn="ctr" rtl="0" fontAlgn="base">
        <a:spcBef>
          <a:spcPct val="0"/>
        </a:spcBef>
        <a:spcAft>
          <a:spcPct val="0"/>
        </a:spcAft>
        <a:defRPr sz="4400">
          <a:solidFill>
            <a:schemeClr val="tx2"/>
          </a:solidFill>
          <a:latin typeface="Lucida Grande" charset="0"/>
          <a:ea typeface="Genev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6"/>
          <p:cNvSpPr txBox="1">
            <a:spLocks noChangeArrowheads="1"/>
          </p:cNvSpPr>
          <p:nvPr/>
        </p:nvSpPr>
        <p:spPr bwMode="auto">
          <a:xfrm>
            <a:off x="712519" y="2125684"/>
            <a:ext cx="7974281" cy="2954655"/>
          </a:xfrm>
          <a:prstGeom prst="rect">
            <a:avLst/>
          </a:prstGeom>
          <a:noFill/>
          <a:ln w="9525">
            <a:noFill/>
            <a:miter lim="800000"/>
            <a:headEnd/>
            <a:tailEnd/>
          </a:ln>
        </p:spPr>
        <p:txBody>
          <a:bodyPr wrap="square">
            <a:spAutoFit/>
          </a:bodyPr>
          <a:lstStyle/>
          <a:p>
            <a:pPr algn="ctr" eaLnBrk="0" hangingPunct="0">
              <a:spcBef>
                <a:spcPts val="600"/>
              </a:spcBef>
            </a:pPr>
            <a:r>
              <a:rPr lang="en-US" sz="3600" b="1" dirty="0" smtClean="0">
                <a:solidFill>
                  <a:schemeClr val="accent2"/>
                </a:solidFill>
                <a:latin typeface="HelveticaNeue Condensed"/>
              </a:rPr>
              <a:t>Conditions to Support Successful Teaching Challenging Coursework: </a:t>
            </a:r>
            <a:r>
              <a:rPr lang="en-US" sz="3200" b="1" i="1" dirty="0" smtClean="0">
                <a:solidFill>
                  <a:schemeClr val="accent2"/>
                </a:solidFill>
                <a:latin typeface="HelveticaNeue Condensed"/>
              </a:rPr>
              <a:t>School Climate and Organization</a:t>
            </a:r>
            <a:endParaRPr lang="en-US" sz="3200" b="1" i="1" dirty="0">
              <a:solidFill>
                <a:schemeClr val="accent2"/>
              </a:solidFill>
              <a:latin typeface="HelveticaNeue Condensed"/>
            </a:endParaRPr>
          </a:p>
          <a:p>
            <a:pPr algn="ctr" eaLnBrk="0" hangingPunct="0">
              <a:spcBef>
                <a:spcPts val="2400"/>
              </a:spcBef>
            </a:pPr>
            <a:r>
              <a:rPr lang="en-US" sz="2800" dirty="0" smtClean="0">
                <a:latin typeface="HelveticaNeue Condensed"/>
              </a:rPr>
              <a:t>Elaine </a:t>
            </a:r>
            <a:r>
              <a:rPr lang="en-US" sz="2800" dirty="0" err="1" smtClean="0">
                <a:latin typeface="HelveticaNeue Condensed"/>
              </a:rPr>
              <a:t>Allensworth</a:t>
            </a:r>
            <a:endParaRPr lang="en-US" sz="2800" dirty="0" smtClean="0">
              <a:latin typeface="HelveticaNeue Condensed"/>
            </a:endParaRPr>
          </a:p>
          <a:p>
            <a:pPr algn="ctr" eaLnBrk="0" hangingPunct="0">
              <a:spcBef>
                <a:spcPts val="1200"/>
              </a:spcBef>
            </a:pPr>
            <a:r>
              <a:rPr lang="en-US" sz="2000" dirty="0" smtClean="0">
                <a:latin typeface="HelveticaNeue Condensed"/>
              </a:rPr>
              <a:t>April 10, 2012</a:t>
            </a:r>
            <a:endParaRPr lang="en-US" sz="2000" dirty="0" smtClean="0">
              <a:solidFill>
                <a:schemeClr val="accent4"/>
              </a:solidFill>
              <a:latin typeface="HelveticaNeue Condense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3"/>
          <p:cNvSpPr txBox="1">
            <a:spLocks noChangeArrowheads="1"/>
          </p:cNvSpPr>
          <p:nvPr/>
        </p:nvSpPr>
        <p:spPr bwMode="auto">
          <a:xfrm>
            <a:off x="0" y="152400"/>
            <a:ext cx="9144000" cy="1078950"/>
          </a:xfrm>
          <a:prstGeom prst="rect">
            <a:avLst/>
          </a:prstGeom>
          <a:solidFill>
            <a:schemeClr val="bg1"/>
          </a:solidFill>
          <a:ln w="9525">
            <a:noFill/>
            <a:miter lim="800000"/>
            <a:headEnd/>
            <a:tailEnd/>
          </a:ln>
        </p:spPr>
        <p:txBody>
          <a:bodyPr>
            <a:spAutoFit/>
          </a:bodyPr>
          <a:lstStyle/>
          <a:p>
            <a:pPr algn="ctr" eaLnBrk="0" hangingPunct="0">
              <a:lnSpc>
                <a:spcPct val="120000"/>
              </a:lnSpc>
              <a:spcBef>
                <a:spcPct val="50000"/>
              </a:spcBef>
            </a:pPr>
            <a:r>
              <a:rPr lang="en-US" sz="2800" b="1" dirty="0" smtClean="0">
                <a:solidFill>
                  <a:schemeClr val="accent2"/>
                </a:solidFill>
                <a:latin typeface="Lucida Grande"/>
              </a:rPr>
              <a:t>Schools Serving Disadvantaged Communities Are Less Likely to Show Improvements Over Time </a:t>
            </a:r>
            <a:endParaRPr lang="en-US" sz="2800" b="1" dirty="0">
              <a:solidFill>
                <a:schemeClr val="accent2"/>
              </a:solidFill>
              <a:latin typeface="Lucida Grande"/>
            </a:endParaRPr>
          </a:p>
        </p:txBody>
      </p:sp>
      <p:sp>
        <p:nvSpPr>
          <p:cNvPr id="59394" name="AutoShape 104"/>
          <p:cNvSpPr>
            <a:spLocks noChangeAspect="1" noChangeArrowheads="1" noTextEdit="1"/>
          </p:cNvSpPr>
          <p:nvPr/>
        </p:nvSpPr>
        <p:spPr bwMode="auto">
          <a:xfrm>
            <a:off x="0" y="1457325"/>
            <a:ext cx="9034463" cy="4410075"/>
          </a:xfrm>
          <a:prstGeom prst="rect">
            <a:avLst/>
          </a:prstGeom>
          <a:noFill/>
          <a:ln w="9525">
            <a:noFill/>
            <a:miter lim="800000"/>
            <a:headEnd/>
            <a:tailEnd/>
          </a:ln>
        </p:spPr>
        <p:txBody>
          <a:bodyPr/>
          <a:lstStyle/>
          <a:p>
            <a:endParaRPr lang="en-US"/>
          </a:p>
        </p:txBody>
      </p:sp>
      <p:sp>
        <p:nvSpPr>
          <p:cNvPr id="59395" name="Rectangle 106"/>
          <p:cNvSpPr>
            <a:spLocks noChangeArrowheads="1"/>
          </p:cNvSpPr>
          <p:nvPr/>
        </p:nvSpPr>
        <p:spPr bwMode="auto">
          <a:xfrm>
            <a:off x="0" y="1524000"/>
            <a:ext cx="8929688" cy="3997325"/>
          </a:xfrm>
          <a:prstGeom prst="rect">
            <a:avLst/>
          </a:prstGeom>
          <a:solidFill>
            <a:srgbClr val="FFFFFF"/>
          </a:solidFill>
          <a:ln w="0">
            <a:noFill/>
            <a:miter lim="800000"/>
            <a:headEnd/>
            <a:tailEnd/>
          </a:ln>
        </p:spPr>
        <p:txBody>
          <a:bodyPr/>
          <a:lstStyle/>
          <a:p>
            <a:pPr eaLnBrk="0" hangingPunct="0"/>
            <a:endParaRPr lang="en-US"/>
          </a:p>
        </p:txBody>
      </p:sp>
      <p:sp>
        <p:nvSpPr>
          <p:cNvPr id="59396" name="Line 108"/>
          <p:cNvSpPr>
            <a:spLocks noChangeShapeType="1"/>
          </p:cNvSpPr>
          <p:nvPr/>
        </p:nvSpPr>
        <p:spPr bwMode="auto">
          <a:xfrm>
            <a:off x="627063" y="4418013"/>
            <a:ext cx="8262937" cy="0"/>
          </a:xfrm>
          <a:prstGeom prst="line">
            <a:avLst/>
          </a:prstGeom>
          <a:noFill/>
          <a:ln w="0">
            <a:solidFill>
              <a:srgbClr val="000000"/>
            </a:solidFill>
            <a:round/>
            <a:headEnd/>
            <a:tailEnd/>
          </a:ln>
        </p:spPr>
        <p:txBody>
          <a:bodyPr/>
          <a:lstStyle/>
          <a:p>
            <a:endParaRPr lang="en-US"/>
          </a:p>
        </p:txBody>
      </p:sp>
      <p:sp>
        <p:nvSpPr>
          <p:cNvPr id="59397" name="Line 109"/>
          <p:cNvSpPr>
            <a:spLocks noChangeShapeType="1"/>
          </p:cNvSpPr>
          <p:nvPr/>
        </p:nvSpPr>
        <p:spPr bwMode="auto">
          <a:xfrm>
            <a:off x="627063" y="4121150"/>
            <a:ext cx="8262937" cy="0"/>
          </a:xfrm>
          <a:prstGeom prst="line">
            <a:avLst/>
          </a:prstGeom>
          <a:noFill/>
          <a:ln w="0">
            <a:solidFill>
              <a:srgbClr val="000000"/>
            </a:solidFill>
            <a:round/>
            <a:headEnd/>
            <a:tailEnd/>
          </a:ln>
        </p:spPr>
        <p:txBody>
          <a:bodyPr/>
          <a:lstStyle/>
          <a:p>
            <a:endParaRPr lang="en-US"/>
          </a:p>
        </p:txBody>
      </p:sp>
      <p:sp>
        <p:nvSpPr>
          <p:cNvPr id="59398" name="Line 110"/>
          <p:cNvSpPr>
            <a:spLocks noChangeShapeType="1"/>
          </p:cNvSpPr>
          <p:nvPr/>
        </p:nvSpPr>
        <p:spPr bwMode="auto">
          <a:xfrm>
            <a:off x="627063" y="3822700"/>
            <a:ext cx="8262937" cy="0"/>
          </a:xfrm>
          <a:prstGeom prst="line">
            <a:avLst/>
          </a:prstGeom>
          <a:noFill/>
          <a:ln w="0">
            <a:solidFill>
              <a:srgbClr val="000000"/>
            </a:solidFill>
            <a:round/>
            <a:headEnd/>
            <a:tailEnd/>
          </a:ln>
        </p:spPr>
        <p:txBody>
          <a:bodyPr/>
          <a:lstStyle/>
          <a:p>
            <a:endParaRPr lang="en-US"/>
          </a:p>
        </p:txBody>
      </p:sp>
      <p:sp>
        <p:nvSpPr>
          <p:cNvPr id="59399" name="Line 111"/>
          <p:cNvSpPr>
            <a:spLocks noChangeShapeType="1"/>
          </p:cNvSpPr>
          <p:nvPr/>
        </p:nvSpPr>
        <p:spPr bwMode="auto">
          <a:xfrm>
            <a:off x="627063" y="3524250"/>
            <a:ext cx="8262937" cy="0"/>
          </a:xfrm>
          <a:prstGeom prst="line">
            <a:avLst/>
          </a:prstGeom>
          <a:noFill/>
          <a:ln w="0">
            <a:solidFill>
              <a:srgbClr val="000000"/>
            </a:solidFill>
            <a:round/>
            <a:headEnd/>
            <a:tailEnd/>
          </a:ln>
        </p:spPr>
        <p:txBody>
          <a:bodyPr/>
          <a:lstStyle/>
          <a:p>
            <a:endParaRPr lang="en-US"/>
          </a:p>
        </p:txBody>
      </p:sp>
      <p:sp>
        <p:nvSpPr>
          <p:cNvPr id="59400" name="Line 112"/>
          <p:cNvSpPr>
            <a:spLocks noChangeShapeType="1"/>
          </p:cNvSpPr>
          <p:nvPr/>
        </p:nvSpPr>
        <p:spPr bwMode="auto">
          <a:xfrm>
            <a:off x="627063" y="3225800"/>
            <a:ext cx="8262937" cy="0"/>
          </a:xfrm>
          <a:prstGeom prst="line">
            <a:avLst/>
          </a:prstGeom>
          <a:noFill/>
          <a:ln w="25400">
            <a:solidFill>
              <a:srgbClr val="000000"/>
            </a:solidFill>
            <a:round/>
            <a:headEnd/>
            <a:tailEnd/>
          </a:ln>
        </p:spPr>
        <p:txBody>
          <a:bodyPr/>
          <a:lstStyle/>
          <a:p>
            <a:endParaRPr lang="en-US"/>
          </a:p>
        </p:txBody>
      </p:sp>
      <p:sp>
        <p:nvSpPr>
          <p:cNvPr id="59401" name="Line 113"/>
          <p:cNvSpPr>
            <a:spLocks noChangeShapeType="1"/>
          </p:cNvSpPr>
          <p:nvPr/>
        </p:nvSpPr>
        <p:spPr bwMode="auto">
          <a:xfrm>
            <a:off x="627063" y="2927350"/>
            <a:ext cx="8262937" cy="0"/>
          </a:xfrm>
          <a:prstGeom prst="line">
            <a:avLst/>
          </a:prstGeom>
          <a:noFill/>
          <a:ln w="0">
            <a:solidFill>
              <a:srgbClr val="000000"/>
            </a:solidFill>
            <a:round/>
            <a:headEnd/>
            <a:tailEnd/>
          </a:ln>
        </p:spPr>
        <p:txBody>
          <a:bodyPr/>
          <a:lstStyle/>
          <a:p>
            <a:endParaRPr lang="en-US"/>
          </a:p>
        </p:txBody>
      </p:sp>
      <p:sp>
        <p:nvSpPr>
          <p:cNvPr id="59402" name="Line 114"/>
          <p:cNvSpPr>
            <a:spLocks noChangeShapeType="1"/>
          </p:cNvSpPr>
          <p:nvPr/>
        </p:nvSpPr>
        <p:spPr bwMode="auto">
          <a:xfrm>
            <a:off x="627063" y="2628900"/>
            <a:ext cx="8262937" cy="0"/>
          </a:xfrm>
          <a:prstGeom prst="line">
            <a:avLst/>
          </a:prstGeom>
          <a:noFill/>
          <a:ln w="0">
            <a:solidFill>
              <a:srgbClr val="000000"/>
            </a:solidFill>
            <a:round/>
            <a:headEnd/>
            <a:tailEnd/>
          </a:ln>
        </p:spPr>
        <p:txBody>
          <a:bodyPr/>
          <a:lstStyle/>
          <a:p>
            <a:endParaRPr lang="en-US"/>
          </a:p>
        </p:txBody>
      </p:sp>
      <p:sp>
        <p:nvSpPr>
          <p:cNvPr id="59403" name="Line 115"/>
          <p:cNvSpPr>
            <a:spLocks noChangeShapeType="1"/>
          </p:cNvSpPr>
          <p:nvPr/>
        </p:nvSpPr>
        <p:spPr bwMode="auto">
          <a:xfrm>
            <a:off x="609600" y="2209800"/>
            <a:ext cx="8262937" cy="0"/>
          </a:xfrm>
          <a:prstGeom prst="line">
            <a:avLst/>
          </a:prstGeom>
          <a:noFill/>
          <a:ln w="0">
            <a:solidFill>
              <a:srgbClr val="000000"/>
            </a:solidFill>
            <a:round/>
            <a:headEnd/>
            <a:tailEnd/>
          </a:ln>
        </p:spPr>
        <p:txBody>
          <a:bodyPr/>
          <a:lstStyle/>
          <a:p>
            <a:endParaRPr lang="en-US"/>
          </a:p>
        </p:txBody>
      </p:sp>
      <p:sp>
        <p:nvSpPr>
          <p:cNvPr id="59404" name="Line 116"/>
          <p:cNvSpPr>
            <a:spLocks noChangeShapeType="1"/>
          </p:cNvSpPr>
          <p:nvPr/>
        </p:nvSpPr>
        <p:spPr bwMode="auto">
          <a:xfrm>
            <a:off x="627063" y="2032000"/>
            <a:ext cx="8262937" cy="0"/>
          </a:xfrm>
          <a:prstGeom prst="line">
            <a:avLst/>
          </a:prstGeom>
          <a:noFill/>
          <a:ln w="0">
            <a:solidFill>
              <a:srgbClr val="000000"/>
            </a:solidFill>
            <a:round/>
            <a:headEnd/>
            <a:tailEnd/>
          </a:ln>
        </p:spPr>
        <p:txBody>
          <a:bodyPr/>
          <a:lstStyle/>
          <a:p>
            <a:endParaRPr lang="en-US"/>
          </a:p>
        </p:txBody>
      </p:sp>
      <p:sp>
        <p:nvSpPr>
          <p:cNvPr id="59405" name="Line 117"/>
          <p:cNvSpPr>
            <a:spLocks noChangeShapeType="1"/>
          </p:cNvSpPr>
          <p:nvPr/>
        </p:nvSpPr>
        <p:spPr bwMode="auto">
          <a:xfrm>
            <a:off x="627063" y="1733550"/>
            <a:ext cx="8262937" cy="0"/>
          </a:xfrm>
          <a:prstGeom prst="line">
            <a:avLst/>
          </a:prstGeom>
          <a:noFill/>
          <a:ln w="0">
            <a:solidFill>
              <a:srgbClr val="000000"/>
            </a:solidFill>
            <a:round/>
            <a:headEnd/>
            <a:tailEnd/>
          </a:ln>
        </p:spPr>
        <p:txBody>
          <a:bodyPr/>
          <a:lstStyle/>
          <a:p>
            <a:endParaRPr lang="en-US"/>
          </a:p>
        </p:txBody>
      </p:sp>
      <p:sp>
        <p:nvSpPr>
          <p:cNvPr id="59406" name="Rectangle 118"/>
          <p:cNvSpPr>
            <a:spLocks noChangeArrowheads="1"/>
          </p:cNvSpPr>
          <p:nvPr/>
        </p:nvSpPr>
        <p:spPr bwMode="auto">
          <a:xfrm>
            <a:off x="627063" y="1733550"/>
            <a:ext cx="8262937" cy="2982913"/>
          </a:xfrm>
          <a:prstGeom prst="rect">
            <a:avLst/>
          </a:prstGeom>
          <a:noFill/>
          <a:ln w="9525">
            <a:solidFill>
              <a:srgbClr val="808080"/>
            </a:solidFill>
            <a:miter lim="800000"/>
            <a:headEnd/>
            <a:tailEnd/>
          </a:ln>
        </p:spPr>
        <p:txBody>
          <a:bodyPr/>
          <a:lstStyle/>
          <a:p>
            <a:pPr eaLnBrk="0" hangingPunct="0"/>
            <a:endParaRPr lang="en-US"/>
          </a:p>
        </p:txBody>
      </p:sp>
      <p:sp>
        <p:nvSpPr>
          <p:cNvPr id="44153" name="Rectangle 121"/>
          <p:cNvSpPr>
            <a:spLocks noChangeArrowheads="1"/>
          </p:cNvSpPr>
          <p:nvPr/>
        </p:nvSpPr>
        <p:spPr bwMode="auto">
          <a:xfrm>
            <a:off x="3240088" y="3343275"/>
            <a:ext cx="336550" cy="1373188"/>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55" name="Rectangle 123"/>
          <p:cNvSpPr>
            <a:spLocks noChangeArrowheads="1"/>
          </p:cNvSpPr>
          <p:nvPr/>
        </p:nvSpPr>
        <p:spPr bwMode="auto">
          <a:xfrm>
            <a:off x="5602288" y="3641725"/>
            <a:ext cx="336550" cy="1074738"/>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56" name="Rectangle 124"/>
          <p:cNvSpPr>
            <a:spLocks noChangeArrowheads="1"/>
          </p:cNvSpPr>
          <p:nvPr/>
        </p:nvSpPr>
        <p:spPr bwMode="auto">
          <a:xfrm>
            <a:off x="6778625" y="3822700"/>
            <a:ext cx="346075" cy="893763"/>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57" name="Rectangle 125"/>
          <p:cNvSpPr>
            <a:spLocks noChangeArrowheads="1"/>
          </p:cNvSpPr>
          <p:nvPr/>
        </p:nvSpPr>
        <p:spPr bwMode="auto">
          <a:xfrm>
            <a:off x="7964488" y="4184650"/>
            <a:ext cx="336550" cy="531813"/>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58" name="Rectangle 126"/>
          <p:cNvSpPr>
            <a:spLocks noChangeArrowheads="1"/>
          </p:cNvSpPr>
          <p:nvPr/>
        </p:nvSpPr>
        <p:spPr bwMode="auto">
          <a:xfrm>
            <a:off x="1214438" y="3822700"/>
            <a:ext cx="338137" cy="893763"/>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59" name="Rectangle 127"/>
          <p:cNvSpPr>
            <a:spLocks noChangeArrowheads="1"/>
          </p:cNvSpPr>
          <p:nvPr/>
        </p:nvSpPr>
        <p:spPr bwMode="auto">
          <a:xfrm>
            <a:off x="2400300" y="3289300"/>
            <a:ext cx="338138" cy="1427163"/>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60" name="Rectangle 128"/>
          <p:cNvSpPr>
            <a:spLocks noChangeArrowheads="1"/>
          </p:cNvSpPr>
          <p:nvPr/>
        </p:nvSpPr>
        <p:spPr bwMode="auto">
          <a:xfrm>
            <a:off x="3576638" y="3524250"/>
            <a:ext cx="338137" cy="1192213"/>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61" name="Rectangle 129"/>
          <p:cNvSpPr>
            <a:spLocks noChangeArrowheads="1"/>
          </p:cNvSpPr>
          <p:nvPr/>
        </p:nvSpPr>
        <p:spPr bwMode="auto">
          <a:xfrm>
            <a:off x="4762500" y="3641725"/>
            <a:ext cx="338138" cy="1074738"/>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59415" name="Line 133"/>
          <p:cNvSpPr>
            <a:spLocks noChangeShapeType="1"/>
          </p:cNvSpPr>
          <p:nvPr/>
        </p:nvSpPr>
        <p:spPr bwMode="auto">
          <a:xfrm>
            <a:off x="627063" y="1733550"/>
            <a:ext cx="0" cy="2982913"/>
          </a:xfrm>
          <a:prstGeom prst="line">
            <a:avLst/>
          </a:prstGeom>
          <a:noFill/>
          <a:ln w="0">
            <a:solidFill>
              <a:srgbClr val="000000"/>
            </a:solidFill>
            <a:round/>
            <a:headEnd/>
            <a:tailEnd/>
          </a:ln>
        </p:spPr>
        <p:txBody>
          <a:bodyPr/>
          <a:lstStyle/>
          <a:p>
            <a:endParaRPr lang="en-US"/>
          </a:p>
        </p:txBody>
      </p:sp>
      <p:sp>
        <p:nvSpPr>
          <p:cNvPr id="59416" name="Line 134"/>
          <p:cNvSpPr>
            <a:spLocks noChangeShapeType="1"/>
          </p:cNvSpPr>
          <p:nvPr/>
        </p:nvSpPr>
        <p:spPr bwMode="auto">
          <a:xfrm>
            <a:off x="587375" y="4716463"/>
            <a:ext cx="39688" cy="0"/>
          </a:xfrm>
          <a:prstGeom prst="line">
            <a:avLst/>
          </a:prstGeom>
          <a:noFill/>
          <a:ln w="0">
            <a:solidFill>
              <a:srgbClr val="000000"/>
            </a:solidFill>
            <a:round/>
            <a:headEnd/>
            <a:tailEnd/>
          </a:ln>
        </p:spPr>
        <p:txBody>
          <a:bodyPr/>
          <a:lstStyle/>
          <a:p>
            <a:endParaRPr lang="en-US"/>
          </a:p>
        </p:txBody>
      </p:sp>
      <p:sp>
        <p:nvSpPr>
          <p:cNvPr id="59417" name="Line 135"/>
          <p:cNvSpPr>
            <a:spLocks noChangeShapeType="1"/>
          </p:cNvSpPr>
          <p:nvPr/>
        </p:nvSpPr>
        <p:spPr bwMode="auto">
          <a:xfrm>
            <a:off x="587375" y="4418013"/>
            <a:ext cx="39688" cy="0"/>
          </a:xfrm>
          <a:prstGeom prst="line">
            <a:avLst/>
          </a:prstGeom>
          <a:noFill/>
          <a:ln w="0">
            <a:solidFill>
              <a:srgbClr val="000000"/>
            </a:solidFill>
            <a:round/>
            <a:headEnd/>
            <a:tailEnd/>
          </a:ln>
        </p:spPr>
        <p:txBody>
          <a:bodyPr/>
          <a:lstStyle/>
          <a:p>
            <a:endParaRPr lang="en-US"/>
          </a:p>
        </p:txBody>
      </p:sp>
      <p:sp>
        <p:nvSpPr>
          <p:cNvPr id="59418" name="Line 136"/>
          <p:cNvSpPr>
            <a:spLocks noChangeShapeType="1"/>
          </p:cNvSpPr>
          <p:nvPr/>
        </p:nvSpPr>
        <p:spPr bwMode="auto">
          <a:xfrm>
            <a:off x="587375" y="4121150"/>
            <a:ext cx="39688" cy="0"/>
          </a:xfrm>
          <a:prstGeom prst="line">
            <a:avLst/>
          </a:prstGeom>
          <a:noFill/>
          <a:ln w="0">
            <a:solidFill>
              <a:srgbClr val="000000"/>
            </a:solidFill>
            <a:round/>
            <a:headEnd/>
            <a:tailEnd/>
          </a:ln>
        </p:spPr>
        <p:txBody>
          <a:bodyPr/>
          <a:lstStyle/>
          <a:p>
            <a:endParaRPr lang="en-US"/>
          </a:p>
        </p:txBody>
      </p:sp>
      <p:sp>
        <p:nvSpPr>
          <p:cNvPr id="59419" name="Line 137"/>
          <p:cNvSpPr>
            <a:spLocks noChangeShapeType="1"/>
          </p:cNvSpPr>
          <p:nvPr/>
        </p:nvSpPr>
        <p:spPr bwMode="auto">
          <a:xfrm>
            <a:off x="587375" y="3822700"/>
            <a:ext cx="39688" cy="0"/>
          </a:xfrm>
          <a:prstGeom prst="line">
            <a:avLst/>
          </a:prstGeom>
          <a:noFill/>
          <a:ln w="0">
            <a:solidFill>
              <a:srgbClr val="000000"/>
            </a:solidFill>
            <a:round/>
            <a:headEnd/>
            <a:tailEnd/>
          </a:ln>
        </p:spPr>
        <p:txBody>
          <a:bodyPr/>
          <a:lstStyle/>
          <a:p>
            <a:endParaRPr lang="en-US"/>
          </a:p>
        </p:txBody>
      </p:sp>
      <p:sp>
        <p:nvSpPr>
          <p:cNvPr id="59420" name="Line 138"/>
          <p:cNvSpPr>
            <a:spLocks noChangeShapeType="1"/>
          </p:cNvSpPr>
          <p:nvPr/>
        </p:nvSpPr>
        <p:spPr bwMode="auto">
          <a:xfrm>
            <a:off x="587375" y="3524250"/>
            <a:ext cx="39688" cy="0"/>
          </a:xfrm>
          <a:prstGeom prst="line">
            <a:avLst/>
          </a:prstGeom>
          <a:noFill/>
          <a:ln w="0">
            <a:solidFill>
              <a:srgbClr val="000000"/>
            </a:solidFill>
            <a:round/>
            <a:headEnd/>
            <a:tailEnd/>
          </a:ln>
        </p:spPr>
        <p:txBody>
          <a:bodyPr/>
          <a:lstStyle/>
          <a:p>
            <a:endParaRPr lang="en-US"/>
          </a:p>
        </p:txBody>
      </p:sp>
      <p:sp>
        <p:nvSpPr>
          <p:cNvPr id="59421" name="Line 139"/>
          <p:cNvSpPr>
            <a:spLocks noChangeShapeType="1"/>
          </p:cNvSpPr>
          <p:nvPr/>
        </p:nvSpPr>
        <p:spPr bwMode="auto">
          <a:xfrm>
            <a:off x="587375" y="3225800"/>
            <a:ext cx="39688" cy="0"/>
          </a:xfrm>
          <a:prstGeom prst="line">
            <a:avLst/>
          </a:prstGeom>
          <a:noFill/>
          <a:ln w="0">
            <a:solidFill>
              <a:srgbClr val="000000"/>
            </a:solidFill>
            <a:round/>
            <a:headEnd/>
            <a:tailEnd/>
          </a:ln>
        </p:spPr>
        <p:txBody>
          <a:bodyPr/>
          <a:lstStyle/>
          <a:p>
            <a:endParaRPr lang="en-US"/>
          </a:p>
        </p:txBody>
      </p:sp>
      <p:sp>
        <p:nvSpPr>
          <p:cNvPr id="59422" name="Line 140"/>
          <p:cNvSpPr>
            <a:spLocks noChangeShapeType="1"/>
          </p:cNvSpPr>
          <p:nvPr/>
        </p:nvSpPr>
        <p:spPr bwMode="auto">
          <a:xfrm>
            <a:off x="587375" y="2927350"/>
            <a:ext cx="39688" cy="0"/>
          </a:xfrm>
          <a:prstGeom prst="line">
            <a:avLst/>
          </a:prstGeom>
          <a:noFill/>
          <a:ln w="0">
            <a:solidFill>
              <a:srgbClr val="000000"/>
            </a:solidFill>
            <a:round/>
            <a:headEnd/>
            <a:tailEnd/>
          </a:ln>
        </p:spPr>
        <p:txBody>
          <a:bodyPr/>
          <a:lstStyle/>
          <a:p>
            <a:endParaRPr lang="en-US"/>
          </a:p>
        </p:txBody>
      </p:sp>
      <p:sp>
        <p:nvSpPr>
          <p:cNvPr id="59423" name="Line 141"/>
          <p:cNvSpPr>
            <a:spLocks noChangeShapeType="1"/>
          </p:cNvSpPr>
          <p:nvPr/>
        </p:nvSpPr>
        <p:spPr bwMode="auto">
          <a:xfrm>
            <a:off x="587375" y="2628900"/>
            <a:ext cx="39688" cy="0"/>
          </a:xfrm>
          <a:prstGeom prst="line">
            <a:avLst/>
          </a:prstGeom>
          <a:noFill/>
          <a:ln w="0">
            <a:solidFill>
              <a:srgbClr val="000000"/>
            </a:solidFill>
            <a:round/>
            <a:headEnd/>
            <a:tailEnd/>
          </a:ln>
        </p:spPr>
        <p:txBody>
          <a:bodyPr/>
          <a:lstStyle/>
          <a:p>
            <a:endParaRPr lang="en-US"/>
          </a:p>
        </p:txBody>
      </p:sp>
      <p:sp>
        <p:nvSpPr>
          <p:cNvPr id="59424" name="Line 142"/>
          <p:cNvSpPr>
            <a:spLocks noChangeShapeType="1"/>
          </p:cNvSpPr>
          <p:nvPr/>
        </p:nvSpPr>
        <p:spPr bwMode="auto">
          <a:xfrm>
            <a:off x="587375" y="2330450"/>
            <a:ext cx="39688" cy="0"/>
          </a:xfrm>
          <a:prstGeom prst="line">
            <a:avLst/>
          </a:prstGeom>
          <a:noFill/>
          <a:ln w="0">
            <a:solidFill>
              <a:srgbClr val="000000"/>
            </a:solidFill>
            <a:round/>
            <a:headEnd/>
            <a:tailEnd/>
          </a:ln>
        </p:spPr>
        <p:txBody>
          <a:bodyPr/>
          <a:lstStyle/>
          <a:p>
            <a:endParaRPr lang="en-US"/>
          </a:p>
        </p:txBody>
      </p:sp>
      <p:sp>
        <p:nvSpPr>
          <p:cNvPr id="59425" name="Line 143"/>
          <p:cNvSpPr>
            <a:spLocks noChangeShapeType="1"/>
          </p:cNvSpPr>
          <p:nvPr/>
        </p:nvSpPr>
        <p:spPr bwMode="auto">
          <a:xfrm>
            <a:off x="587375" y="2032000"/>
            <a:ext cx="39688" cy="0"/>
          </a:xfrm>
          <a:prstGeom prst="line">
            <a:avLst/>
          </a:prstGeom>
          <a:noFill/>
          <a:ln w="0">
            <a:solidFill>
              <a:srgbClr val="000000"/>
            </a:solidFill>
            <a:round/>
            <a:headEnd/>
            <a:tailEnd/>
          </a:ln>
        </p:spPr>
        <p:txBody>
          <a:bodyPr/>
          <a:lstStyle/>
          <a:p>
            <a:endParaRPr lang="en-US"/>
          </a:p>
        </p:txBody>
      </p:sp>
      <p:sp>
        <p:nvSpPr>
          <p:cNvPr id="59426" name="Line 144"/>
          <p:cNvSpPr>
            <a:spLocks noChangeShapeType="1"/>
          </p:cNvSpPr>
          <p:nvPr/>
        </p:nvSpPr>
        <p:spPr bwMode="auto">
          <a:xfrm>
            <a:off x="587375" y="1733550"/>
            <a:ext cx="39688" cy="0"/>
          </a:xfrm>
          <a:prstGeom prst="line">
            <a:avLst/>
          </a:prstGeom>
          <a:noFill/>
          <a:ln w="0">
            <a:solidFill>
              <a:srgbClr val="000000"/>
            </a:solidFill>
            <a:round/>
            <a:headEnd/>
            <a:tailEnd/>
          </a:ln>
        </p:spPr>
        <p:txBody>
          <a:bodyPr/>
          <a:lstStyle/>
          <a:p>
            <a:endParaRPr lang="en-US"/>
          </a:p>
        </p:txBody>
      </p:sp>
      <p:sp>
        <p:nvSpPr>
          <p:cNvPr id="59427" name="Line 145"/>
          <p:cNvSpPr>
            <a:spLocks noChangeShapeType="1"/>
          </p:cNvSpPr>
          <p:nvPr/>
        </p:nvSpPr>
        <p:spPr bwMode="auto">
          <a:xfrm>
            <a:off x="627063" y="4716463"/>
            <a:ext cx="8262937" cy="0"/>
          </a:xfrm>
          <a:prstGeom prst="line">
            <a:avLst/>
          </a:prstGeom>
          <a:noFill/>
          <a:ln w="0">
            <a:solidFill>
              <a:srgbClr val="000000"/>
            </a:solidFill>
            <a:round/>
            <a:headEnd/>
            <a:tailEnd/>
          </a:ln>
        </p:spPr>
        <p:txBody>
          <a:bodyPr/>
          <a:lstStyle/>
          <a:p>
            <a:endParaRPr lang="en-US"/>
          </a:p>
        </p:txBody>
      </p:sp>
      <p:sp>
        <p:nvSpPr>
          <p:cNvPr id="59428" name="Line 146"/>
          <p:cNvSpPr>
            <a:spLocks noChangeShapeType="1"/>
          </p:cNvSpPr>
          <p:nvPr/>
        </p:nvSpPr>
        <p:spPr bwMode="auto">
          <a:xfrm flipV="1">
            <a:off x="627063" y="4716463"/>
            <a:ext cx="0" cy="42862"/>
          </a:xfrm>
          <a:prstGeom prst="line">
            <a:avLst/>
          </a:prstGeom>
          <a:noFill/>
          <a:ln w="0">
            <a:solidFill>
              <a:srgbClr val="000000"/>
            </a:solidFill>
            <a:round/>
            <a:headEnd/>
            <a:tailEnd/>
          </a:ln>
        </p:spPr>
        <p:txBody>
          <a:bodyPr/>
          <a:lstStyle/>
          <a:p>
            <a:endParaRPr lang="en-US"/>
          </a:p>
        </p:txBody>
      </p:sp>
      <p:sp>
        <p:nvSpPr>
          <p:cNvPr id="59429" name="Line 147"/>
          <p:cNvSpPr>
            <a:spLocks noChangeShapeType="1"/>
          </p:cNvSpPr>
          <p:nvPr/>
        </p:nvSpPr>
        <p:spPr bwMode="auto">
          <a:xfrm flipV="1">
            <a:off x="1803400" y="4716463"/>
            <a:ext cx="0" cy="42862"/>
          </a:xfrm>
          <a:prstGeom prst="line">
            <a:avLst/>
          </a:prstGeom>
          <a:noFill/>
          <a:ln w="0">
            <a:solidFill>
              <a:srgbClr val="000000"/>
            </a:solidFill>
            <a:round/>
            <a:headEnd/>
            <a:tailEnd/>
          </a:ln>
        </p:spPr>
        <p:txBody>
          <a:bodyPr/>
          <a:lstStyle/>
          <a:p>
            <a:endParaRPr lang="en-US"/>
          </a:p>
        </p:txBody>
      </p:sp>
      <p:sp>
        <p:nvSpPr>
          <p:cNvPr id="59430" name="Line 148"/>
          <p:cNvSpPr>
            <a:spLocks noChangeShapeType="1"/>
          </p:cNvSpPr>
          <p:nvPr/>
        </p:nvSpPr>
        <p:spPr bwMode="auto">
          <a:xfrm flipV="1">
            <a:off x="2989263" y="4716463"/>
            <a:ext cx="0" cy="42862"/>
          </a:xfrm>
          <a:prstGeom prst="line">
            <a:avLst/>
          </a:prstGeom>
          <a:noFill/>
          <a:ln w="0">
            <a:solidFill>
              <a:srgbClr val="000000"/>
            </a:solidFill>
            <a:round/>
            <a:headEnd/>
            <a:tailEnd/>
          </a:ln>
        </p:spPr>
        <p:txBody>
          <a:bodyPr/>
          <a:lstStyle/>
          <a:p>
            <a:endParaRPr lang="en-US"/>
          </a:p>
        </p:txBody>
      </p:sp>
      <p:sp>
        <p:nvSpPr>
          <p:cNvPr id="59431" name="Line 149"/>
          <p:cNvSpPr>
            <a:spLocks noChangeShapeType="1"/>
          </p:cNvSpPr>
          <p:nvPr/>
        </p:nvSpPr>
        <p:spPr bwMode="auto">
          <a:xfrm flipV="1">
            <a:off x="4165600" y="4716463"/>
            <a:ext cx="0" cy="42862"/>
          </a:xfrm>
          <a:prstGeom prst="line">
            <a:avLst/>
          </a:prstGeom>
          <a:noFill/>
          <a:ln w="0">
            <a:solidFill>
              <a:srgbClr val="000000"/>
            </a:solidFill>
            <a:round/>
            <a:headEnd/>
            <a:tailEnd/>
          </a:ln>
        </p:spPr>
        <p:txBody>
          <a:bodyPr/>
          <a:lstStyle/>
          <a:p>
            <a:endParaRPr lang="en-US"/>
          </a:p>
        </p:txBody>
      </p:sp>
      <p:sp>
        <p:nvSpPr>
          <p:cNvPr id="59432" name="Line 150"/>
          <p:cNvSpPr>
            <a:spLocks noChangeShapeType="1"/>
          </p:cNvSpPr>
          <p:nvPr/>
        </p:nvSpPr>
        <p:spPr bwMode="auto">
          <a:xfrm flipV="1">
            <a:off x="5351463" y="4716463"/>
            <a:ext cx="0" cy="42862"/>
          </a:xfrm>
          <a:prstGeom prst="line">
            <a:avLst/>
          </a:prstGeom>
          <a:noFill/>
          <a:ln w="0">
            <a:solidFill>
              <a:srgbClr val="000000"/>
            </a:solidFill>
            <a:round/>
            <a:headEnd/>
            <a:tailEnd/>
          </a:ln>
        </p:spPr>
        <p:txBody>
          <a:bodyPr/>
          <a:lstStyle/>
          <a:p>
            <a:endParaRPr lang="en-US"/>
          </a:p>
        </p:txBody>
      </p:sp>
      <p:sp>
        <p:nvSpPr>
          <p:cNvPr id="59433" name="Line 151"/>
          <p:cNvSpPr>
            <a:spLocks noChangeShapeType="1"/>
          </p:cNvSpPr>
          <p:nvPr/>
        </p:nvSpPr>
        <p:spPr bwMode="auto">
          <a:xfrm flipV="1">
            <a:off x="6527800" y="4716463"/>
            <a:ext cx="0" cy="42862"/>
          </a:xfrm>
          <a:prstGeom prst="line">
            <a:avLst/>
          </a:prstGeom>
          <a:noFill/>
          <a:ln w="0">
            <a:solidFill>
              <a:srgbClr val="000000"/>
            </a:solidFill>
            <a:round/>
            <a:headEnd/>
            <a:tailEnd/>
          </a:ln>
        </p:spPr>
        <p:txBody>
          <a:bodyPr/>
          <a:lstStyle/>
          <a:p>
            <a:endParaRPr lang="en-US"/>
          </a:p>
        </p:txBody>
      </p:sp>
      <p:sp>
        <p:nvSpPr>
          <p:cNvPr id="59434" name="Line 152"/>
          <p:cNvSpPr>
            <a:spLocks noChangeShapeType="1"/>
          </p:cNvSpPr>
          <p:nvPr/>
        </p:nvSpPr>
        <p:spPr bwMode="auto">
          <a:xfrm flipV="1">
            <a:off x="7713663" y="4716463"/>
            <a:ext cx="0" cy="42862"/>
          </a:xfrm>
          <a:prstGeom prst="line">
            <a:avLst/>
          </a:prstGeom>
          <a:noFill/>
          <a:ln w="0">
            <a:solidFill>
              <a:srgbClr val="000000"/>
            </a:solidFill>
            <a:round/>
            <a:headEnd/>
            <a:tailEnd/>
          </a:ln>
        </p:spPr>
        <p:txBody>
          <a:bodyPr/>
          <a:lstStyle/>
          <a:p>
            <a:endParaRPr lang="en-US"/>
          </a:p>
        </p:txBody>
      </p:sp>
      <p:sp>
        <p:nvSpPr>
          <p:cNvPr id="59435" name="Line 153"/>
          <p:cNvSpPr>
            <a:spLocks noChangeShapeType="1"/>
          </p:cNvSpPr>
          <p:nvPr/>
        </p:nvSpPr>
        <p:spPr bwMode="auto">
          <a:xfrm flipV="1">
            <a:off x="8890000" y="4716463"/>
            <a:ext cx="0" cy="42862"/>
          </a:xfrm>
          <a:prstGeom prst="line">
            <a:avLst/>
          </a:prstGeom>
          <a:noFill/>
          <a:ln w="0">
            <a:solidFill>
              <a:srgbClr val="000000"/>
            </a:solidFill>
            <a:round/>
            <a:headEnd/>
            <a:tailEnd/>
          </a:ln>
        </p:spPr>
        <p:txBody>
          <a:bodyPr/>
          <a:lstStyle/>
          <a:p>
            <a:endParaRPr lang="en-US"/>
          </a:p>
        </p:txBody>
      </p:sp>
      <p:sp>
        <p:nvSpPr>
          <p:cNvPr id="59436" name="Rectangle 154"/>
          <p:cNvSpPr>
            <a:spLocks noChangeArrowheads="1"/>
          </p:cNvSpPr>
          <p:nvPr/>
        </p:nvSpPr>
        <p:spPr bwMode="auto">
          <a:xfrm>
            <a:off x="973138" y="173355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46</a:t>
            </a:r>
            <a:endParaRPr lang="en-US" sz="1400" b="1" dirty="0"/>
          </a:p>
        </p:txBody>
      </p:sp>
      <p:sp>
        <p:nvSpPr>
          <p:cNvPr id="44187" name="Rectangle 155"/>
          <p:cNvSpPr>
            <a:spLocks noChangeArrowheads="1"/>
          </p:cNvSpPr>
          <p:nvPr/>
        </p:nvSpPr>
        <p:spPr bwMode="auto">
          <a:xfrm>
            <a:off x="2159000" y="262890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31</a:t>
            </a:r>
          </a:p>
        </p:txBody>
      </p:sp>
      <p:sp>
        <p:nvSpPr>
          <p:cNvPr id="44189" name="Rectangle 157"/>
          <p:cNvSpPr>
            <a:spLocks noChangeArrowheads="1"/>
          </p:cNvSpPr>
          <p:nvPr/>
        </p:nvSpPr>
        <p:spPr bwMode="auto">
          <a:xfrm>
            <a:off x="4522788" y="262890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31</a:t>
            </a:r>
          </a:p>
        </p:txBody>
      </p:sp>
      <p:sp>
        <p:nvSpPr>
          <p:cNvPr id="44190" name="Rectangle 158"/>
          <p:cNvSpPr>
            <a:spLocks noChangeArrowheads="1"/>
          </p:cNvSpPr>
          <p:nvPr/>
        </p:nvSpPr>
        <p:spPr bwMode="auto">
          <a:xfrm>
            <a:off x="5699125" y="3406775"/>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18</a:t>
            </a:r>
          </a:p>
        </p:txBody>
      </p:sp>
      <p:sp>
        <p:nvSpPr>
          <p:cNvPr id="44191" name="Rectangle 159"/>
          <p:cNvSpPr>
            <a:spLocks noChangeArrowheads="1"/>
          </p:cNvSpPr>
          <p:nvPr/>
        </p:nvSpPr>
        <p:spPr bwMode="auto">
          <a:xfrm>
            <a:off x="6884988" y="358775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15</a:t>
            </a:r>
          </a:p>
        </p:txBody>
      </p:sp>
      <p:sp>
        <p:nvSpPr>
          <p:cNvPr id="44192" name="Rectangle 160"/>
          <p:cNvSpPr>
            <a:spLocks noChangeArrowheads="1"/>
          </p:cNvSpPr>
          <p:nvPr/>
        </p:nvSpPr>
        <p:spPr bwMode="auto">
          <a:xfrm>
            <a:off x="8077200" y="3962400"/>
            <a:ext cx="99386" cy="215444"/>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rPr>
              <a:t>9</a:t>
            </a:r>
            <a:endParaRPr lang="en-US" sz="1400" b="1"/>
          </a:p>
        </p:txBody>
      </p:sp>
      <p:sp>
        <p:nvSpPr>
          <p:cNvPr id="44193" name="Rectangle 161"/>
          <p:cNvSpPr>
            <a:spLocks noChangeArrowheads="1"/>
          </p:cNvSpPr>
          <p:nvPr/>
        </p:nvSpPr>
        <p:spPr bwMode="auto">
          <a:xfrm>
            <a:off x="1311275" y="358775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15</a:t>
            </a:r>
          </a:p>
        </p:txBody>
      </p:sp>
      <p:sp>
        <p:nvSpPr>
          <p:cNvPr id="44194" name="Rectangle 162"/>
          <p:cNvSpPr>
            <a:spLocks noChangeArrowheads="1"/>
          </p:cNvSpPr>
          <p:nvPr/>
        </p:nvSpPr>
        <p:spPr bwMode="auto">
          <a:xfrm>
            <a:off x="2514600" y="297180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24</a:t>
            </a:r>
          </a:p>
        </p:txBody>
      </p:sp>
      <p:sp>
        <p:nvSpPr>
          <p:cNvPr id="44195" name="Rectangle 163"/>
          <p:cNvSpPr>
            <a:spLocks noChangeArrowheads="1"/>
          </p:cNvSpPr>
          <p:nvPr/>
        </p:nvSpPr>
        <p:spPr bwMode="auto">
          <a:xfrm>
            <a:off x="3673475" y="328930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20</a:t>
            </a:r>
          </a:p>
        </p:txBody>
      </p:sp>
      <p:sp>
        <p:nvSpPr>
          <p:cNvPr id="44196" name="Rectangle 164"/>
          <p:cNvSpPr>
            <a:spLocks noChangeArrowheads="1"/>
          </p:cNvSpPr>
          <p:nvPr/>
        </p:nvSpPr>
        <p:spPr bwMode="auto">
          <a:xfrm>
            <a:off x="4859338" y="3406775"/>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18</a:t>
            </a:r>
          </a:p>
        </p:txBody>
      </p:sp>
      <p:sp>
        <p:nvSpPr>
          <p:cNvPr id="44197" name="Rectangle 165"/>
          <p:cNvSpPr>
            <a:spLocks noChangeArrowheads="1"/>
          </p:cNvSpPr>
          <p:nvPr/>
        </p:nvSpPr>
        <p:spPr bwMode="auto">
          <a:xfrm>
            <a:off x="6035675" y="262890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31</a:t>
            </a:r>
          </a:p>
        </p:txBody>
      </p:sp>
      <p:sp>
        <p:nvSpPr>
          <p:cNvPr id="44198" name="Rectangle 166"/>
          <p:cNvSpPr>
            <a:spLocks noChangeArrowheads="1"/>
          </p:cNvSpPr>
          <p:nvPr/>
        </p:nvSpPr>
        <p:spPr bwMode="auto">
          <a:xfrm>
            <a:off x="7221538" y="239395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35</a:t>
            </a:r>
          </a:p>
        </p:txBody>
      </p:sp>
      <p:sp>
        <p:nvSpPr>
          <p:cNvPr id="44199" name="Rectangle 167"/>
          <p:cNvSpPr>
            <a:spLocks noChangeArrowheads="1"/>
          </p:cNvSpPr>
          <p:nvPr/>
        </p:nvSpPr>
        <p:spPr bwMode="auto">
          <a:xfrm>
            <a:off x="8397875" y="1979613"/>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42</a:t>
            </a:r>
            <a:endParaRPr lang="en-US" sz="1400" b="1" dirty="0"/>
          </a:p>
        </p:txBody>
      </p:sp>
      <p:sp>
        <p:nvSpPr>
          <p:cNvPr id="59449" name="Rectangle 168"/>
          <p:cNvSpPr>
            <a:spLocks noChangeArrowheads="1"/>
          </p:cNvSpPr>
          <p:nvPr/>
        </p:nvSpPr>
        <p:spPr bwMode="auto">
          <a:xfrm>
            <a:off x="463550" y="4632325"/>
            <a:ext cx="77788" cy="168275"/>
          </a:xfrm>
          <a:prstGeom prst="rect">
            <a:avLst/>
          </a:prstGeom>
          <a:noFill/>
          <a:ln w="9525">
            <a:noFill/>
            <a:miter lim="800000"/>
            <a:headEnd/>
            <a:tailEnd/>
          </a:ln>
        </p:spPr>
        <p:txBody>
          <a:bodyPr wrap="none" lIns="0" tIns="0" rIns="0" bIns="0">
            <a:spAutoFit/>
          </a:bodyPr>
          <a:lstStyle/>
          <a:p>
            <a:pPr eaLnBrk="0" hangingPunct="0"/>
            <a:r>
              <a:rPr lang="en-US" sz="1100">
                <a:solidFill>
                  <a:srgbClr val="000000"/>
                </a:solidFill>
              </a:rPr>
              <a:t>0</a:t>
            </a:r>
            <a:endParaRPr lang="en-US"/>
          </a:p>
        </p:txBody>
      </p:sp>
      <p:sp>
        <p:nvSpPr>
          <p:cNvPr id="59450" name="Rectangle 169"/>
          <p:cNvSpPr>
            <a:spLocks noChangeArrowheads="1"/>
          </p:cNvSpPr>
          <p:nvPr/>
        </p:nvSpPr>
        <p:spPr bwMode="auto">
          <a:xfrm>
            <a:off x="463550" y="4333875"/>
            <a:ext cx="77788" cy="168275"/>
          </a:xfrm>
          <a:prstGeom prst="rect">
            <a:avLst/>
          </a:prstGeom>
          <a:noFill/>
          <a:ln w="9525">
            <a:noFill/>
            <a:miter lim="800000"/>
            <a:headEnd/>
            <a:tailEnd/>
          </a:ln>
        </p:spPr>
        <p:txBody>
          <a:bodyPr wrap="none" lIns="0" tIns="0" rIns="0" bIns="0">
            <a:spAutoFit/>
          </a:bodyPr>
          <a:lstStyle/>
          <a:p>
            <a:pPr eaLnBrk="0" hangingPunct="0"/>
            <a:r>
              <a:rPr lang="en-US" sz="1100" dirty="0">
                <a:solidFill>
                  <a:srgbClr val="000000"/>
                </a:solidFill>
              </a:rPr>
              <a:t>5</a:t>
            </a:r>
            <a:endParaRPr lang="en-US" dirty="0"/>
          </a:p>
        </p:txBody>
      </p:sp>
      <p:sp>
        <p:nvSpPr>
          <p:cNvPr id="59451" name="Rectangle 170"/>
          <p:cNvSpPr>
            <a:spLocks noChangeArrowheads="1"/>
          </p:cNvSpPr>
          <p:nvPr/>
        </p:nvSpPr>
        <p:spPr bwMode="auto">
          <a:xfrm>
            <a:off x="395288" y="4035425"/>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10</a:t>
            </a:r>
          </a:p>
        </p:txBody>
      </p:sp>
      <p:sp>
        <p:nvSpPr>
          <p:cNvPr id="59452" name="Rectangle 171"/>
          <p:cNvSpPr>
            <a:spLocks noChangeArrowheads="1"/>
          </p:cNvSpPr>
          <p:nvPr/>
        </p:nvSpPr>
        <p:spPr bwMode="auto">
          <a:xfrm>
            <a:off x="395288" y="3736975"/>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15</a:t>
            </a:r>
          </a:p>
        </p:txBody>
      </p:sp>
      <p:sp>
        <p:nvSpPr>
          <p:cNvPr id="59453" name="Rectangle 172"/>
          <p:cNvSpPr>
            <a:spLocks noChangeArrowheads="1"/>
          </p:cNvSpPr>
          <p:nvPr/>
        </p:nvSpPr>
        <p:spPr bwMode="auto">
          <a:xfrm>
            <a:off x="395288" y="3438525"/>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20</a:t>
            </a:r>
          </a:p>
        </p:txBody>
      </p:sp>
      <p:sp>
        <p:nvSpPr>
          <p:cNvPr id="59454" name="Rectangle 173"/>
          <p:cNvSpPr>
            <a:spLocks noChangeArrowheads="1"/>
          </p:cNvSpPr>
          <p:nvPr/>
        </p:nvSpPr>
        <p:spPr bwMode="auto">
          <a:xfrm>
            <a:off x="395288" y="3140075"/>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25</a:t>
            </a:r>
          </a:p>
        </p:txBody>
      </p:sp>
      <p:sp>
        <p:nvSpPr>
          <p:cNvPr id="59455" name="Rectangle 174"/>
          <p:cNvSpPr>
            <a:spLocks noChangeArrowheads="1"/>
          </p:cNvSpPr>
          <p:nvPr/>
        </p:nvSpPr>
        <p:spPr bwMode="auto">
          <a:xfrm>
            <a:off x="395288" y="2841625"/>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30</a:t>
            </a:r>
          </a:p>
        </p:txBody>
      </p:sp>
      <p:sp>
        <p:nvSpPr>
          <p:cNvPr id="59456" name="Rectangle 175"/>
          <p:cNvSpPr>
            <a:spLocks noChangeArrowheads="1"/>
          </p:cNvSpPr>
          <p:nvPr/>
        </p:nvSpPr>
        <p:spPr bwMode="auto">
          <a:xfrm>
            <a:off x="395288" y="2543175"/>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35</a:t>
            </a:r>
          </a:p>
        </p:txBody>
      </p:sp>
      <p:sp>
        <p:nvSpPr>
          <p:cNvPr id="59457" name="Rectangle 176"/>
          <p:cNvSpPr>
            <a:spLocks noChangeArrowheads="1"/>
          </p:cNvSpPr>
          <p:nvPr/>
        </p:nvSpPr>
        <p:spPr bwMode="auto">
          <a:xfrm>
            <a:off x="395288" y="2246313"/>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40</a:t>
            </a:r>
          </a:p>
        </p:txBody>
      </p:sp>
      <p:sp>
        <p:nvSpPr>
          <p:cNvPr id="59458" name="Rectangle 177"/>
          <p:cNvSpPr>
            <a:spLocks noChangeArrowheads="1"/>
          </p:cNvSpPr>
          <p:nvPr/>
        </p:nvSpPr>
        <p:spPr bwMode="auto">
          <a:xfrm>
            <a:off x="395288" y="1947863"/>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45</a:t>
            </a:r>
          </a:p>
        </p:txBody>
      </p:sp>
      <p:sp>
        <p:nvSpPr>
          <p:cNvPr id="59459" name="Rectangle 178"/>
          <p:cNvSpPr>
            <a:spLocks noChangeArrowheads="1"/>
          </p:cNvSpPr>
          <p:nvPr/>
        </p:nvSpPr>
        <p:spPr bwMode="auto">
          <a:xfrm>
            <a:off x="395288" y="1649413"/>
            <a:ext cx="169918" cy="184666"/>
          </a:xfrm>
          <a:prstGeom prst="rect">
            <a:avLst/>
          </a:prstGeom>
          <a:noFill/>
          <a:ln w="9525">
            <a:noFill/>
            <a:miter lim="800000"/>
            <a:headEnd/>
            <a:tailEnd/>
          </a:ln>
        </p:spPr>
        <p:txBody>
          <a:bodyPr wrap="none" lIns="0" tIns="0" rIns="0" bIns="0">
            <a:spAutoFit/>
          </a:bodyPr>
          <a:lstStyle/>
          <a:p>
            <a:pPr eaLnBrk="0" hangingPunct="0"/>
            <a:r>
              <a:rPr lang="en-US" sz="1200" dirty="0">
                <a:solidFill>
                  <a:srgbClr val="000000"/>
                </a:solidFill>
              </a:rPr>
              <a:t>50</a:t>
            </a:r>
            <a:endParaRPr lang="en-US" sz="1200" dirty="0"/>
          </a:p>
        </p:txBody>
      </p:sp>
      <p:sp>
        <p:nvSpPr>
          <p:cNvPr id="59460" name="Rectangle 179"/>
          <p:cNvSpPr>
            <a:spLocks noChangeArrowheads="1"/>
          </p:cNvSpPr>
          <p:nvPr/>
        </p:nvSpPr>
        <p:spPr bwMode="auto">
          <a:xfrm>
            <a:off x="692923" y="5170641"/>
            <a:ext cx="1178805" cy="492443"/>
          </a:xfrm>
          <a:prstGeom prst="rect">
            <a:avLst/>
          </a:prstGeom>
          <a:noFill/>
          <a:ln w="9525">
            <a:noFill/>
            <a:miter lim="800000"/>
            <a:headEnd/>
            <a:tailEnd/>
          </a:ln>
        </p:spPr>
        <p:txBody>
          <a:bodyPr wrap="square" lIns="0" tIns="0" rIns="0" bIns="0">
            <a:spAutoFit/>
          </a:bodyPr>
          <a:lstStyle/>
          <a:p>
            <a:pPr algn="ctr" eaLnBrk="0" hangingPunct="0"/>
            <a:r>
              <a:rPr lang="en-US" sz="1600" b="1" dirty="0" smtClean="0">
                <a:solidFill>
                  <a:srgbClr val="000000"/>
                </a:solidFill>
              </a:rPr>
              <a:t>Very Low SES</a:t>
            </a:r>
            <a:endParaRPr lang="en-US" sz="1600" b="1" dirty="0"/>
          </a:p>
        </p:txBody>
      </p:sp>
      <p:sp>
        <p:nvSpPr>
          <p:cNvPr id="59462" name="Rectangle 181"/>
          <p:cNvSpPr>
            <a:spLocks noChangeArrowheads="1"/>
          </p:cNvSpPr>
          <p:nvPr/>
        </p:nvSpPr>
        <p:spPr bwMode="auto">
          <a:xfrm>
            <a:off x="1871728" y="5218325"/>
            <a:ext cx="1006297" cy="246221"/>
          </a:xfrm>
          <a:prstGeom prst="rect">
            <a:avLst/>
          </a:prstGeom>
          <a:noFill/>
          <a:ln w="9525">
            <a:noFill/>
            <a:miter lim="800000"/>
            <a:headEnd/>
            <a:tailEnd/>
          </a:ln>
        </p:spPr>
        <p:txBody>
          <a:bodyPr wrap="square" lIns="0" tIns="0" rIns="0" bIns="0">
            <a:spAutoFit/>
          </a:bodyPr>
          <a:lstStyle/>
          <a:p>
            <a:pPr algn="ctr" eaLnBrk="0" hangingPunct="0"/>
            <a:r>
              <a:rPr lang="en-US" sz="1600" b="1" dirty="0" smtClean="0">
                <a:solidFill>
                  <a:srgbClr val="000000"/>
                </a:solidFill>
              </a:rPr>
              <a:t>Low SES</a:t>
            </a:r>
            <a:endParaRPr lang="en-US" sz="1600" b="1" dirty="0">
              <a:solidFill>
                <a:srgbClr val="000000"/>
              </a:solidFill>
            </a:endParaRPr>
          </a:p>
        </p:txBody>
      </p:sp>
      <p:sp>
        <p:nvSpPr>
          <p:cNvPr id="59464" name="Rectangle 183"/>
          <p:cNvSpPr>
            <a:spLocks noChangeArrowheads="1"/>
          </p:cNvSpPr>
          <p:nvPr/>
        </p:nvSpPr>
        <p:spPr bwMode="auto">
          <a:xfrm>
            <a:off x="865734" y="4888951"/>
            <a:ext cx="3194048" cy="246221"/>
          </a:xfrm>
          <a:prstGeom prst="rect">
            <a:avLst/>
          </a:prstGeom>
          <a:noFill/>
          <a:ln w="9525">
            <a:noFill/>
            <a:miter lim="800000"/>
            <a:headEnd/>
            <a:tailEnd/>
          </a:ln>
        </p:spPr>
        <p:txBody>
          <a:bodyPr wrap="square" lIns="0" tIns="0" rIns="0" bIns="0">
            <a:spAutoFit/>
          </a:bodyPr>
          <a:lstStyle/>
          <a:p>
            <a:pPr algn="ctr" eaLnBrk="0" hangingPunct="0"/>
            <a:r>
              <a:rPr lang="en-US" sz="1600" b="1" dirty="0" smtClean="0">
                <a:solidFill>
                  <a:srgbClr val="000000"/>
                </a:solidFill>
              </a:rPr>
              <a:t>African-American</a:t>
            </a:r>
            <a:endParaRPr lang="en-US" sz="1600" b="1" dirty="0">
              <a:solidFill>
                <a:srgbClr val="000000"/>
              </a:solidFill>
            </a:endParaRPr>
          </a:p>
        </p:txBody>
      </p:sp>
      <p:sp>
        <p:nvSpPr>
          <p:cNvPr id="59467" name="Rectangle 186"/>
          <p:cNvSpPr>
            <a:spLocks noChangeArrowheads="1"/>
          </p:cNvSpPr>
          <p:nvPr/>
        </p:nvSpPr>
        <p:spPr bwMode="auto">
          <a:xfrm>
            <a:off x="4292553" y="4737893"/>
            <a:ext cx="1058910" cy="492443"/>
          </a:xfrm>
          <a:prstGeom prst="rect">
            <a:avLst/>
          </a:prstGeom>
          <a:noFill/>
          <a:ln w="9525">
            <a:noFill/>
            <a:miter lim="800000"/>
            <a:headEnd/>
            <a:tailEnd/>
          </a:ln>
        </p:spPr>
        <p:txBody>
          <a:bodyPr wrap="square" lIns="0" tIns="0" rIns="0" bIns="0">
            <a:spAutoFit/>
          </a:bodyPr>
          <a:lstStyle/>
          <a:p>
            <a:pPr algn="ctr" eaLnBrk="0" hangingPunct="0"/>
            <a:r>
              <a:rPr lang="en-US" sz="1600" b="1" dirty="0" smtClean="0">
                <a:solidFill>
                  <a:srgbClr val="000000"/>
                </a:solidFill>
              </a:rPr>
              <a:t>Mostly Minority</a:t>
            </a:r>
            <a:endParaRPr lang="en-US" sz="1600" b="1" dirty="0">
              <a:solidFill>
                <a:srgbClr val="000000"/>
              </a:solidFill>
            </a:endParaRPr>
          </a:p>
        </p:txBody>
      </p:sp>
      <p:sp>
        <p:nvSpPr>
          <p:cNvPr id="59469" name="Rectangle 188"/>
          <p:cNvSpPr>
            <a:spLocks noChangeArrowheads="1"/>
          </p:cNvSpPr>
          <p:nvPr/>
        </p:nvSpPr>
        <p:spPr bwMode="auto">
          <a:xfrm>
            <a:off x="5632847" y="4716463"/>
            <a:ext cx="615553" cy="246221"/>
          </a:xfrm>
          <a:prstGeom prst="rect">
            <a:avLst/>
          </a:prstGeom>
          <a:noFill/>
          <a:ln w="9525">
            <a:noFill/>
            <a:miter lim="800000"/>
            <a:headEnd/>
            <a:tailEnd/>
          </a:ln>
        </p:spPr>
        <p:txBody>
          <a:bodyPr wrap="none" lIns="0" tIns="0" rIns="0" bIns="0">
            <a:spAutoFit/>
          </a:bodyPr>
          <a:lstStyle/>
          <a:p>
            <a:pPr algn="ctr" eaLnBrk="0" hangingPunct="0"/>
            <a:r>
              <a:rPr lang="en-US" sz="1600" b="1" dirty="0" smtClean="0">
                <a:solidFill>
                  <a:srgbClr val="000000"/>
                </a:solidFill>
              </a:rPr>
              <a:t>Latino</a:t>
            </a:r>
            <a:endParaRPr lang="en-US" sz="1600" b="1" dirty="0">
              <a:solidFill>
                <a:srgbClr val="000000"/>
              </a:solidFill>
            </a:endParaRPr>
          </a:p>
        </p:txBody>
      </p:sp>
      <p:sp>
        <p:nvSpPr>
          <p:cNvPr id="59471" name="Rectangle 190"/>
          <p:cNvSpPr>
            <a:spLocks noChangeArrowheads="1"/>
          </p:cNvSpPr>
          <p:nvPr/>
        </p:nvSpPr>
        <p:spPr bwMode="auto">
          <a:xfrm>
            <a:off x="6664711" y="4698920"/>
            <a:ext cx="919977" cy="492443"/>
          </a:xfrm>
          <a:prstGeom prst="rect">
            <a:avLst/>
          </a:prstGeom>
          <a:noFill/>
          <a:ln w="9525">
            <a:noFill/>
            <a:miter lim="800000"/>
            <a:headEnd/>
            <a:tailEnd/>
          </a:ln>
        </p:spPr>
        <p:txBody>
          <a:bodyPr wrap="square" lIns="0" tIns="0" rIns="0" bIns="0">
            <a:spAutoFit/>
          </a:bodyPr>
          <a:lstStyle/>
          <a:p>
            <a:pPr algn="ctr" eaLnBrk="0" hangingPunct="0"/>
            <a:r>
              <a:rPr lang="en-US" sz="1600" b="1" dirty="0">
                <a:solidFill>
                  <a:srgbClr val="000000"/>
                </a:solidFill>
              </a:rPr>
              <a:t>Racially Diverse</a:t>
            </a:r>
          </a:p>
        </p:txBody>
      </p:sp>
      <p:sp>
        <p:nvSpPr>
          <p:cNvPr id="59473" name="Rectangle 192"/>
          <p:cNvSpPr>
            <a:spLocks noChangeArrowheads="1"/>
          </p:cNvSpPr>
          <p:nvPr/>
        </p:nvSpPr>
        <p:spPr bwMode="auto">
          <a:xfrm>
            <a:off x="7944830" y="4698920"/>
            <a:ext cx="992259" cy="246221"/>
          </a:xfrm>
          <a:prstGeom prst="rect">
            <a:avLst/>
          </a:prstGeom>
          <a:noFill/>
          <a:ln w="9525">
            <a:noFill/>
            <a:miter lim="800000"/>
            <a:headEnd/>
            <a:tailEnd/>
          </a:ln>
        </p:spPr>
        <p:txBody>
          <a:bodyPr wrap="none" lIns="0" tIns="0" rIns="0" bIns="0">
            <a:spAutoFit/>
          </a:bodyPr>
          <a:lstStyle/>
          <a:p>
            <a:pPr eaLnBrk="0" hangingPunct="0"/>
            <a:r>
              <a:rPr lang="en-US" sz="1600" b="1" dirty="0" smtClean="0">
                <a:solidFill>
                  <a:srgbClr val="000000"/>
                </a:solidFill>
              </a:rPr>
              <a:t>Integrated</a:t>
            </a:r>
            <a:endParaRPr lang="en-US" sz="1600" b="1" dirty="0">
              <a:solidFill>
                <a:srgbClr val="000000"/>
              </a:solidFill>
            </a:endParaRPr>
          </a:p>
        </p:txBody>
      </p:sp>
      <p:sp>
        <p:nvSpPr>
          <p:cNvPr id="59475" name="Rectangle 194"/>
          <p:cNvSpPr>
            <a:spLocks noChangeArrowheads="1"/>
          </p:cNvSpPr>
          <p:nvPr/>
        </p:nvSpPr>
        <p:spPr bwMode="auto">
          <a:xfrm rot="-5400000">
            <a:off x="-1885330" y="3162527"/>
            <a:ext cx="4304063"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Percentage of Schools that Stagnated or Improved</a:t>
            </a:r>
            <a:endParaRPr lang="en-US" sz="1400" dirty="0"/>
          </a:p>
        </p:txBody>
      </p:sp>
      <p:sp>
        <p:nvSpPr>
          <p:cNvPr id="59476" name="Rectangle 195"/>
          <p:cNvSpPr>
            <a:spLocks noChangeArrowheads="1"/>
          </p:cNvSpPr>
          <p:nvPr/>
        </p:nvSpPr>
        <p:spPr bwMode="auto">
          <a:xfrm>
            <a:off x="2514600" y="5867400"/>
            <a:ext cx="4043548" cy="417512"/>
          </a:xfrm>
          <a:prstGeom prst="rect">
            <a:avLst/>
          </a:prstGeom>
          <a:solidFill>
            <a:srgbClr val="FFFFFF"/>
          </a:solidFill>
          <a:ln w="0">
            <a:solidFill>
              <a:srgbClr val="000000"/>
            </a:solidFill>
            <a:miter lim="800000"/>
            <a:headEnd/>
            <a:tailEnd/>
          </a:ln>
        </p:spPr>
        <p:txBody>
          <a:bodyPr/>
          <a:lstStyle/>
          <a:p>
            <a:pPr eaLnBrk="0" hangingPunct="0"/>
            <a:endParaRPr lang="en-US"/>
          </a:p>
        </p:txBody>
      </p:sp>
      <p:sp>
        <p:nvSpPr>
          <p:cNvPr id="59477" name="Rectangle 196"/>
          <p:cNvSpPr>
            <a:spLocks noChangeArrowheads="1"/>
          </p:cNvSpPr>
          <p:nvPr/>
        </p:nvSpPr>
        <p:spPr bwMode="auto">
          <a:xfrm>
            <a:off x="2590800" y="5943600"/>
            <a:ext cx="219075" cy="228600"/>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59478" name="Rectangle 197"/>
          <p:cNvSpPr>
            <a:spLocks noChangeArrowheads="1"/>
          </p:cNvSpPr>
          <p:nvPr/>
        </p:nvSpPr>
        <p:spPr bwMode="auto">
          <a:xfrm>
            <a:off x="2971800" y="5943600"/>
            <a:ext cx="838200" cy="215444"/>
          </a:xfrm>
          <a:prstGeom prst="rect">
            <a:avLst/>
          </a:prstGeom>
          <a:noFill/>
          <a:ln w="9525">
            <a:noFill/>
            <a:miter lim="800000"/>
            <a:headEnd/>
            <a:tailEnd/>
          </a:ln>
        </p:spPr>
        <p:txBody>
          <a:bodyPr wrap="square" lIns="0" tIns="0" rIns="0" bIns="0">
            <a:spAutoFit/>
          </a:bodyPr>
          <a:lstStyle/>
          <a:p>
            <a:pPr eaLnBrk="0" hangingPunct="0"/>
            <a:r>
              <a:rPr lang="en-US" sz="1400" b="1" dirty="0">
                <a:solidFill>
                  <a:srgbClr val="000000"/>
                </a:solidFill>
              </a:rPr>
              <a:t>Stagnant</a:t>
            </a:r>
          </a:p>
        </p:txBody>
      </p:sp>
      <p:sp>
        <p:nvSpPr>
          <p:cNvPr id="59479" name="Rectangle 198"/>
          <p:cNvSpPr>
            <a:spLocks noChangeArrowheads="1"/>
          </p:cNvSpPr>
          <p:nvPr/>
        </p:nvSpPr>
        <p:spPr bwMode="auto">
          <a:xfrm>
            <a:off x="3962400" y="5943600"/>
            <a:ext cx="219075" cy="228600"/>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59480" name="Rectangle 199"/>
          <p:cNvSpPr>
            <a:spLocks noChangeArrowheads="1"/>
          </p:cNvSpPr>
          <p:nvPr/>
        </p:nvSpPr>
        <p:spPr bwMode="auto">
          <a:xfrm>
            <a:off x="4267200" y="5943600"/>
            <a:ext cx="2286000" cy="215444"/>
          </a:xfrm>
          <a:prstGeom prst="rect">
            <a:avLst/>
          </a:prstGeom>
          <a:noFill/>
          <a:ln w="9525">
            <a:noFill/>
            <a:miter lim="800000"/>
            <a:headEnd/>
            <a:tailEnd/>
          </a:ln>
        </p:spPr>
        <p:txBody>
          <a:bodyPr wrap="square" lIns="0" tIns="0" rIns="0" bIns="0">
            <a:spAutoFit/>
          </a:bodyPr>
          <a:lstStyle/>
          <a:p>
            <a:pPr eaLnBrk="0" hangingPunct="0"/>
            <a:r>
              <a:rPr lang="en-US" sz="1400" b="1" dirty="0">
                <a:solidFill>
                  <a:srgbClr val="000000"/>
                </a:solidFill>
              </a:rPr>
              <a:t>Substantially Improved</a:t>
            </a:r>
            <a:endParaRPr lang="en-US" sz="1400" b="1" dirty="0"/>
          </a:p>
        </p:txBody>
      </p:sp>
      <p:sp>
        <p:nvSpPr>
          <p:cNvPr id="44188" name="Rectangle 156"/>
          <p:cNvSpPr>
            <a:spLocks noChangeArrowheads="1"/>
          </p:cNvSpPr>
          <p:nvPr/>
        </p:nvSpPr>
        <p:spPr bwMode="auto">
          <a:xfrm>
            <a:off x="3352800" y="2971800"/>
            <a:ext cx="198772" cy="215444"/>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rPr>
              <a:t>23</a:t>
            </a:r>
          </a:p>
        </p:txBody>
      </p:sp>
      <p:sp>
        <p:nvSpPr>
          <p:cNvPr id="44154" name="Rectangle 122"/>
          <p:cNvSpPr>
            <a:spLocks noChangeArrowheads="1"/>
          </p:cNvSpPr>
          <p:nvPr/>
        </p:nvSpPr>
        <p:spPr bwMode="auto">
          <a:xfrm>
            <a:off x="4416425" y="2863850"/>
            <a:ext cx="346075" cy="1852613"/>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62" name="Rectangle 130"/>
          <p:cNvSpPr>
            <a:spLocks noChangeArrowheads="1"/>
          </p:cNvSpPr>
          <p:nvPr/>
        </p:nvSpPr>
        <p:spPr bwMode="auto">
          <a:xfrm>
            <a:off x="5938838" y="2863850"/>
            <a:ext cx="338137" cy="1852613"/>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63" name="Rectangle 131"/>
          <p:cNvSpPr>
            <a:spLocks noChangeArrowheads="1"/>
          </p:cNvSpPr>
          <p:nvPr/>
        </p:nvSpPr>
        <p:spPr bwMode="auto">
          <a:xfrm>
            <a:off x="7124700" y="2628900"/>
            <a:ext cx="338138" cy="2087563"/>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64" name="Rectangle 132"/>
          <p:cNvSpPr>
            <a:spLocks noChangeArrowheads="1"/>
          </p:cNvSpPr>
          <p:nvPr/>
        </p:nvSpPr>
        <p:spPr bwMode="auto">
          <a:xfrm>
            <a:off x="8301038" y="2212975"/>
            <a:ext cx="338137" cy="2503488"/>
          </a:xfrm>
          <a:prstGeom prst="rect">
            <a:avLst/>
          </a:prstGeom>
          <a:solidFill>
            <a:srgbClr val="7A0047"/>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52" name="Rectangle 120"/>
          <p:cNvSpPr>
            <a:spLocks noChangeArrowheads="1"/>
          </p:cNvSpPr>
          <p:nvPr/>
        </p:nvSpPr>
        <p:spPr bwMode="auto">
          <a:xfrm>
            <a:off x="2054225" y="2863850"/>
            <a:ext cx="346075" cy="1852613"/>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44151" name="Rectangle 119"/>
          <p:cNvSpPr>
            <a:spLocks noChangeArrowheads="1"/>
          </p:cNvSpPr>
          <p:nvPr/>
        </p:nvSpPr>
        <p:spPr bwMode="auto">
          <a:xfrm>
            <a:off x="877888" y="1968500"/>
            <a:ext cx="336550" cy="2747963"/>
          </a:xfrm>
          <a:prstGeom prst="rect">
            <a:avLst/>
          </a:prstGeom>
          <a:solidFill>
            <a:srgbClr val="C65B1A"/>
          </a:solidFill>
          <a:ln>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endParaRPr lang="en-US"/>
          </a:p>
        </p:txBody>
      </p:sp>
      <p:sp>
        <p:nvSpPr>
          <p:cNvPr id="59488" name="Text Box 203"/>
          <p:cNvSpPr txBox="1">
            <a:spLocks noChangeArrowheads="1"/>
          </p:cNvSpPr>
          <p:nvPr/>
        </p:nvSpPr>
        <p:spPr bwMode="auto">
          <a:xfrm>
            <a:off x="4648200" y="2971800"/>
            <a:ext cx="1600200" cy="292388"/>
          </a:xfrm>
          <a:prstGeom prst="rect">
            <a:avLst/>
          </a:prstGeom>
          <a:noFill/>
          <a:ln w="9525">
            <a:noFill/>
            <a:miter lim="800000"/>
            <a:headEnd/>
            <a:tailEnd/>
          </a:ln>
        </p:spPr>
        <p:txBody>
          <a:bodyPr wrap="square">
            <a:spAutoFit/>
          </a:bodyPr>
          <a:lstStyle/>
          <a:p>
            <a:pPr eaLnBrk="0" hangingPunct="0">
              <a:spcBef>
                <a:spcPct val="50000"/>
              </a:spcBef>
            </a:pPr>
            <a:r>
              <a:rPr lang="en-US" sz="1200" b="1" dirty="0" smtClean="0"/>
              <a:t>  Expected</a:t>
            </a:r>
            <a:r>
              <a:rPr lang="en-US" sz="1200" b="1" dirty="0"/>
              <a:t>: </a:t>
            </a:r>
            <a:r>
              <a:rPr lang="en-US" sz="1300" b="1" dirty="0"/>
              <a:t>25%</a:t>
            </a:r>
          </a:p>
        </p:txBody>
      </p:sp>
      <p:sp>
        <p:nvSpPr>
          <p:cNvPr id="98" name="Rectangle 181"/>
          <p:cNvSpPr>
            <a:spLocks noChangeArrowheads="1"/>
          </p:cNvSpPr>
          <p:nvPr/>
        </p:nvSpPr>
        <p:spPr bwMode="auto">
          <a:xfrm>
            <a:off x="3077786" y="5135171"/>
            <a:ext cx="1006297" cy="492443"/>
          </a:xfrm>
          <a:prstGeom prst="rect">
            <a:avLst/>
          </a:prstGeom>
          <a:noFill/>
          <a:ln w="9525">
            <a:noFill/>
            <a:miter lim="800000"/>
            <a:headEnd/>
            <a:tailEnd/>
          </a:ln>
        </p:spPr>
        <p:txBody>
          <a:bodyPr wrap="square" lIns="0" tIns="0" rIns="0" bIns="0">
            <a:spAutoFit/>
          </a:bodyPr>
          <a:lstStyle/>
          <a:p>
            <a:pPr algn="ctr" eaLnBrk="0" hangingPunct="0"/>
            <a:r>
              <a:rPr lang="en-US" sz="1600" b="1" dirty="0" smtClean="0">
                <a:solidFill>
                  <a:srgbClr val="000000"/>
                </a:solidFill>
              </a:rPr>
              <a:t>Average SES</a:t>
            </a:r>
            <a:endParaRPr lang="en-US" sz="1600" b="1" dirty="0">
              <a:solidFill>
                <a:srgbClr val="000000"/>
              </a:solidFill>
            </a:endParaRPr>
          </a:p>
        </p:txBody>
      </p:sp>
      <p:cxnSp>
        <p:nvCxnSpPr>
          <p:cNvPr id="4" name="Straight Connector 3"/>
          <p:cNvCxnSpPr/>
          <p:nvPr/>
        </p:nvCxnSpPr>
        <p:spPr bwMode="auto">
          <a:xfrm flipV="1">
            <a:off x="865734" y="4789884"/>
            <a:ext cx="3096666" cy="21432"/>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3973463" y="4698920"/>
            <a:ext cx="0" cy="19003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 name="Straight Connector 103"/>
          <p:cNvCxnSpPr/>
          <p:nvPr/>
        </p:nvCxnSpPr>
        <p:spPr bwMode="auto">
          <a:xfrm>
            <a:off x="895158" y="4744557"/>
            <a:ext cx="0" cy="190031"/>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34830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1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1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1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1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1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1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1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1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1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1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1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1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1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1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1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19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1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1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1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1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19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1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1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19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19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53" grpId="0" animBg="1"/>
      <p:bldP spid="44155" grpId="0" animBg="1"/>
      <p:bldP spid="44156" grpId="0" animBg="1"/>
      <p:bldP spid="44157" grpId="0" animBg="1"/>
      <p:bldP spid="44158" grpId="0" animBg="1"/>
      <p:bldP spid="44159" grpId="0" animBg="1"/>
      <p:bldP spid="44160" grpId="0" animBg="1"/>
      <p:bldP spid="44161" grpId="0" animBg="1"/>
      <p:bldP spid="44187" grpId="0"/>
      <p:bldP spid="44189" grpId="0"/>
      <p:bldP spid="44190" grpId="0"/>
      <p:bldP spid="44191" grpId="0"/>
      <p:bldP spid="44192" grpId="0"/>
      <p:bldP spid="44193" grpId="0"/>
      <p:bldP spid="44194" grpId="0"/>
      <p:bldP spid="44195" grpId="0"/>
      <p:bldP spid="44196" grpId="0"/>
      <p:bldP spid="44197" grpId="0"/>
      <p:bldP spid="44198" grpId="0"/>
      <p:bldP spid="44199" grpId="0"/>
      <p:bldP spid="44188" grpId="0"/>
      <p:bldP spid="44154" grpId="0" animBg="1"/>
      <p:bldP spid="44162" grpId="0" animBg="1"/>
      <p:bldP spid="44163" grpId="0" animBg="1"/>
      <p:bldP spid="44164" grpId="0" animBg="1"/>
      <p:bldP spid="44152" grpId="0" animBg="1"/>
      <p:bldP spid="4415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bwMode="auto">
          <a:xfrm>
            <a:off x="609600" y="1905000"/>
            <a:ext cx="8153400" cy="4144963"/>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1800"/>
              </a:spcBef>
              <a:buFontTx/>
              <a:buNone/>
              <a:defRPr/>
            </a:pPr>
            <a:r>
              <a:rPr lang="en-US" dirty="0" smtClean="0">
                <a:solidFill>
                  <a:schemeClr val="accent2">
                    <a:lumMod val="75000"/>
                  </a:schemeClr>
                </a:solidFill>
              </a:rPr>
              <a:t>Yes, but…</a:t>
            </a:r>
          </a:p>
          <a:p>
            <a:pPr eaLnBrk="1" hangingPunct="1">
              <a:spcBef>
                <a:spcPts val="1800"/>
              </a:spcBef>
              <a:buFontTx/>
              <a:buNone/>
              <a:defRPr/>
            </a:pPr>
            <a:r>
              <a:rPr lang="en-US" sz="2800" dirty="0" smtClean="0"/>
              <a:t>Disadvantaged communities </a:t>
            </a:r>
            <a:r>
              <a:rPr lang="en-US" sz="2800" dirty="0" smtClean="0">
                <a:latin typeface="Arial" charset="0"/>
              </a:rPr>
              <a:t>–</a:t>
            </a:r>
            <a:r>
              <a:rPr lang="en-US" sz="2800" dirty="0" smtClean="0"/>
              <a:t> schools needed </a:t>
            </a:r>
            <a:r>
              <a:rPr lang="en-US" sz="2800" b="1" dirty="0" smtClean="0"/>
              <a:t>robust </a:t>
            </a:r>
            <a:r>
              <a:rPr lang="en-US" sz="2800" dirty="0" smtClean="0"/>
              <a:t>essential support practices.</a:t>
            </a:r>
          </a:p>
          <a:p>
            <a:pPr eaLnBrk="1" hangingPunct="1">
              <a:spcBef>
                <a:spcPts val="1800"/>
              </a:spcBef>
              <a:buFontTx/>
              <a:buNone/>
              <a:defRPr/>
            </a:pPr>
            <a:r>
              <a:rPr lang="en-US" sz="2800" dirty="0" smtClean="0"/>
              <a:t>Better off communities </a:t>
            </a:r>
            <a:r>
              <a:rPr lang="en-US" sz="2800" dirty="0" smtClean="0">
                <a:latin typeface="Arial" charset="0"/>
              </a:rPr>
              <a:t>–</a:t>
            </a:r>
            <a:r>
              <a:rPr lang="en-US" sz="2800" dirty="0" smtClean="0"/>
              <a:t> some schools improve with even </a:t>
            </a:r>
            <a:r>
              <a:rPr lang="en-US" sz="2800" b="1" dirty="0" smtClean="0"/>
              <a:t>average </a:t>
            </a:r>
            <a:r>
              <a:rPr lang="en-US" sz="2800" dirty="0" smtClean="0"/>
              <a:t>internal</a:t>
            </a:r>
            <a:r>
              <a:rPr lang="en-US" sz="2800" b="1" dirty="0" smtClean="0"/>
              <a:t> </a:t>
            </a:r>
            <a:r>
              <a:rPr lang="en-US" sz="2800" dirty="0" smtClean="0"/>
              <a:t>essential supports.</a:t>
            </a:r>
          </a:p>
          <a:p>
            <a:pPr eaLnBrk="1" hangingPunct="1">
              <a:spcBef>
                <a:spcPts val="1800"/>
              </a:spcBef>
              <a:buFontTx/>
              <a:buNone/>
              <a:defRPr/>
            </a:pPr>
            <a:r>
              <a:rPr lang="en-US" sz="2800" dirty="0" smtClean="0"/>
              <a:t>No schools improve with weak internal supports</a:t>
            </a:r>
          </a:p>
          <a:p>
            <a:pPr algn="ctr" eaLnBrk="1" hangingPunct="1">
              <a:spcBef>
                <a:spcPts val="1800"/>
              </a:spcBef>
              <a:buFontTx/>
              <a:buNone/>
              <a:defRPr/>
            </a:pPr>
            <a:r>
              <a:rPr lang="en-US" sz="2800" i="1" dirty="0" smtClean="0">
                <a:solidFill>
                  <a:schemeClr val="accent2"/>
                </a:solidFill>
              </a:rPr>
              <a:t>If external social resources are weak, internal social resources need to be strong</a:t>
            </a:r>
          </a:p>
          <a:p>
            <a:pPr eaLnBrk="1" hangingPunct="1">
              <a:spcBef>
                <a:spcPts val="1800"/>
              </a:spcBef>
              <a:buFontTx/>
              <a:buNone/>
              <a:defRPr/>
            </a:pPr>
            <a:endParaRPr lang="en-US" sz="2400" b="1" dirty="0" smtClean="0"/>
          </a:p>
        </p:txBody>
      </p:sp>
      <p:sp>
        <p:nvSpPr>
          <p:cNvPr id="4" name="Title 1"/>
          <p:cNvSpPr>
            <a:spLocks noGrp="1"/>
          </p:cNvSpPr>
          <p:nvPr>
            <p:ph type="title"/>
          </p:nvPr>
        </p:nvSpPr>
        <p:spPr>
          <a:xfrm>
            <a:off x="457200" y="274638"/>
            <a:ext cx="8229600" cy="1143000"/>
          </a:xfrm>
        </p:spPr>
        <p:txBody>
          <a:bodyPr/>
          <a:lstStyle/>
          <a:p>
            <a:r>
              <a:rPr lang="en-US" sz="3600" b="1" dirty="0" smtClean="0">
                <a:solidFill>
                  <a:schemeClr val="accent2"/>
                </a:solidFill>
                <a:latin typeface="Adobe Garamond Pro"/>
              </a:rPr>
              <a:t>Essential Supports lead to learning gains in all kinds of school communities? </a:t>
            </a:r>
            <a:r>
              <a:rPr lang="en-US" sz="2000" dirty="0" smtClean="0">
                <a:solidFill>
                  <a:schemeClr val="accent2"/>
                </a:solidFill>
                <a:latin typeface="Adobe Garamond Pro"/>
              </a:rPr>
              <a:t/>
            </a:r>
            <a:br>
              <a:rPr lang="en-US" sz="2000" dirty="0" smtClean="0">
                <a:solidFill>
                  <a:schemeClr val="accent2"/>
                </a:solidFill>
                <a:latin typeface="Adobe Garamond Pro"/>
              </a:rPr>
            </a:br>
            <a:endParaRPr lang="en-US" sz="3200" dirty="0"/>
          </a:p>
        </p:txBody>
      </p:sp>
    </p:spTree>
    <p:extLst>
      <p:ext uri="{BB962C8B-B14F-4D97-AF65-F5344CB8AC3E}">
        <p14:creationId xmlns:p14="http://schemas.microsoft.com/office/powerpoint/2010/main" val="2745523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a:latin typeface="+mj-lt"/>
              </a:rPr>
              <a:t>How does attention to organizational structures contrast with other efforts to improve learning? </a:t>
            </a:r>
          </a:p>
          <a:p>
            <a:pPr marL="0" lvl="0" indent="0" algn="ctr">
              <a:buNone/>
            </a:pPr>
            <a:endParaRPr lang="en-US" b="1" dirty="0" smtClean="0">
              <a:solidFill>
                <a:schemeClr val="accent2"/>
              </a:solidFill>
            </a:endParaRPr>
          </a:p>
          <a:p>
            <a:pPr marL="0" lvl="0" indent="0" algn="ctr">
              <a:buNone/>
            </a:pPr>
            <a:r>
              <a:rPr lang="en-US" b="1" dirty="0" smtClean="0">
                <a:solidFill>
                  <a:schemeClr val="bg2"/>
                </a:solidFill>
              </a:rPr>
              <a:t>How </a:t>
            </a:r>
            <a:r>
              <a:rPr lang="en-US" b="1" dirty="0">
                <a:solidFill>
                  <a:schemeClr val="bg2"/>
                </a:solidFill>
              </a:rPr>
              <a:t>do these conditions promote or inhibit the capacity of teachers to be effective? </a:t>
            </a:r>
            <a:endParaRPr lang="en-US" b="1" dirty="0" smtClean="0">
              <a:solidFill>
                <a:schemeClr val="bg2"/>
              </a:solidFill>
            </a:endParaRPr>
          </a:p>
          <a:p>
            <a:endParaRPr lang="en-US" b="1" dirty="0">
              <a:solidFill>
                <a:schemeClr val="accent2"/>
              </a:solidFill>
            </a:endParaRPr>
          </a:p>
        </p:txBody>
      </p:sp>
    </p:spTree>
    <p:extLst>
      <p:ext uri="{BB962C8B-B14F-4D97-AF65-F5344CB8AC3E}">
        <p14:creationId xmlns:p14="http://schemas.microsoft.com/office/powerpoint/2010/main" val="134651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6"/>
                </a:solidFill>
              </a:rPr>
              <a:t>Teacher qualifications matter, but context matters more</a:t>
            </a:r>
            <a:endParaRPr lang="en-US" sz="3600" dirty="0">
              <a:solidFill>
                <a:schemeClr val="accent6"/>
              </a:solidFill>
            </a:endParaRPr>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616067"/>
            <a:ext cx="1569352" cy="2241932"/>
          </a:xfrm>
          <a:prstGeom prst="rect">
            <a:avLst/>
          </a:prstGeom>
          <a:noFill/>
          <a:ln w="57150">
            <a:solidFill>
              <a:schemeClr val="accent6">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84676" y="1608463"/>
            <a:ext cx="8238137" cy="1138773"/>
          </a:xfrm>
          <a:prstGeom prst="rect">
            <a:avLst/>
          </a:prstGeom>
          <a:solidFill>
            <a:schemeClr val="accent2">
              <a:lumMod val="40000"/>
              <a:lumOff val="60000"/>
            </a:schemeClr>
          </a:solidFill>
        </p:spPr>
        <p:txBody>
          <a:bodyPr wrap="square" rtlCol="0">
            <a:spAutoFit/>
          </a:bodyPr>
          <a:lstStyle/>
          <a:p>
            <a:r>
              <a:rPr lang="en-US" sz="2400" dirty="0">
                <a:solidFill>
                  <a:schemeClr val="bg1"/>
                </a:solidFill>
              </a:rPr>
              <a:t>Teacher Qualifications and School Climate: Examining Their Interrelationship for School Improvement</a:t>
            </a:r>
          </a:p>
          <a:p>
            <a:r>
              <a:rPr lang="en-US" sz="2000" i="1" dirty="0">
                <a:solidFill>
                  <a:schemeClr val="bg1"/>
                </a:solidFill>
              </a:rPr>
              <a:t>By Karen J. </a:t>
            </a:r>
            <a:r>
              <a:rPr lang="en-US" sz="2000" i="1" dirty="0" err="1">
                <a:solidFill>
                  <a:schemeClr val="bg1"/>
                </a:solidFill>
              </a:rPr>
              <a:t>DeAngelis</a:t>
            </a:r>
            <a:r>
              <a:rPr lang="en-US" sz="2000" i="1" dirty="0">
                <a:solidFill>
                  <a:schemeClr val="bg1"/>
                </a:solidFill>
              </a:rPr>
              <a:t> &amp; Jennifer B. Presley</a:t>
            </a:r>
          </a:p>
        </p:txBody>
      </p:sp>
      <p:graphicFrame>
        <p:nvGraphicFramePr>
          <p:cNvPr id="7" name="Table 6"/>
          <p:cNvGraphicFramePr>
            <a:graphicFrameLocks noGrp="1"/>
          </p:cNvGraphicFramePr>
          <p:nvPr>
            <p:extLst>
              <p:ext uri="{D42A27DB-BD31-4B8C-83A1-F6EECF244321}">
                <p14:modId xmlns:p14="http://schemas.microsoft.com/office/powerpoint/2010/main" val="4253308249"/>
              </p:ext>
            </p:extLst>
          </p:nvPr>
        </p:nvGraphicFramePr>
        <p:xfrm>
          <a:off x="1806767" y="3568158"/>
          <a:ext cx="6896283" cy="3012851"/>
        </p:xfrm>
        <a:graphic>
          <a:graphicData uri="http://schemas.openxmlformats.org/drawingml/2006/table">
            <a:tbl>
              <a:tblPr firstRow="1" firstCol="1" bandRow="1">
                <a:tableStyleId>{21E4AEA4-8DFA-4A89-87EB-49C32662AFE0}</a:tableStyleId>
              </a:tblPr>
              <a:tblGrid>
                <a:gridCol w="3512956"/>
                <a:gridCol w="1490738"/>
                <a:gridCol w="1892589"/>
              </a:tblGrid>
              <a:tr h="395294">
                <a:tc>
                  <a:txBody>
                    <a:bodyPr/>
                    <a:lstStyle/>
                    <a:p>
                      <a:pPr marL="0" marR="0">
                        <a:lnSpc>
                          <a:spcPct val="115000"/>
                        </a:lnSpc>
                        <a:spcBef>
                          <a:spcPts val="0"/>
                        </a:spcBef>
                        <a:spcAft>
                          <a:spcPts val="300"/>
                        </a:spcAft>
                      </a:pPr>
                      <a:r>
                        <a:rPr lang="en-US" sz="2000" dirty="0">
                          <a:effectLst/>
                        </a:rPr>
                        <a:t> </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dirty="0">
                          <a:effectLst/>
                        </a:rPr>
                        <a:t>Reading</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a:effectLst/>
                        </a:rPr>
                        <a:t>Math</a:t>
                      </a:r>
                      <a:endParaRPr lang="en-US" sz="1100">
                        <a:solidFill>
                          <a:schemeClr val="tx1"/>
                        </a:solidFill>
                        <a:effectLst/>
                        <a:latin typeface="Calibri"/>
                        <a:ea typeface="Calibri"/>
                        <a:cs typeface="Times New Roman"/>
                      </a:endParaRPr>
                    </a:p>
                  </a:txBody>
                  <a:tcPr marL="68580" marR="68580" marT="0" marB="0"/>
                </a:tc>
              </a:tr>
              <a:tr h="395294">
                <a:tc>
                  <a:txBody>
                    <a:bodyPr/>
                    <a:lstStyle/>
                    <a:p>
                      <a:pPr marL="0" marR="0">
                        <a:lnSpc>
                          <a:spcPct val="115000"/>
                        </a:lnSpc>
                        <a:spcBef>
                          <a:spcPts val="0"/>
                        </a:spcBef>
                        <a:spcAft>
                          <a:spcPts val="300"/>
                        </a:spcAft>
                      </a:pPr>
                      <a:r>
                        <a:rPr lang="en-US" sz="2000" dirty="0">
                          <a:effectLst/>
                        </a:rPr>
                        <a:t>Teacher qualifications</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dirty="0">
                          <a:effectLst/>
                        </a:rPr>
                        <a:t>.12**</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a:effectLst/>
                        </a:rPr>
                        <a:t>.08</a:t>
                      </a:r>
                      <a:endParaRPr lang="en-US" sz="1100">
                        <a:solidFill>
                          <a:schemeClr val="tx1"/>
                        </a:solidFill>
                        <a:effectLst/>
                        <a:latin typeface="Calibri"/>
                        <a:ea typeface="Calibri"/>
                        <a:cs typeface="Times New Roman"/>
                      </a:endParaRPr>
                    </a:p>
                  </a:txBody>
                  <a:tcPr marL="68580" marR="68580" marT="0" marB="0"/>
                </a:tc>
              </a:tr>
              <a:tr h="455625">
                <a:tc>
                  <a:txBody>
                    <a:bodyPr/>
                    <a:lstStyle/>
                    <a:p>
                      <a:pPr marL="0" marR="0">
                        <a:lnSpc>
                          <a:spcPct val="115000"/>
                        </a:lnSpc>
                        <a:spcBef>
                          <a:spcPts val="0"/>
                        </a:spcBef>
                        <a:spcAft>
                          <a:spcPts val="300"/>
                        </a:spcAft>
                      </a:pPr>
                      <a:r>
                        <a:rPr lang="en-US" sz="2000">
                          <a:effectLst/>
                        </a:rPr>
                        <a:t>Teacher experience</a:t>
                      </a:r>
                      <a:endParaRPr lang="en-US" sz="1100">
                        <a:solidFill>
                          <a:schemeClr val="tx1"/>
                        </a:solidFill>
                        <a:effectLst/>
                        <a:latin typeface="Calibri"/>
                        <a:ea typeface="Calibri"/>
                        <a:cs typeface="Times New Roman"/>
                      </a:endParaRPr>
                    </a:p>
                  </a:txBody>
                  <a:tcPr marL="68580" marR="68580" marT="0" marB="0">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300"/>
                        </a:spcAft>
                      </a:pPr>
                      <a:r>
                        <a:rPr lang="en-US" sz="2000" dirty="0">
                          <a:effectLst/>
                        </a:rPr>
                        <a:t>.08</a:t>
                      </a:r>
                      <a:endParaRPr lang="en-US" sz="1100" dirty="0">
                        <a:solidFill>
                          <a:schemeClr val="tx1"/>
                        </a:solidFill>
                        <a:effectLst/>
                        <a:latin typeface="Calibri"/>
                        <a:ea typeface="Calibri"/>
                        <a:cs typeface="Times New Roman"/>
                      </a:endParaRPr>
                    </a:p>
                  </a:txBody>
                  <a:tcPr marL="68580" marR="68580" marT="0" marB="0">
                    <a:lnB w="571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300"/>
                        </a:spcAft>
                      </a:pPr>
                      <a:r>
                        <a:rPr lang="en-US" sz="2000">
                          <a:effectLst/>
                        </a:rPr>
                        <a:t>.10**</a:t>
                      </a:r>
                      <a:endParaRPr lang="en-US" sz="1100">
                        <a:solidFill>
                          <a:schemeClr val="tx1"/>
                        </a:solidFill>
                        <a:effectLst/>
                        <a:latin typeface="Calibri"/>
                        <a:ea typeface="Calibri"/>
                        <a:cs typeface="Times New Roman"/>
                      </a:endParaRPr>
                    </a:p>
                  </a:txBody>
                  <a:tcPr marL="68580" marR="68580" marT="0" marB="0">
                    <a:lnB w="57150" cap="flat" cmpd="sng" algn="ctr">
                      <a:solidFill>
                        <a:schemeClr val="tx1"/>
                      </a:solidFill>
                      <a:prstDash val="solid"/>
                      <a:round/>
                      <a:headEnd type="none" w="med" len="med"/>
                      <a:tailEnd type="none" w="med" len="med"/>
                    </a:lnB>
                  </a:tcPr>
                </a:tc>
              </a:tr>
              <a:tr h="363557">
                <a:tc>
                  <a:txBody>
                    <a:bodyPr/>
                    <a:lstStyle/>
                    <a:p>
                      <a:pPr marL="0" marR="0">
                        <a:lnSpc>
                          <a:spcPct val="115000"/>
                        </a:lnSpc>
                        <a:spcBef>
                          <a:spcPts val="0"/>
                        </a:spcBef>
                        <a:spcAft>
                          <a:spcPts val="300"/>
                        </a:spcAft>
                      </a:pPr>
                      <a:r>
                        <a:rPr lang="en-US" sz="2000" dirty="0">
                          <a:effectLst/>
                        </a:rPr>
                        <a:t>Leadership</a:t>
                      </a:r>
                      <a:endParaRPr lang="en-US" sz="1100" dirty="0">
                        <a:solidFill>
                          <a:schemeClr val="tx1"/>
                        </a:solidFill>
                        <a:effectLst/>
                        <a:latin typeface="Calibri"/>
                        <a:ea typeface="Calibri"/>
                        <a:cs typeface="Times New Roman"/>
                      </a:endParaRPr>
                    </a:p>
                  </a:txBody>
                  <a:tcPr marL="68580" marR="68580" marT="0" marB="0">
                    <a:lnT w="5715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300"/>
                        </a:spcAft>
                      </a:pPr>
                      <a:r>
                        <a:rPr lang="en-US" sz="2000" dirty="0">
                          <a:effectLst/>
                        </a:rPr>
                        <a:t>.14**</a:t>
                      </a:r>
                      <a:endParaRPr lang="en-US" sz="1100" dirty="0">
                        <a:solidFill>
                          <a:schemeClr val="tx1"/>
                        </a:solidFill>
                        <a:effectLst/>
                        <a:latin typeface="Calibri"/>
                        <a:ea typeface="Calibri"/>
                        <a:cs typeface="Times New Roman"/>
                      </a:endParaRPr>
                    </a:p>
                  </a:txBody>
                  <a:tcPr marL="68580" marR="68580" marT="0" marB="0">
                    <a:lnT w="5715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300"/>
                        </a:spcAft>
                      </a:pPr>
                      <a:r>
                        <a:rPr lang="en-US" sz="2000" dirty="0">
                          <a:effectLst/>
                        </a:rPr>
                        <a:t>.21***</a:t>
                      </a:r>
                      <a:endParaRPr lang="en-US" sz="1100" dirty="0">
                        <a:solidFill>
                          <a:schemeClr val="tx1"/>
                        </a:solidFill>
                        <a:effectLst/>
                        <a:latin typeface="Calibri"/>
                        <a:ea typeface="Calibri"/>
                        <a:cs typeface="Times New Roman"/>
                      </a:endParaRPr>
                    </a:p>
                  </a:txBody>
                  <a:tcPr marL="68580" marR="68580" marT="0" marB="0">
                    <a:lnT w="57150" cap="flat" cmpd="sng" algn="ctr">
                      <a:solidFill>
                        <a:schemeClr val="tx1"/>
                      </a:solidFill>
                      <a:prstDash val="solid"/>
                      <a:round/>
                      <a:headEnd type="none" w="med" len="med"/>
                      <a:tailEnd type="none" w="med" len="med"/>
                    </a:lnT>
                  </a:tcPr>
                </a:tc>
              </a:tr>
              <a:tr h="512028">
                <a:tc>
                  <a:txBody>
                    <a:bodyPr/>
                    <a:lstStyle/>
                    <a:p>
                      <a:pPr marL="0" marR="0">
                        <a:lnSpc>
                          <a:spcPct val="115000"/>
                        </a:lnSpc>
                        <a:spcBef>
                          <a:spcPts val="0"/>
                        </a:spcBef>
                        <a:spcAft>
                          <a:spcPts val="300"/>
                        </a:spcAft>
                      </a:pPr>
                      <a:r>
                        <a:rPr lang="en-US" sz="2000">
                          <a:effectLst/>
                        </a:rPr>
                        <a:t>Parent Relationships</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dirty="0">
                          <a:effectLst/>
                        </a:rPr>
                        <a:t>.34***</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a:effectLst/>
                        </a:rPr>
                        <a:t>.41***</a:t>
                      </a:r>
                      <a:endParaRPr lang="en-US" sz="1100">
                        <a:solidFill>
                          <a:schemeClr val="tx1"/>
                        </a:solidFill>
                        <a:effectLst/>
                        <a:latin typeface="Calibri"/>
                        <a:ea typeface="Calibri"/>
                        <a:cs typeface="Times New Roman"/>
                      </a:endParaRPr>
                    </a:p>
                  </a:txBody>
                  <a:tcPr marL="68580" marR="68580" marT="0" marB="0"/>
                </a:tc>
              </a:tr>
              <a:tr h="495759">
                <a:tc>
                  <a:txBody>
                    <a:bodyPr/>
                    <a:lstStyle/>
                    <a:p>
                      <a:pPr marL="0" marR="0">
                        <a:lnSpc>
                          <a:spcPct val="115000"/>
                        </a:lnSpc>
                        <a:spcBef>
                          <a:spcPts val="0"/>
                        </a:spcBef>
                        <a:spcAft>
                          <a:spcPts val="300"/>
                        </a:spcAft>
                      </a:pPr>
                      <a:r>
                        <a:rPr lang="en-US" sz="2000" dirty="0">
                          <a:effectLst/>
                        </a:rPr>
                        <a:t>Professional Community</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a:effectLst/>
                        </a:rPr>
                        <a:t>.17**</a:t>
                      </a:r>
                      <a:endParaRPr lang="en-US" sz="11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dirty="0">
                          <a:effectLst/>
                        </a:rPr>
                        <a:t>.25***</a:t>
                      </a:r>
                      <a:endParaRPr lang="en-US" sz="1100" dirty="0">
                        <a:solidFill>
                          <a:schemeClr val="tx1"/>
                        </a:solidFill>
                        <a:effectLst/>
                        <a:latin typeface="Calibri"/>
                        <a:ea typeface="Calibri"/>
                        <a:cs typeface="Times New Roman"/>
                      </a:endParaRPr>
                    </a:p>
                  </a:txBody>
                  <a:tcPr marL="68580" marR="68580" marT="0" marB="0"/>
                </a:tc>
              </a:tr>
              <a:tr h="395294">
                <a:tc>
                  <a:txBody>
                    <a:bodyPr/>
                    <a:lstStyle/>
                    <a:p>
                      <a:pPr marL="0" marR="0">
                        <a:lnSpc>
                          <a:spcPct val="115000"/>
                        </a:lnSpc>
                        <a:spcBef>
                          <a:spcPts val="0"/>
                        </a:spcBef>
                        <a:spcAft>
                          <a:spcPts val="300"/>
                        </a:spcAft>
                      </a:pPr>
                      <a:r>
                        <a:rPr lang="en-US" sz="2000" dirty="0">
                          <a:effectLst/>
                        </a:rPr>
                        <a:t>Safety &amp; Order</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dirty="0">
                          <a:effectLst/>
                        </a:rPr>
                        <a:t>.26***</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300"/>
                        </a:spcAft>
                      </a:pPr>
                      <a:r>
                        <a:rPr lang="en-US" sz="2000" dirty="0">
                          <a:effectLst/>
                        </a:rPr>
                        <a:t>.40***</a:t>
                      </a:r>
                      <a:endParaRPr lang="en-US" sz="1100" dirty="0">
                        <a:solidFill>
                          <a:schemeClr val="tx1"/>
                        </a:solidFill>
                        <a:effectLst/>
                        <a:latin typeface="Calibri"/>
                        <a:ea typeface="Calibri"/>
                        <a:cs typeface="Times New Roman"/>
                      </a:endParaRPr>
                    </a:p>
                  </a:txBody>
                  <a:tcPr marL="68580" marR="68580" marT="0" marB="0"/>
                </a:tc>
              </a:tr>
            </a:tbl>
          </a:graphicData>
        </a:graphic>
      </p:graphicFrame>
      <p:sp>
        <p:nvSpPr>
          <p:cNvPr id="9" name="TextBox 8"/>
          <p:cNvSpPr txBox="1"/>
          <p:nvPr/>
        </p:nvSpPr>
        <p:spPr>
          <a:xfrm>
            <a:off x="1674564" y="2897436"/>
            <a:ext cx="7116896" cy="646331"/>
          </a:xfrm>
          <a:prstGeom prst="rect">
            <a:avLst/>
          </a:prstGeom>
          <a:noFill/>
        </p:spPr>
        <p:txBody>
          <a:bodyPr wrap="square" rtlCol="0">
            <a:spAutoFit/>
          </a:bodyPr>
          <a:lstStyle/>
          <a:p>
            <a:pPr algn="ctr"/>
            <a:r>
              <a:rPr lang="en-US" b="1" dirty="0" smtClean="0">
                <a:solidFill>
                  <a:schemeClr val="accent6"/>
                </a:solidFill>
              </a:rPr>
              <a:t>Relationships of Teacher Quality Indicators and Organizational Supports with Value-Added on Reading and Math Tests</a:t>
            </a:r>
            <a:endParaRPr lang="en-US" b="1" dirty="0">
              <a:solidFill>
                <a:schemeClr val="accent6"/>
              </a:solidFill>
            </a:endParaRPr>
          </a:p>
        </p:txBody>
      </p:sp>
    </p:spTree>
    <p:extLst>
      <p:ext uri="{BB962C8B-B14F-4D97-AF65-F5344CB8AC3E}">
        <p14:creationId xmlns:p14="http://schemas.microsoft.com/office/powerpoint/2010/main" val="426194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21" y="307689"/>
            <a:ext cx="8844135" cy="1143000"/>
          </a:xfrm>
        </p:spPr>
        <p:txBody>
          <a:bodyPr/>
          <a:lstStyle/>
          <a:p>
            <a:r>
              <a:rPr lang="en-US" sz="3000" b="1" dirty="0" smtClean="0">
                <a:solidFill>
                  <a:schemeClr val="accent2"/>
                </a:solidFill>
              </a:rPr>
              <a:t>Regardless of teacher quality, a poor school climate prevents learning gains</a:t>
            </a:r>
            <a:endParaRPr lang="en-US" sz="3000" b="1" dirty="0">
              <a:solidFill>
                <a:schemeClr val="accent2"/>
              </a:solidFill>
            </a:endParaRPr>
          </a:p>
        </p:txBody>
      </p:sp>
      <p:graphicFrame>
        <p:nvGraphicFramePr>
          <p:cNvPr id="7" name="Chart 6"/>
          <p:cNvGraphicFramePr>
            <a:graphicFrameLocks/>
          </p:cNvGraphicFramePr>
          <p:nvPr>
            <p:extLst>
              <p:ext uri="{D42A27DB-BD31-4B8C-83A1-F6EECF244321}">
                <p14:modId xmlns:p14="http://schemas.microsoft.com/office/powerpoint/2010/main" val="4191174471"/>
              </p:ext>
            </p:extLst>
          </p:nvPr>
        </p:nvGraphicFramePr>
        <p:xfrm>
          <a:off x="1729648" y="1545429"/>
          <a:ext cx="6995710" cy="457695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bwMode="auto">
          <a:xfrm>
            <a:off x="2423711" y="5144877"/>
            <a:ext cx="6213514" cy="977509"/>
          </a:xfrm>
          <a:prstGeom prst="rect">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Geneva" charset="-128"/>
            </a:endParaRPr>
          </a:p>
        </p:txBody>
      </p:sp>
      <p:sp>
        <p:nvSpPr>
          <p:cNvPr id="8" name="TextBox 7"/>
          <p:cNvSpPr txBox="1"/>
          <p:nvPr/>
        </p:nvSpPr>
        <p:spPr>
          <a:xfrm>
            <a:off x="253388" y="2137272"/>
            <a:ext cx="1861851" cy="707886"/>
          </a:xfrm>
          <a:prstGeom prst="rect">
            <a:avLst/>
          </a:prstGeom>
          <a:noFill/>
        </p:spPr>
        <p:txBody>
          <a:bodyPr wrap="square" rtlCol="0">
            <a:spAutoFit/>
          </a:bodyPr>
          <a:lstStyle/>
          <a:p>
            <a:pPr algn="r"/>
            <a:r>
              <a:rPr lang="en-US" sz="2000" b="1" dirty="0" smtClean="0"/>
              <a:t>Reading Gains</a:t>
            </a:r>
            <a:endParaRPr lang="en-US" sz="2000" b="1"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759287"/>
            <a:ext cx="1469098" cy="2098712"/>
          </a:xfrm>
          <a:prstGeom prst="rect">
            <a:avLst/>
          </a:prstGeom>
          <a:noFill/>
          <a:ln w="57150">
            <a:solidFill>
              <a:schemeClr val="accent6">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322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21" y="307689"/>
            <a:ext cx="8844135" cy="1143000"/>
          </a:xfrm>
        </p:spPr>
        <p:txBody>
          <a:bodyPr/>
          <a:lstStyle/>
          <a:p>
            <a:r>
              <a:rPr lang="en-US" sz="3000" b="1" dirty="0">
                <a:solidFill>
                  <a:schemeClr val="accent2"/>
                </a:solidFill>
              </a:rPr>
              <a:t>Regardless of teacher quality, a poor school climate prevents learning gains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4913523"/>
            <a:ext cx="1337998" cy="1911426"/>
          </a:xfrm>
          <a:prstGeom prst="rect">
            <a:avLst/>
          </a:prstGeom>
          <a:noFill/>
          <a:ln w="57150">
            <a:solidFill>
              <a:schemeClr val="accent6">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a:graphicFrameLocks/>
          </p:cNvGraphicFramePr>
          <p:nvPr>
            <p:extLst>
              <p:ext uri="{D42A27DB-BD31-4B8C-83A1-F6EECF244321}">
                <p14:modId xmlns:p14="http://schemas.microsoft.com/office/powerpoint/2010/main" val="1381429284"/>
              </p:ext>
            </p:extLst>
          </p:nvPr>
        </p:nvGraphicFramePr>
        <p:xfrm>
          <a:off x="1729648" y="1331892"/>
          <a:ext cx="7309921" cy="4881621"/>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bwMode="auto">
          <a:xfrm>
            <a:off x="2820319" y="5144877"/>
            <a:ext cx="5816906" cy="1057619"/>
          </a:xfrm>
          <a:prstGeom prst="rect">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Geneva" charset="-128"/>
            </a:endParaRPr>
          </a:p>
        </p:txBody>
      </p:sp>
      <p:sp>
        <p:nvSpPr>
          <p:cNvPr id="9" name="TextBox 1"/>
          <p:cNvSpPr txBox="1"/>
          <p:nvPr/>
        </p:nvSpPr>
        <p:spPr>
          <a:xfrm>
            <a:off x="2544897" y="5244029"/>
            <a:ext cx="1674563" cy="7932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000" b="1" dirty="0" smtClean="0">
                <a:solidFill>
                  <a:schemeClr val="accent2"/>
                </a:solidFill>
              </a:rPr>
              <a:t>School Climate</a:t>
            </a:r>
            <a:endParaRPr lang="en-US" sz="2000" b="1" dirty="0">
              <a:solidFill>
                <a:schemeClr val="accent2"/>
              </a:solidFill>
            </a:endParaRPr>
          </a:p>
        </p:txBody>
      </p:sp>
      <p:sp>
        <p:nvSpPr>
          <p:cNvPr id="10" name="TextBox 9"/>
          <p:cNvSpPr txBox="1"/>
          <p:nvPr/>
        </p:nvSpPr>
        <p:spPr>
          <a:xfrm>
            <a:off x="253388" y="2137272"/>
            <a:ext cx="1861851" cy="707886"/>
          </a:xfrm>
          <a:prstGeom prst="rect">
            <a:avLst/>
          </a:prstGeom>
          <a:noFill/>
        </p:spPr>
        <p:txBody>
          <a:bodyPr wrap="square" rtlCol="0">
            <a:spAutoFit/>
          </a:bodyPr>
          <a:lstStyle/>
          <a:p>
            <a:pPr algn="r"/>
            <a:r>
              <a:rPr lang="en-US" sz="2000" b="1" dirty="0" smtClean="0"/>
              <a:t>Mathematics Gains</a:t>
            </a:r>
            <a:endParaRPr lang="en-US" sz="2000" b="1" dirty="0"/>
          </a:p>
        </p:txBody>
      </p:sp>
    </p:spTree>
    <p:extLst>
      <p:ext uri="{BB962C8B-B14F-4D97-AF65-F5344CB8AC3E}">
        <p14:creationId xmlns:p14="http://schemas.microsoft.com/office/powerpoint/2010/main" val="678238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2"/>
                </a:solidFill>
              </a:rPr>
              <a:t>Teachers tend to leave schools where it is hard to be effective</a:t>
            </a:r>
            <a:endParaRPr lang="en-US" sz="4000" dirty="0">
              <a:solidFill>
                <a:schemeClr val="accent2"/>
              </a:solidFill>
            </a:endParaRPr>
          </a:p>
        </p:txBody>
      </p:sp>
      <p:sp>
        <p:nvSpPr>
          <p:cNvPr id="3" name="Content Placeholder 2"/>
          <p:cNvSpPr>
            <a:spLocks noGrp="1"/>
          </p:cNvSpPr>
          <p:nvPr>
            <p:ph idx="1"/>
          </p:nvPr>
        </p:nvSpPr>
        <p:spPr>
          <a:xfrm>
            <a:off x="534318" y="1718631"/>
            <a:ext cx="6365694" cy="3610182"/>
          </a:xfrm>
        </p:spPr>
        <p:txBody>
          <a:bodyPr/>
          <a:lstStyle/>
          <a:p>
            <a:pPr marL="0" indent="0">
              <a:buNone/>
            </a:pPr>
            <a:r>
              <a:rPr lang="en-US" sz="2800" dirty="0" smtClean="0"/>
              <a:t>Teachers are more likely to stay in schools with better:</a:t>
            </a:r>
          </a:p>
          <a:p>
            <a:r>
              <a:rPr lang="en-US" sz="2400" dirty="0" smtClean="0"/>
              <a:t>School leadership</a:t>
            </a:r>
          </a:p>
          <a:p>
            <a:r>
              <a:rPr lang="en-US" sz="2400" dirty="0" smtClean="0"/>
              <a:t>Collaborative work among teachers</a:t>
            </a:r>
          </a:p>
          <a:p>
            <a:r>
              <a:rPr lang="en-US" sz="2400" dirty="0" smtClean="0"/>
              <a:t>Parental involvement</a:t>
            </a:r>
          </a:p>
          <a:p>
            <a:r>
              <a:rPr lang="en-US" sz="2400" dirty="0" smtClean="0"/>
              <a:t>Safety and order</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5373" y="3799628"/>
            <a:ext cx="2368627" cy="30583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594911" y="3536414"/>
            <a:ext cx="6103344" cy="1189312"/>
          </a:xfrm>
          <a:prstGeom prst="rect">
            <a:avLst/>
          </a:prstGeom>
          <a:noFill/>
          <a:ln w="2857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Geneva" charset="-128"/>
            </a:endParaRPr>
          </a:p>
        </p:txBody>
      </p:sp>
      <p:sp>
        <p:nvSpPr>
          <p:cNvPr id="5" name="TextBox 4"/>
          <p:cNvSpPr txBox="1"/>
          <p:nvPr/>
        </p:nvSpPr>
        <p:spPr>
          <a:xfrm>
            <a:off x="4032173" y="3525396"/>
            <a:ext cx="2743200" cy="1200329"/>
          </a:xfrm>
          <a:prstGeom prst="rect">
            <a:avLst/>
          </a:prstGeom>
          <a:noFill/>
        </p:spPr>
        <p:txBody>
          <a:bodyPr wrap="square" rtlCol="0">
            <a:spAutoFit/>
          </a:bodyPr>
          <a:lstStyle/>
          <a:p>
            <a:r>
              <a:rPr lang="en-US" dirty="0" smtClean="0">
                <a:solidFill>
                  <a:schemeClr val="accent6">
                    <a:lumMod val="60000"/>
                    <a:lumOff val="40000"/>
                  </a:schemeClr>
                </a:solidFill>
              </a:rPr>
              <a:t>These explain differences in mobility by school racial composition &amp; economics</a:t>
            </a:r>
            <a:endParaRPr lang="en-US" dirty="0">
              <a:solidFill>
                <a:schemeClr val="accent6">
                  <a:lumMod val="60000"/>
                  <a:lumOff val="40000"/>
                </a:schemeClr>
              </a:solidFill>
            </a:endParaRPr>
          </a:p>
        </p:txBody>
      </p:sp>
      <p:sp>
        <p:nvSpPr>
          <p:cNvPr id="6" name="TextBox 5"/>
          <p:cNvSpPr txBox="1"/>
          <p:nvPr/>
        </p:nvSpPr>
        <p:spPr>
          <a:xfrm>
            <a:off x="1393633" y="5508434"/>
            <a:ext cx="5122843" cy="1184940"/>
          </a:xfrm>
          <a:prstGeom prst="rect">
            <a:avLst/>
          </a:prstGeom>
          <a:noFill/>
        </p:spPr>
        <p:txBody>
          <a:bodyPr wrap="square" rtlCol="0">
            <a:spAutoFit/>
          </a:bodyPr>
          <a:lstStyle/>
          <a:p>
            <a:pPr marL="285750" indent="-285750">
              <a:spcBef>
                <a:spcPts val="2400"/>
              </a:spcBef>
              <a:buFont typeface="Arial" pitchFamily="34" charset="0"/>
              <a:buChar char="•"/>
            </a:pPr>
            <a:r>
              <a:rPr lang="en-US" sz="1600" i="1" dirty="0">
                <a:solidFill>
                  <a:schemeClr val="accent2">
                    <a:lumMod val="60000"/>
                    <a:lumOff val="40000"/>
                  </a:schemeClr>
                </a:solidFill>
              </a:rPr>
              <a:t>Comparing conditions in time 1 to mobility at time 2</a:t>
            </a:r>
          </a:p>
          <a:p>
            <a:pPr marL="285750" indent="-285750">
              <a:spcBef>
                <a:spcPts val="600"/>
              </a:spcBef>
              <a:buFont typeface="Arial" pitchFamily="34" charset="0"/>
              <a:buChar char="•"/>
            </a:pPr>
            <a:r>
              <a:rPr lang="en-US" sz="1600" i="1" dirty="0">
                <a:solidFill>
                  <a:schemeClr val="accent2">
                    <a:lumMod val="60000"/>
                    <a:lumOff val="40000"/>
                  </a:schemeClr>
                </a:solidFill>
              </a:rPr>
              <a:t>Controlling for teacher &amp; student characteristics, school structure</a:t>
            </a:r>
          </a:p>
          <a:p>
            <a:endParaRPr lang="en-US" dirty="0"/>
          </a:p>
        </p:txBody>
      </p:sp>
    </p:spTree>
    <p:extLst>
      <p:ext uri="{BB962C8B-B14F-4D97-AF65-F5344CB8AC3E}">
        <p14:creationId xmlns:p14="http://schemas.microsoft.com/office/powerpoint/2010/main" val="265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49" y="263621"/>
            <a:ext cx="8576632" cy="1143000"/>
          </a:xfrm>
        </p:spPr>
        <p:txBody>
          <a:bodyPr/>
          <a:lstStyle/>
          <a:p>
            <a:r>
              <a:rPr lang="en-US" sz="3200" dirty="0" smtClean="0">
                <a:solidFill>
                  <a:schemeClr val="accent2"/>
                </a:solidFill>
              </a:rPr>
              <a:t>Curricular reforms in Chicago have brought more demanding coursework without improvements in achievement</a:t>
            </a:r>
            <a:endParaRPr lang="en-US" sz="3200" dirty="0">
              <a:solidFill>
                <a:schemeClr val="accent2"/>
              </a:solidFill>
            </a:endParaRPr>
          </a:p>
        </p:txBody>
      </p:sp>
      <p:sp>
        <p:nvSpPr>
          <p:cNvPr id="3" name="Content Placeholder 2"/>
          <p:cNvSpPr>
            <a:spLocks noGrp="1"/>
          </p:cNvSpPr>
          <p:nvPr>
            <p:ph idx="1"/>
          </p:nvPr>
        </p:nvSpPr>
        <p:spPr>
          <a:xfrm>
            <a:off x="1806766" y="1972019"/>
            <a:ext cx="7337234" cy="4594034"/>
          </a:xfrm>
        </p:spPr>
        <p:txBody>
          <a:bodyPr/>
          <a:lstStyle/>
          <a:p>
            <a:r>
              <a:rPr lang="en-US" sz="2400" dirty="0" smtClean="0"/>
              <a:t>Requiring college-prep coursework brought:</a:t>
            </a:r>
          </a:p>
          <a:p>
            <a:pPr lvl="1"/>
            <a:r>
              <a:rPr lang="en-US" sz="2000" dirty="0" smtClean="0"/>
              <a:t>Students taking more college-prep classes</a:t>
            </a:r>
          </a:p>
          <a:p>
            <a:pPr lvl="1"/>
            <a:r>
              <a:rPr lang="en-US" sz="2000" dirty="0" smtClean="0">
                <a:solidFill>
                  <a:schemeClr val="accent2"/>
                </a:solidFill>
              </a:rPr>
              <a:t>No improvements in test scores</a:t>
            </a:r>
          </a:p>
          <a:p>
            <a:pPr lvl="1"/>
            <a:r>
              <a:rPr lang="en-US" sz="2000" dirty="0" smtClean="0">
                <a:solidFill>
                  <a:schemeClr val="accent2"/>
                </a:solidFill>
              </a:rPr>
              <a:t>Fewer students graduating</a:t>
            </a:r>
          </a:p>
          <a:p>
            <a:pPr lvl="1"/>
            <a:r>
              <a:rPr lang="en-US" sz="2000" dirty="0" smtClean="0">
                <a:solidFill>
                  <a:schemeClr val="accent2"/>
                </a:solidFill>
              </a:rPr>
              <a:t>Fewer students attending 4-year colleges, especially among those most qualified; persistence unchanged</a:t>
            </a:r>
          </a:p>
          <a:p>
            <a:pPr>
              <a:spcBef>
                <a:spcPts val="1800"/>
              </a:spcBef>
            </a:pPr>
            <a:r>
              <a:rPr lang="en-US" sz="2400" dirty="0" smtClean="0"/>
              <a:t>High-quality, aligned curriculum implementation with coaching and PD (IDS program) brought:</a:t>
            </a:r>
          </a:p>
          <a:p>
            <a:pPr lvl="1"/>
            <a:r>
              <a:rPr lang="en-US" sz="2000" dirty="0" smtClean="0"/>
              <a:t>More interactive pedagogy, more time doing math </a:t>
            </a:r>
          </a:p>
          <a:p>
            <a:pPr lvl="1"/>
            <a:r>
              <a:rPr lang="en-US" sz="2000" dirty="0" smtClean="0">
                <a:solidFill>
                  <a:schemeClr val="accent2"/>
                </a:solidFill>
              </a:rPr>
              <a:t>No improvements in test scores, grades</a:t>
            </a:r>
            <a:endParaRPr lang="en-US" sz="2000" dirty="0">
              <a:solidFill>
                <a:schemeClr val="accent2"/>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97227"/>
            <a:ext cx="1839817" cy="15677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90335"/>
            <a:ext cx="1839817" cy="22970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82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22" y="329721"/>
            <a:ext cx="8637224" cy="1143000"/>
          </a:xfrm>
        </p:spPr>
        <p:txBody>
          <a:bodyPr/>
          <a:lstStyle/>
          <a:p>
            <a:pPr>
              <a:defRPr/>
            </a:pPr>
            <a:r>
              <a:rPr lang="en-US" sz="2800" b="1" dirty="0">
                <a:solidFill>
                  <a:schemeClr val="accent6"/>
                </a:solidFill>
              </a:rPr>
              <a:t>Curricular policies were undermined by problems with school climate and professional capacity</a:t>
            </a:r>
          </a:p>
        </p:txBody>
      </p:sp>
      <p:sp>
        <p:nvSpPr>
          <p:cNvPr id="3" name="Content Placeholder 2"/>
          <p:cNvSpPr>
            <a:spLocks noGrp="1"/>
          </p:cNvSpPr>
          <p:nvPr>
            <p:ph idx="1"/>
          </p:nvPr>
        </p:nvSpPr>
        <p:spPr>
          <a:xfrm>
            <a:off x="991517" y="1575412"/>
            <a:ext cx="8036805" cy="4693186"/>
          </a:xfrm>
        </p:spPr>
        <p:txBody>
          <a:bodyPr/>
          <a:lstStyle/>
          <a:p>
            <a:pPr marL="0" indent="0">
              <a:buNone/>
            </a:pPr>
            <a:r>
              <a:rPr lang="en-US" sz="2400" dirty="0" smtClean="0"/>
              <a:t>Subsequent research showed…</a:t>
            </a:r>
          </a:p>
          <a:p>
            <a:pPr lvl="0"/>
            <a:r>
              <a:rPr lang="en-US" sz="2400" dirty="0" smtClean="0">
                <a:solidFill>
                  <a:schemeClr val="tx2"/>
                </a:solidFill>
              </a:rPr>
              <a:t>Orderly classrooms are a pre-requisite </a:t>
            </a:r>
            <a:r>
              <a:rPr lang="en-US" sz="2400" dirty="0">
                <a:solidFill>
                  <a:schemeClr val="tx2"/>
                </a:solidFill>
              </a:rPr>
              <a:t>for academic demand to affect student </a:t>
            </a:r>
            <a:r>
              <a:rPr lang="en-US" sz="2400" dirty="0" smtClean="0">
                <a:solidFill>
                  <a:schemeClr val="tx2"/>
                </a:solidFill>
              </a:rPr>
              <a:t>learning</a:t>
            </a:r>
          </a:p>
          <a:p>
            <a:pPr lvl="1"/>
            <a:r>
              <a:rPr lang="en-US" sz="2000" dirty="0" smtClean="0">
                <a:solidFill>
                  <a:schemeClr val="accent6">
                    <a:lumMod val="60000"/>
                    <a:lumOff val="40000"/>
                  </a:schemeClr>
                </a:solidFill>
              </a:rPr>
              <a:t>Increased rigor produces little increase in learning if school &amp; classrooms are disorderly</a:t>
            </a:r>
          </a:p>
          <a:p>
            <a:r>
              <a:rPr lang="en-US" sz="2400" dirty="0" smtClean="0">
                <a:solidFill>
                  <a:schemeClr val="tx2"/>
                </a:solidFill>
              </a:rPr>
              <a:t>Order is more difficult when demands rise</a:t>
            </a:r>
          </a:p>
          <a:p>
            <a:pPr lvl="1"/>
            <a:r>
              <a:rPr lang="en-US" sz="2000" dirty="0" smtClean="0">
                <a:solidFill>
                  <a:schemeClr val="accent2">
                    <a:lumMod val="60000"/>
                    <a:lumOff val="40000"/>
                  </a:schemeClr>
                </a:solidFill>
              </a:rPr>
              <a:t>Students withdraw when work gets hard, unless support increases</a:t>
            </a:r>
          </a:p>
          <a:p>
            <a:pPr lvl="1"/>
            <a:r>
              <a:rPr lang="en-US" sz="2000" dirty="0" smtClean="0">
                <a:solidFill>
                  <a:schemeClr val="accent2">
                    <a:lumMod val="60000"/>
                    <a:lumOff val="40000"/>
                  </a:schemeClr>
                </a:solidFill>
              </a:rPr>
              <a:t>Expansion of rigorous classes to low-skilled students affects learning climate for high-skilled students</a:t>
            </a:r>
          </a:p>
          <a:p>
            <a:pPr lvl="0"/>
            <a:r>
              <a:rPr lang="en-US" sz="2400" dirty="0" smtClean="0">
                <a:solidFill>
                  <a:schemeClr val="tx2"/>
                </a:solidFill>
              </a:rPr>
              <a:t>Schools may lack professional capacity to teach demanding classes to all</a:t>
            </a:r>
            <a:endParaRPr lang="en-US" sz="2400" dirty="0">
              <a:solidFill>
                <a:schemeClr val="tx2"/>
              </a:solidFill>
            </a:endParaRPr>
          </a:p>
        </p:txBody>
      </p:sp>
    </p:spTree>
    <p:extLst>
      <p:ext uri="{BB962C8B-B14F-4D97-AF65-F5344CB8AC3E}">
        <p14:creationId xmlns:p14="http://schemas.microsoft.com/office/powerpoint/2010/main" val="44890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37" y="274638"/>
            <a:ext cx="8582139" cy="1143000"/>
          </a:xfrm>
        </p:spPr>
        <p:txBody>
          <a:bodyPr/>
          <a:lstStyle/>
          <a:p>
            <a:r>
              <a:rPr lang="en-US" sz="3200" b="1" dirty="0" smtClean="0">
                <a:solidFill>
                  <a:schemeClr val="accent6"/>
                </a:solidFill>
              </a:rPr>
              <a:t>Two decades of work in Chicago suggests there are no “magic bullet” solutions</a:t>
            </a:r>
            <a:endParaRPr lang="en-US" sz="3200" b="1" dirty="0">
              <a:solidFill>
                <a:schemeClr val="accent6"/>
              </a:solidFill>
            </a:endParaRPr>
          </a:p>
        </p:txBody>
      </p:sp>
      <p:sp>
        <p:nvSpPr>
          <p:cNvPr id="3" name="Content Placeholder 2"/>
          <p:cNvSpPr>
            <a:spLocks noGrp="1"/>
          </p:cNvSpPr>
          <p:nvPr>
            <p:ph idx="1"/>
          </p:nvPr>
        </p:nvSpPr>
        <p:spPr>
          <a:xfrm>
            <a:off x="627960" y="1718631"/>
            <a:ext cx="8058839" cy="3756752"/>
          </a:xfrm>
        </p:spPr>
        <p:txBody>
          <a:bodyPr/>
          <a:lstStyle/>
          <a:p>
            <a:pPr>
              <a:spcBef>
                <a:spcPts val="1800"/>
              </a:spcBef>
            </a:pPr>
            <a:r>
              <a:rPr lang="en-US" sz="2000" dirty="0"/>
              <a:t>Requiring more rigorous curriculum </a:t>
            </a:r>
            <a:r>
              <a:rPr lang="en-US" sz="2000" dirty="0" smtClean="0"/>
              <a:t>alone not </a:t>
            </a:r>
            <a:r>
              <a:rPr lang="en-US" sz="2000" dirty="0"/>
              <a:t>effective</a:t>
            </a:r>
          </a:p>
          <a:p>
            <a:pPr lvl="1"/>
            <a:r>
              <a:rPr lang="en-US" sz="1800" dirty="0">
                <a:solidFill>
                  <a:schemeClr val="accent6">
                    <a:lumMod val="60000"/>
                    <a:lumOff val="40000"/>
                  </a:schemeClr>
                </a:solidFill>
              </a:rPr>
              <a:t>Learning climate and professional capacity not sufficient to support new curricula (college prep for all, IDS)</a:t>
            </a:r>
          </a:p>
          <a:p>
            <a:pPr>
              <a:spcBef>
                <a:spcPts val="1200"/>
              </a:spcBef>
            </a:pPr>
            <a:r>
              <a:rPr lang="en-US" sz="2200" dirty="0"/>
              <a:t>Teachers likely to leave in schools with weak organizational supports</a:t>
            </a:r>
          </a:p>
          <a:p>
            <a:pPr lvl="1"/>
            <a:r>
              <a:rPr lang="en-US" sz="1800" dirty="0">
                <a:solidFill>
                  <a:schemeClr val="accent6">
                    <a:lumMod val="60000"/>
                    <a:lumOff val="40000"/>
                  </a:schemeClr>
                </a:solidFill>
              </a:rPr>
              <a:t>Collaborative work more important than teacher backgrounds for sustained school </a:t>
            </a:r>
            <a:r>
              <a:rPr lang="en-US" sz="1800" dirty="0" smtClean="0">
                <a:solidFill>
                  <a:schemeClr val="accent6">
                    <a:lumMod val="60000"/>
                    <a:lumOff val="40000"/>
                  </a:schemeClr>
                </a:solidFill>
              </a:rPr>
              <a:t>improvement</a:t>
            </a:r>
          </a:p>
          <a:p>
            <a:pPr lvl="1"/>
            <a:r>
              <a:rPr lang="en-US" sz="1800" dirty="0" smtClean="0">
                <a:solidFill>
                  <a:schemeClr val="accent6">
                    <a:lumMod val="60000"/>
                    <a:lumOff val="40000"/>
                  </a:schemeClr>
                </a:solidFill>
              </a:rPr>
              <a:t>Teachers need support to be effective</a:t>
            </a:r>
            <a:endParaRPr lang="en-US" sz="1800" dirty="0">
              <a:solidFill>
                <a:schemeClr val="accent6">
                  <a:lumMod val="60000"/>
                  <a:lumOff val="40000"/>
                </a:schemeClr>
              </a:solidFill>
            </a:endParaRPr>
          </a:p>
          <a:p>
            <a:pPr>
              <a:spcBef>
                <a:spcPts val="1200"/>
              </a:spcBef>
            </a:pPr>
            <a:endParaRPr lang="en-US" sz="2000" dirty="0" smtClean="0">
              <a:solidFill>
                <a:schemeClr val="accent4"/>
              </a:solidFill>
            </a:endParaRPr>
          </a:p>
          <a:p>
            <a:pPr lvl="1">
              <a:spcBef>
                <a:spcPts val="1800"/>
              </a:spcBef>
              <a:buNone/>
            </a:pPr>
            <a:r>
              <a:rPr lang="en-US" sz="2000" b="1" i="1" dirty="0" smtClean="0">
                <a:solidFill>
                  <a:schemeClr val="accent2">
                    <a:lumMod val="75000"/>
                  </a:schemeClr>
                </a:solidFill>
              </a:rPr>
              <a:t>Suggests narrow interventions are tools for organizational improvement, not ends in themselves</a:t>
            </a:r>
          </a:p>
        </p:txBody>
      </p:sp>
    </p:spTree>
    <p:extLst>
      <p:ext uri="{BB962C8B-B14F-4D97-AF65-F5344CB8AC3E}">
        <p14:creationId xmlns:p14="http://schemas.microsoft.com/office/powerpoint/2010/main" val="244540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50" y="318704"/>
            <a:ext cx="8229600" cy="1168573"/>
          </a:xfrm>
        </p:spPr>
        <p:txBody>
          <a:bodyPr/>
          <a:lstStyle/>
          <a:p>
            <a:r>
              <a:rPr lang="en-US" sz="3600" b="1" dirty="0" smtClean="0">
                <a:solidFill>
                  <a:schemeClr val="accent2"/>
                </a:solidFill>
              </a:rPr>
              <a:t>Two Current Strategies to Improve Student Learning</a:t>
            </a:r>
            <a:endParaRPr lang="en-US" sz="3600" b="1" dirty="0">
              <a:solidFill>
                <a:schemeClr val="accent2"/>
              </a:solidFill>
            </a:endParaRPr>
          </a:p>
        </p:txBody>
      </p:sp>
      <p:sp>
        <p:nvSpPr>
          <p:cNvPr id="3" name="Content Placeholder 2"/>
          <p:cNvSpPr>
            <a:spLocks noGrp="1"/>
          </p:cNvSpPr>
          <p:nvPr>
            <p:ph idx="1"/>
          </p:nvPr>
        </p:nvSpPr>
        <p:spPr>
          <a:xfrm>
            <a:off x="1101686" y="1861851"/>
            <a:ext cx="7695281" cy="4527932"/>
          </a:xfrm>
          <a:ln>
            <a:noFill/>
          </a:ln>
        </p:spPr>
        <p:txBody>
          <a:bodyPr/>
          <a:lstStyle/>
          <a:p>
            <a:pPr>
              <a:spcBef>
                <a:spcPts val="1200"/>
              </a:spcBef>
            </a:pPr>
            <a:r>
              <a:rPr lang="en-US" sz="2800" dirty="0"/>
              <a:t>Identify strong and weak teachers</a:t>
            </a:r>
          </a:p>
          <a:p>
            <a:pPr lvl="1"/>
            <a:r>
              <a:rPr lang="en-US" sz="2000" dirty="0"/>
              <a:t>Value added, better teacher evaluation</a:t>
            </a:r>
          </a:p>
          <a:p>
            <a:r>
              <a:rPr lang="en-US" sz="2800" dirty="0" smtClean="0"/>
              <a:t>Increase curricular rigor</a:t>
            </a:r>
          </a:p>
          <a:p>
            <a:pPr lvl="1"/>
            <a:r>
              <a:rPr lang="en-US" sz="2000" dirty="0" smtClean="0"/>
              <a:t>Common core, College-prep curriculum for all</a:t>
            </a:r>
          </a:p>
          <a:p>
            <a:pPr marL="0" indent="0">
              <a:spcBef>
                <a:spcPts val="1800"/>
              </a:spcBef>
              <a:buNone/>
            </a:pPr>
            <a:endParaRPr lang="en-US" sz="2800" i="1" dirty="0" smtClean="0">
              <a:solidFill>
                <a:schemeClr val="accent6">
                  <a:lumMod val="60000"/>
                  <a:lumOff val="40000"/>
                </a:schemeClr>
              </a:solidFill>
            </a:endParaRPr>
          </a:p>
          <a:p>
            <a:pPr marL="0" indent="0">
              <a:spcBef>
                <a:spcPts val="1800"/>
              </a:spcBef>
              <a:buNone/>
            </a:pPr>
            <a:r>
              <a:rPr lang="en-US" sz="2800" i="1" dirty="0" smtClean="0">
                <a:solidFill>
                  <a:schemeClr val="accent6">
                    <a:lumMod val="60000"/>
                    <a:lumOff val="40000"/>
                  </a:schemeClr>
                </a:solidFill>
              </a:rPr>
              <a:t>Need to consider the conditions that affect whether these strategies can be effective</a:t>
            </a:r>
          </a:p>
        </p:txBody>
      </p:sp>
    </p:spTree>
    <p:extLst>
      <p:ext uri="{BB962C8B-B14F-4D97-AF65-F5344CB8AC3E}">
        <p14:creationId xmlns:p14="http://schemas.microsoft.com/office/powerpoint/2010/main" val="359489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bwMode="auto">
          <a:xfrm>
            <a:off x="1219200" y="1899492"/>
            <a:ext cx="7594294" cy="2286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r>
              <a:rPr lang="en-US" sz="2400" b="1" dirty="0" smtClean="0">
                <a:solidFill>
                  <a:schemeClr val="accent2"/>
                </a:solidFill>
                <a:latin typeface="Adobe Garamond Pro"/>
              </a:rPr>
              <a:t>Five Essential Supports for School Improvement</a:t>
            </a:r>
          </a:p>
          <a:p>
            <a:pPr eaLnBrk="1" hangingPunct="1">
              <a:buNone/>
            </a:pPr>
            <a:r>
              <a:rPr lang="en-US" sz="2400" dirty="0" smtClean="0">
                <a:solidFill>
                  <a:schemeClr val="accent2">
                    <a:lumMod val="60000"/>
                    <a:lumOff val="40000"/>
                  </a:schemeClr>
                </a:solidFill>
              </a:rPr>
              <a:t>School Leadership as Driver for Change </a:t>
            </a:r>
          </a:p>
          <a:p>
            <a:pPr eaLnBrk="1" hangingPunct="1">
              <a:buNone/>
            </a:pPr>
            <a:r>
              <a:rPr lang="en-US" sz="2400" dirty="0" smtClean="0">
                <a:solidFill>
                  <a:schemeClr val="accent2">
                    <a:lumMod val="60000"/>
                    <a:lumOff val="40000"/>
                  </a:schemeClr>
                </a:solidFill>
              </a:rPr>
              <a:t>Robust Parent-Community Ties</a:t>
            </a:r>
          </a:p>
          <a:p>
            <a:pPr eaLnBrk="1" hangingPunct="1">
              <a:buNone/>
            </a:pPr>
            <a:r>
              <a:rPr lang="en-US" sz="2400" dirty="0" smtClean="0">
                <a:solidFill>
                  <a:schemeClr val="accent2">
                    <a:lumMod val="60000"/>
                    <a:lumOff val="40000"/>
                  </a:schemeClr>
                </a:solidFill>
              </a:rPr>
              <a:t>Strong Professional Capacity </a:t>
            </a:r>
          </a:p>
          <a:p>
            <a:pPr eaLnBrk="1" hangingPunct="1">
              <a:buNone/>
            </a:pPr>
            <a:r>
              <a:rPr lang="en-US" sz="2400" dirty="0" smtClean="0">
                <a:solidFill>
                  <a:schemeClr val="accent2">
                    <a:lumMod val="60000"/>
                    <a:lumOff val="40000"/>
                  </a:schemeClr>
                </a:solidFill>
              </a:rPr>
              <a:t>Student-Centered Learning Climate</a:t>
            </a:r>
          </a:p>
          <a:p>
            <a:pPr eaLnBrk="1" hangingPunct="1">
              <a:buNone/>
            </a:pPr>
            <a:r>
              <a:rPr lang="en-US" sz="2400" dirty="0" smtClean="0">
                <a:solidFill>
                  <a:schemeClr val="accent2">
                    <a:lumMod val="60000"/>
                    <a:lumOff val="40000"/>
                  </a:schemeClr>
                </a:solidFill>
              </a:rPr>
              <a:t>Instructional Guidance</a:t>
            </a:r>
          </a:p>
        </p:txBody>
      </p:sp>
      <p:sp>
        <p:nvSpPr>
          <p:cNvPr id="5" name="Rectangle 4"/>
          <p:cNvSpPr/>
          <p:nvPr/>
        </p:nvSpPr>
        <p:spPr>
          <a:xfrm>
            <a:off x="0" y="304800"/>
            <a:ext cx="9144000" cy="1077218"/>
          </a:xfrm>
          <a:prstGeom prst="rect">
            <a:avLst/>
          </a:prstGeom>
        </p:spPr>
        <p:txBody>
          <a:bodyPr wrap="square">
            <a:spAutoFit/>
          </a:bodyPr>
          <a:lstStyle/>
          <a:p>
            <a:pPr algn="ctr"/>
            <a:r>
              <a:rPr lang="en-US" sz="3200" dirty="0" smtClean="0"/>
              <a:t>School improvement requires systemic work on multiple fronts</a:t>
            </a:r>
          </a:p>
        </p:txBody>
      </p:sp>
      <p:sp>
        <p:nvSpPr>
          <p:cNvPr id="6" name="Oval 5"/>
          <p:cNvSpPr/>
          <p:nvPr/>
        </p:nvSpPr>
        <p:spPr>
          <a:xfrm>
            <a:off x="4254511" y="5152572"/>
            <a:ext cx="1447801" cy="1447801"/>
          </a:xfrm>
          <a:prstGeom prst="ellipse">
            <a:avLst/>
          </a:prstGeom>
          <a:solidFill>
            <a:srgbClr val="E8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44314" y="5317103"/>
            <a:ext cx="1476282" cy="1138773"/>
          </a:xfrm>
          <a:prstGeom prst="rect">
            <a:avLst/>
          </a:prstGeom>
          <a:noFill/>
          <a:ln>
            <a:noFill/>
          </a:ln>
        </p:spPr>
        <p:txBody>
          <a:bodyPr wrap="square" rtlCol="0">
            <a:spAutoFit/>
          </a:bodyPr>
          <a:lstStyle/>
          <a:p>
            <a:pPr algn="ctr"/>
            <a:r>
              <a:rPr lang="en-US" sz="1700" dirty="0" smtClean="0">
                <a:solidFill>
                  <a:srgbClr val="FFFFFF"/>
                </a:solidFill>
              </a:rPr>
              <a:t>Student-</a:t>
            </a:r>
            <a:br>
              <a:rPr lang="en-US" sz="1700" dirty="0" smtClean="0">
                <a:solidFill>
                  <a:srgbClr val="FFFFFF"/>
                </a:solidFill>
              </a:rPr>
            </a:br>
            <a:r>
              <a:rPr lang="en-US" sz="1700" dirty="0" smtClean="0">
                <a:solidFill>
                  <a:srgbClr val="FFFFFF"/>
                </a:solidFill>
              </a:rPr>
              <a:t>Centered Learning Climate</a:t>
            </a:r>
            <a:endParaRPr lang="en-US" sz="1700" dirty="0">
              <a:solidFill>
                <a:srgbClr val="FFFFFF"/>
              </a:solidFill>
            </a:endParaRPr>
          </a:p>
        </p:txBody>
      </p:sp>
      <p:sp>
        <p:nvSpPr>
          <p:cNvPr id="8" name="Oval 7"/>
          <p:cNvSpPr/>
          <p:nvPr/>
        </p:nvSpPr>
        <p:spPr>
          <a:xfrm>
            <a:off x="5791200" y="5152572"/>
            <a:ext cx="1477814" cy="1447800"/>
          </a:xfrm>
          <a:prstGeom prst="ellipse">
            <a:avLst/>
          </a:prstGeom>
          <a:solidFill>
            <a:srgbClr val="B3A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785726" y="5562600"/>
            <a:ext cx="1454574" cy="615553"/>
          </a:xfrm>
          <a:prstGeom prst="rect">
            <a:avLst/>
          </a:prstGeom>
          <a:noFill/>
          <a:ln>
            <a:noFill/>
          </a:ln>
        </p:spPr>
        <p:txBody>
          <a:bodyPr wrap="square" rtlCol="0">
            <a:spAutoFit/>
          </a:bodyPr>
          <a:lstStyle/>
          <a:p>
            <a:pPr algn="ctr"/>
            <a:r>
              <a:rPr lang="en-US" sz="1700" dirty="0" smtClean="0">
                <a:solidFill>
                  <a:srgbClr val="FFFFFF"/>
                </a:solidFill>
              </a:rPr>
              <a:t>Instructional Guidance</a:t>
            </a:r>
            <a:endParaRPr lang="en-US" sz="1700" dirty="0">
              <a:solidFill>
                <a:srgbClr val="FFFFFF"/>
              </a:solidFill>
            </a:endParaRPr>
          </a:p>
        </p:txBody>
      </p:sp>
      <p:sp>
        <p:nvSpPr>
          <p:cNvPr id="10" name="Oval 9"/>
          <p:cNvSpPr/>
          <p:nvPr/>
        </p:nvSpPr>
        <p:spPr>
          <a:xfrm>
            <a:off x="7350333" y="5145535"/>
            <a:ext cx="1496509" cy="1453234"/>
          </a:xfrm>
          <a:prstGeom prst="ellipse">
            <a:avLst/>
          </a:prstGeom>
          <a:solidFill>
            <a:srgbClr val="C65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348850" y="5604245"/>
            <a:ext cx="1498381" cy="624274"/>
          </a:xfrm>
          <a:prstGeom prst="rect">
            <a:avLst/>
          </a:prstGeom>
          <a:noFill/>
          <a:ln>
            <a:noFill/>
          </a:ln>
        </p:spPr>
        <p:txBody>
          <a:bodyPr wrap="square" rtlCol="0">
            <a:spAutoFit/>
          </a:bodyPr>
          <a:lstStyle/>
          <a:p>
            <a:pPr algn="ctr"/>
            <a:r>
              <a:rPr lang="en-US" sz="1700" dirty="0" smtClean="0">
                <a:solidFill>
                  <a:srgbClr val="FFFFFF"/>
                </a:solidFill>
              </a:rPr>
              <a:t>Professional Capacity</a:t>
            </a:r>
            <a:endParaRPr lang="en-US" sz="1700" dirty="0">
              <a:solidFill>
                <a:srgbClr val="FFFFFF"/>
              </a:solidFill>
            </a:endParaRPr>
          </a:p>
        </p:txBody>
      </p:sp>
      <p:sp>
        <p:nvSpPr>
          <p:cNvPr id="12" name="Oval 11"/>
          <p:cNvSpPr/>
          <p:nvPr/>
        </p:nvSpPr>
        <p:spPr>
          <a:xfrm>
            <a:off x="2724383" y="5163849"/>
            <a:ext cx="1447801" cy="1447801"/>
          </a:xfrm>
          <a:prstGeom prst="ellipse">
            <a:avLst/>
          </a:prstGeom>
          <a:solidFill>
            <a:srgbClr val="7A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819578" y="5451252"/>
            <a:ext cx="1276904" cy="877163"/>
          </a:xfrm>
          <a:prstGeom prst="rect">
            <a:avLst/>
          </a:prstGeom>
          <a:noFill/>
        </p:spPr>
        <p:txBody>
          <a:bodyPr wrap="square" rtlCol="0">
            <a:spAutoFit/>
          </a:bodyPr>
          <a:lstStyle/>
          <a:p>
            <a:pPr algn="ctr"/>
            <a:r>
              <a:rPr lang="en-US" sz="1700" dirty="0" smtClean="0">
                <a:solidFill>
                  <a:srgbClr val="FFFFFF"/>
                </a:solidFill>
              </a:rPr>
              <a:t>Parent –Community</a:t>
            </a:r>
          </a:p>
          <a:p>
            <a:pPr algn="ctr"/>
            <a:r>
              <a:rPr lang="en-US" sz="1700" dirty="0" smtClean="0">
                <a:solidFill>
                  <a:srgbClr val="FFFFFF"/>
                </a:solidFill>
              </a:rPr>
              <a:t>Ties</a:t>
            </a:r>
            <a:endParaRPr lang="en-US" sz="1700" dirty="0">
              <a:solidFill>
                <a:srgbClr val="FFFFFF"/>
              </a:solidFill>
            </a:endParaRPr>
          </a:p>
        </p:txBody>
      </p:sp>
      <p:sp>
        <p:nvSpPr>
          <p:cNvPr id="14" name="Oval 13"/>
          <p:cNvSpPr/>
          <p:nvPr/>
        </p:nvSpPr>
        <p:spPr>
          <a:xfrm>
            <a:off x="1172544" y="5142560"/>
            <a:ext cx="1447801" cy="1447801"/>
          </a:xfrm>
          <a:prstGeom prst="ellipse">
            <a:avLst/>
          </a:prstGeom>
          <a:solidFill>
            <a:srgbClr val="39A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194804" y="5697691"/>
            <a:ext cx="1432112" cy="369332"/>
          </a:xfrm>
          <a:prstGeom prst="rect">
            <a:avLst/>
          </a:prstGeom>
        </p:spPr>
        <p:txBody>
          <a:bodyPr wrap="square">
            <a:spAutoFit/>
          </a:bodyPr>
          <a:lstStyle/>
          <a:p>
            <a:pPr algn="ctr"/>
            <a:r>
              <a:rPr lang="en-US" dirty="0" smtClean="0">
                <a:solidFill>
                  <a:srgbClr val="FFFFFF"/>
                </a:solidFill>
              </a:rPr>
              <a:t>Leadership</a:t>
            </a:r>
            <a:endParaRPr lang="en-US" dirty="0">
              <a:solidFill>
                <a:srgbClr val="FFFFFF"/>
              </a:solidFill>
            </a:endParaRPr>
          </a:p>
        </p:txBody>
      </p:sp>
    </p:spTree>
    <p:extLst>
      <p:ext uri="{BB962C8B-B14F-4D97-AF65-F5344CB8AC3E}">
        <p14:creationId xmlns:p14="http://schemas.microsoft.com/office/powerpoint/2010/main" val="39879489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Reflection</a:t>
            </a:r>
            <a:endParaRPr lang="en-US" dirty="0">
              <a:solidFill>
                <a:schemeClr val="accent6"/>
              </a:solidFill>
            </a:endParaRPr>
          </a:p>
        </p:txBody>
      </p:sp>
      <p:sp>
        <p:nvSpPr>
          <p:cNvPr id="3" name="Content Placeholder 2"/>
          <p:cNvSpPr>
            <a:spLocks noGrp="1"/>
          </p:cNvSpPr>
          <p:nvPr>
            <p:ph idx="1"/>
          </p:nvPr>
        </p:nvSpPr>
        <p:spPr>
          <a:xfrm>
            <a:off x="501268" y="1434947"/>
            <a:ext cx="8229600" cy="4525963"/>
          </a:xfrm>
        </p:spPr>
        <p:txBody>
          <a:bodyPr/>
          <a:lstStyle/>
          <a:p>
            <a:pPr lvl="0"/>
            <a:r>
              <a:rPr lang="en-US" sz="2000" dirty="0" smtClean="0"/>
              <a:t>In what ways do the research findings resonate, or are similar </a:t>
            </a:r>
            <a:r>
              <a:rPr lang="en-US" sz="2000" dirty="0"/>
              <a:t>to something you have experienced in your own work</a:t>
            </a:r>
            <a:r>
              <a:rPr lang="en-US" sz="2000" dirty="0" smtClean="0"/>
              <a:t>?</a:t>
            </a:r>
          </a:p>
          <a:p>
            <a:pPr lvl="1"/>
            <a:r>
              <a:rPr lang="en-US" sz="1600" dirty="0"/>
              <a:t>Thinking specifically about the challenges you came up with earlier, what connections do you see between these and the </a:t>
            </a:r>
            <a:r>
              <a:rPr lang="en-US" sz="1600" dirty="0" smtClean="0"/>
              <a:t>research?</a:t>
            </a:r>
          </a:p>
          <a:p>
            <a:pPr>
              <a:spcBef>
                <a:spcPts val="1200"/>
              </a:spcBef>
            </a:pPr>
            <a:r>
              <a:rPr lang="en-US" sz="2000" dirty="0" smtClean="0"/>
              <a:t>How could a school use the new curriculum standards to build each of the five essential supports?</a:t>
            </a:r>
          </a:p>
          <a:p>
            <a:pPr lvl="1"/>
            <a:r>
              <a:rPr lang="en-US" sz="1600" dirty="0" smtClean="0"/>
              <a:t>What needs to happen to make the new standards effective at improving student achievement, not just a change in what is taught?</a:t>
            </a:r>
          </a:p>
          <a:p>
            <a:pPr lvl="1"/>
            <a:r>
              <a:rPr lang="en-US" sz="1600" dirty="0" smtClean="0"/>
              <a:t>What are the potential barriers?</a:t>
            </a:r>
          </a:p>
          <a:p>
            <a:pPr>
              <a:spcBef>
                <a:spcPts val="1200"/>
              </a:spcBef>
            </a:pPr>
            <a:r>
              <a:rPr lang="en-US" sz="2000" dirty="0" smtClean="0"/>
              <a:t>How could a school use the new teacher evaluation frameworks to build the five essential supports?</a:t>
            </a:r>
          </a:p>
          <a:p>
            <a:pPr lvl="1">
              <a:spcBef>
                <a:spcPts val="1200"/>
              </a:spcBef>
            </a:pPr>
            <a:r>
              <a:rPr lang="en-US" sz="1600" dirty="0"/>
              <a:t>What are the potential barriers</a:t>
            </a:r>
            <a:r>
              <a:rPr lang="en-US" sz="1600" dirty="0" smtClean="0"/>
              <a:t>?  How could those barriers be addressed?</a:t>
            </a:r>
          </a:p>
          <a:p>
            <a:pPr marL="457200" lvl="1" indent="0">
              <a:spcBef>
                <a:spcPts val="1200"/>
              </a:spcBef>
              <a:buNone/>
            </a:pPr>
            <a:endParaRPr lang="en-US" sz="1600" dirty="0"/>
          </a:p>
          <a:p>
            <a:pPr lvl="1">
              <a:spcBef>
                <a:spcPts val="1200"/>
              </a:spcBef>
            </a:pPr>
            <a:endParaRPr lang="en-US" sz="1600" dirty="0" smtClean="0"/>
          </a:p>
          <a:p>
            <a:pPr marL="457200" lvl="1" indent="0">
              <a:buNone/>
            </a:pPr>
            <a:endParaRPr lang="en-US" sz="1600" dirty="0" smtClean="0"/>
          </a:p>
          <a:p>
            <a:pPr lvl="1"/>
            <a:endParaRPr lang="en-US" sz="1600" dirty="0" smtClean="0"/>
          </a:p>
          <a:p>
            <a:endParaRPr lang="en-US" sz="2000" dirty="0" smtClean="0"/>
          </a:p>
          <a:p>
            <a:pPr marL="457200" lvl="1" indent="0">
              <a:buNone/>
            </a:pPr>
            <a:endParaRPr lang="en-US" sz="1600" dirty="0"/>
          </a:p>
        </p:txBody>
      </p:sp>
    </p:spTree>
    <p:extLst>
      <p:ext uri="{BB962C8B-B14F-4D97-AF65-F5344CB8AC3E}">
        <p14:creationId xmlns:p14="http://schemas.microsoft.com/office/powerpoint/2010/main" val="3199901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143000" y="1143000"/>
            <a:ext cx="754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Garamond" charset="0"/>
                <a:ea typeface="Geneva" charset="-128"/>
              </a:defRPr>
            </a:lvl1pPr>
            <a:lvl2pPr marL="742950" indent="-285750">
              <a:defRPr sz="2400">
                <a:solidFill>
                  <a:schemeClr val="tx1"/>
                </a:solidFill>
                <a:latin typeface="AGaramond" charset="0"/>
                <a:ea typeface="Geneva" charset="-128"/>
              </a:defRPr>
            </a:lvl2pPr>
            <a:lvl3pPr marL="1143000" indent="-228600">
              <a:defRPr sz="2400">
                <a:solidFill>
                  <a:schemeClr val="tx1"/>
                </a:solidFill>
                <a:latin typeface="AGaramond" charset="0"/>
                <a:ea typeface="Geneva" charset="-128"/>
              </a:defRPr>
            </a:lvl3pPr>
            <a:lvl4pPr marL="1600200" indent="-228600">
              <a:defRPr sz="2400">
                <a:solidFill>
                  <a:schemeClr val="tx1"/>
                </a:solidFill>
                <a:latin typeface="AGaramond" charset="0"/>
                <a:ea typeface="Geneva" charset="-128"/>
              </a:defRPr>
            </a:lvl4pPr>
            <a:lvl5pPr marL="2057400" indent="-228600">
              <a:defRPr sz="2400">
                <a:solidFill>
                  <a:schemeClr val="tx1"/>
                </a:solidFill>
                <a:latin typeface="AGaramond" charset="0"/>
                <a:ea typeface="Geneva" charset="-128"/>
              </a:defRPr>
            </a:lvl5pPr>
            <a:lvl6pPr marL="2514600" indent="-228600" eaLnBrk="0" fontAlgn="base" hangingPunct="0">
              <a:spcBef>
                <a:spcPct val="0"/>
              </a:spcBef>
              <a:spcAft>
                <a:spcPct val="0"/>
              </a:spcAft>
              <a:defRPr sz="2400">
                <a:solidFill>
                  <a:schemeClr val="tx1"/>
                </a:solidFill>
                <a:latin typeface="AGaramond" charset="0"/>
                <a:ea typeface="Geneva" charset="-128"/>
              </a:defRPr>
            </a:lvl6pPr>
            <a:lvl7pPr marL="2971800" indent="-228600" eaLnBrk="0" fontAlgn="base" hangingPunct="0">
              <a:spcBef>
                <a:spcPct val="0"/>
              </a:spcBef>
              <a:spcAft>
                <a:spcPct val="0"/>
              </a:spcAft>
              <a:defRPr sz="2400">
                <a:solidFill>
                  <a:schemeClr val="tx1"/>
                </a:solidFill>
                <a:latin typeface="AGaramond" charset="0"/>
                <a:ea typeface="Geneva" charset="-128"/>
              </a:defRPr>
            </a:lvl7pPr>
            <a:lvl8pPr marL="3429000" indent="-228600" eaLnBrk="0" fontAlgn="base" hangingPunct="0">
              <a:spcBef>
                <a:spcPct val="0"/>
              </a:spcBef>
              <a:spcAft>
                <a:spcPct val="0"/>
              </a:spcAft>
              <a:defRPr sz="2400">
                <a:solidFill>
                  <a:schemeClr val="tx1"/>
                </a:solidFill>
                <a:latin typeface="AGaramond" charset="0"/>
                <a:ea typeface="Geneva" charset="-128"/>
              </a:defRPr>
            </a:lvl8pPr>
            <a:lvl9pPr marL="3886200" indent="-228600" eaLnBrk="0" fontAlgn="base" hangingPunct="0">
              <a:spcBef>
                <a:spcPct val="0"/>
              </a:spcBef>
              <a:spcAft>
                <a:spcPct val="0"/>
              </a:spcAft>
              <a:defRPr sz="2400">
                <a:solidFill>
                  <a:schemeClr val="tx1"/>
                </a:solidFill>
                <a:latin typeface="AGaramond" charset="0"/>
                <a:ea typeface="Geneva" charset="-128"/>
              </a:defRPr>
            </a:lvl9pPr>
          </a:lstStyle>
          <a:p>
            <a:pPr eaLnBrk="0" hangingPunct="0"/>
            <a:r>
              <a:rPr lang="en-US" sz="2000" smtClean="0">
                <a:solidFill>
                  <a:srgbClr val="000000"/>
                </a:solidFill>
                <a:latin typeface="HelveticaNeue Condensed" charset="0"/>
                <a:cs typeface="+mn-cs"/>
              </a:rPr>
              <a:t>For more information please visit </a:t>
            </a:r>
            <a:r>
              <a:rPr lang="en-US" sz="2000" smtClean="0">
                <a:solidFill>
                  <a:srgbClr val="333399"/>
                </a:solidFill>
                <a:latin typeface="HelveticaNeue Condensed" charset="0"/>
                <a:cs typeface="+mn-cs"/>
              </a:rPr>
              <a:t>ccsr.uchicago.edu</a:t>
            </a:r>
            <a:endParaRPr lang="en-US" sz="2000" smtClean="0">
              <a:solidFill>
                <a:srgbClr val="000000"/>
              </a:solidFill>
              <a:latin typeface="HelveticaNeue Condensed" charset="0"/>
              <a:cs typeface="+mn-cs"/>
            </a:endParaRPr>
          </a:p>
        </p:txBody>
      </p:sp>
    </p:spTree>
    <p:extLst>
      <p:ext uri="{BB962C8B-B14F-4D97-AF65-F5344CB8AC3E}">
        <p14:creationId xmlns:p14="http://schemas.microsoft.com/office/powerpoint/2010/main" val="984910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Reflection</a:t>
            </a:r>
            <a:endParaRPr lang="en-US" dirty="0">
              <a:solidFill>
                <a:schemeClr val="accent6"/>
              </a:solidFill>
            </a:endParaRPr>
          </a:p>
        </p:txBody>
      </p:sp>
      <p:sp>
        <p:nvSpPr>
          <p:cNvPr id="3" name="Content Placeholder 2"/>
          <p:cNvSpPr>
            <a:spLocks noGrp="1"/>
          </p:cNvSpPr>
          <p:nvPr>
            <p:ph idx="1"/>
          </p:nvPr>
        </p:nvSpPr>
        <p:spPr/>
        <p:txBody>
          <a:bodyPr/>
          <a:lstStyle/>
          <a:p>
            <a:pPr lvl="0"/>
            <a:r>
              <a:rPr lang="en-US" sz="2400" dirty="0"/>
              <a:t>What efforts are underway or being contemplated to increase </a:t>
            </a:r>
            <a:r>
              <a:rPr lang="en-US" sz="2400" dirty="0" smtClean="0"/>
              <a:t>curricular rigor and student learning in your school/classroom/district? </a:t>
            </a:r>
          </a:p>
          <a:p>
            <a:pPr lvl="0">
              <a:spcBef>
                <a:spcPts val="1200"/>
              </a:spcBef>
            </a:pPr>
            <a:r>
              <a:rPr lang="en-US" sz="2400" dirty="0" smtClean="0"/>
              <a:t>What </a:t>
            </a:r>
            <a:r>
              <a:rPr lang="en-US" sz="2400" dirty="0"/>
              <a:t>are the challenges that you anticipate/currently face with increasing academic rigor </a:t>
            </a:r>
            <a:r>
              <a:rPr lang="en-US" sz="2400" dirty="0" smtClean="0"/>
              <a:t>and student learning?</a:t>
            </a:r>
          </a:p>
          <a:p>
            <a:pPr lvl="1"/>
            <a:r>
              <a:rPr lang="en-US" sz="2000" dirty="0" smtClean="0"/>
              <a:t>Through work on the new common standards?</a:t>
            </a:r>
          </a:p>
          <a:p>
            <a:pPr lvl="1"/>
            <a:r>
              <a:rPr lang="en-US" sz="2000" dirty="0" smtClean="0"/>
              <a:t>Through new teacher evaluation practices?</a:t>
            </a:r>
            <a:endParaRPr lang="en-US" sz="2000" dirty="0"/>
          </a:p>
        </p:txBody>
      </p:sp>
    </p:spTree>
    <p:extLst>
      <p:ext uri="{BB962C8B-B14F-4D97-AF65-F5344CB8AC3E}">
        <p14:creationId xmlns:p14="http://schemas.microsoft.com/office/powerpoint/2010/main" val="306162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2438400" y="152400"/>
            <a:ext cx="44704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p:extLst>
              <p:ext uri="{D42A27DB-BD31-4B8C-83A1-F6EECF244321}">
                <p14:modId xmlns:p14="http://schemas.microsoft.com/office/powerpoint/2010/main" val="1691638594"/>
              </p:ext>
            </p:extLst>
          </p:nvPr>
        </p:nvGraphicFramePr>
        <p:xfrm>
          <a:off x="623888" y="1111175"/>
          <a:ext cx="8215312"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1027" name="Text Box 3"/>
          <p:cNvSpPr txBox="1">
            <a:spLocks noChangeArrowheads="1"/>
          </p:cNvSpPr>
          <p:nvPr/>
        </p:nvSpPr>
        <p:spPr bwMode="auto">
          <a:xfrm>
            <a:off x="8077200" y="6553200"/>
            <a:ext cx="838200" cy="366713"/>
          </a:xfrm>
          <a:prstGeom prst="rect">
            <a:avLst/>
          </a:prstGeom>
          <a:noFill/>
          <a:ln w="9525">
            <a:noFill/>
            <a:miter lim="800000"/>
            <a:headEnd/>
            <a:tailEnd/>
          </a:ln>
        </p:spPr>
        <p:txBody>
          <a:bodyPr>
            <a:spAutoFit/>
          </a:bodyPr>
          <a:lstStyle/>
          <a:p>
            <a:pPr algn="l"/>
            <a:endParaRPr lang="en-US" sz="1800" b="0"/>
          </a:p>
        </p:txBody>
      </p:sp>
      <p:sp>
        <p:nvSpPr>
          <p:cNvPr id="1029" name="Rectangle 5"/>
          <p:cNvSpPr>
            <a:spLocks noChangeArrowheads="1"/>
          </p:cNvSpPr>
          <p:nvPr/>
        </p:nvSpPr>
        <p:spPr bwMode="auto">
          <a:xfrm>
            <a:off x="228600" y="304800"/>
            <a:ext cx="8610600" cy="806375"/>
          </a:xfrm>
          <a:prstGeom prst="rect">
            <a:avLst/>
          </a:prstGeom>
          <a:noFill/>
          <a:ln w="9525">
            <a:noFill/>
            <a:miter lim="800000"/>
            <a:headEnd/>
            <a:tailEnd/>
          </a:ln>
        </p:spPr>
        <p:txBody>
          <a:bodyPr>
            <a:spAutoFit/>
          </a:bodyPr>
          <a:lstStyle/>
          <a:p>
            <a:pPr algn="ctr">
              <a:lnSpc>
                <a:spcPct val="80000"/>
              </a:lnSpc>
              <a:buClr>
                <a:schemeClr val="accent1"/>
              </a:buClr>
            </a:pPr>
            <a:r>
              <a:rPr lang="en-US" sz="2900" b="1" dirty="0" smtClean="0">
                <a:solidFill>
                  <a:schemeClr val="accent2"/>
                </a:solidFill>
                <a:latin typeface="Lucida Grande" charset="0"/>
              </a:rPr>
              <a:t>Chicago Schools Diverged Considerably in Student Achievement in the 1990s</a:t>
            </a:r>
            <a:endParaRPr lang="en-US" sz="2900" b="1" dirty="0">
              <a:solidFill>
                <a:schemeClr val="accent2"/>
              </a:solidFill>
              <a:latin typeface="Lucida Grande"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74638"/>
            <a:ext cx="8229600" cy="6397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solidFill>
                <a:effectLst/>
                <a:uLnTx/>
                <a:uFillTx/>
                <a:latin typeface="+mj-lt"/>
                <a:ea typeface="+mj-ea"/>
                <a:cs typeface="+mj-cs"/>
              </a:rPr>
              <a:t>A Framework of 5 Essential Supports</a:t>
            </a:r>
          </a:p>
        </p:txBody>
      </p:sp>
      <p:pic>
        <p:nvPicPr>
          <p:cNvPr id="32" name="Picture 31" descr="Framework charts.jpg"/>
          <p:cNvPicPr>
            <a:picLocks noChangeAspect="1"/>
          </p:cNvPicPr>
          <p:nvPr/>
        </p:nvPicPr>
        <p:blipFill>
          <a:blip r:embed="rId3" cstate="print"/>
          <a:stretch>
            <a:fillRect/>
          </a:stretch>
        </p:blipFill>
        <p:spPr>
          <a:xfrm>
            <a:off x="1220569" y="808055"/>
            <a:ext cx="7772400" cy="5486400"/>
          </a:xfrm>
          <a:prstGeom prst="rect">
            <a:avLst/>
          </a:prstGeom>
        </p:spPr>
      </p:pic>
    </p:spTree>
    <p:extLst>
      <p:ext uri="{BB962C8B-B14F-4D97-AF65-F5344CB8AC3E}">
        <p14:creationId xmlns:p14="http://schemas.microsoft.com/office/powerpoint/2010/main" val="347521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304800" y="304800"/>
            <a:ext cx="8534400" cy="143192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2400"/>
              </a:spcBef>
            </a:pPr>
            <a:r>
              <a:rPr lang="en-US" sz="3600" b="1" dirty="0" smtClean="0">
                <a:solidFill>
                  <a:schemeClr val="accent6"/>
                </a:solidFill>
              </a:rPr>
              <a:t>Improvement in </a:t>
            </a:r>
            <a:r>
              <a:rPr lang="en-US" sz="3600" b="1" u="sng" dirty="0" smtClean="0">
                <a:solidFill>
                  <a:schemeClr val="accent6"/>
                </a:solidFill>
              </a:rPr>
              <a:t>learning gains </a:t>
            </a:r>
            <a:r>
              <a:rPr lang="en-US" sz="3600" b="1" dirty="0" smtClean="0">
                <a:solidFill>
                  <a:schemeClr val="accent6"/>
                </a:solidFill>
              </a:rPr>
              <a:t>depended on adults working cooperatively, focused on instruction</a:t>
            </a:r>
          </a:p>
        </p:txBody>
      </p:sp>
      <p:sp>
        <p:nvSpPr>
          <p:cNvPr id="45059" name="Rectangle 3"/>
          <p:cNvSpPr>
            <a:spLocks noGrp="1" noChangeArrowheads="1"/>
          </p:cNvSpPr>
          <p:nvPr>
            <p:ph idx="1"/>
          </p:nvPr>
        </p:nvSpPr>
        <p:spPr bwMode="auto">
          <a:xfrm>
            <a:off x="457200" y="2540202"/>
            <a:ext cx="8419846" cy="3631998"/>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accent1"/>
              </a:buClr>
            </a:pPr>
            <a:r>
              <a:rPr lang="en-US" sz="2800" dirty="0" smtClean="0"/>
              <a:t>In schools with a well-aligned curriculum and a strong professional community among teachers</a:t>
            </a:r>
          </a:p>
          <a:p>
            <a:pPr marL="914400" lvl="2" eaLnBrk="1" hangingPunct="1">
              <a:spcBef>
                <a:spcPts val="1200"/>
              </a:spcBef>
              <a:buClr>
                <a:schemeClr val="accent1"/>
              </a:buClr>
            </a:pPr>
            <a:r>
              <a:rPr lang="en-US" sz="2800" dirty="0" smtClean="0">
                <a:solidFill>
                  <a:schemeClr val="accent2"/>
                </a:solidFill>
              </a:rPr>
              <a:t>48-57% substantially improved math/reading </a:t>
            </a:r>
          </a:p>
          <a:p>
            <a:pPr marL="914400" lvl="2" eaLnBrk="1" hangingPunct="1">
              <a:spcBef>
                <a:spcPts val="1200"/>
              </a:spcBef>
              <a:buClr>
                <a:schemeClr val="accent1"/>
              </a:buClr>
            </a:pPr>
            <a:r>
              <a:rPr lang="en-US" sz="2800" dirty="0" smtClean="0">
                <a:solidFill>
                  <a:schemeClr val="accent2"/>
                </a:solidFill>
              </a:rPr>
              <a:t>4-9% were stagnant</a:t>
            </a:r>
          </a:p>
        </p:txBody>
      </p:sp>
      <p:grpSp>
        <p:nvGrpSpPr>
          <p:cNvPr id="8" name="Group 7"/>
          <p:cNvGrpSpPr/>
          <p:nvPr/>
        </p:nvGrpSpPr>
        <p:grpSpPr>
          <a:xfrm>
            <a:off x="7337556" y="5105400"/>
            <a:ext cx="1539490" cy="1494972"/>
            <a:chOff x="2971800" y="1219200"/>
            <a:chExt cx="1600200" cy="1600200"/>
          </a:xfrm>
          <a:solidFill>
            <a:srgbClr val="92D050"/>
          </a:solidFill>
        </p:grpSpPr>
        <p:sp>
          <p:nvSpPr>
            <p:cNvPr id="9" name="Oval 8"/>
            <p:cNvSpPr/>
            <p:nvPr/>
          </p:nvSpPr>
          <p:spPr>
            <a:xfrm>
              <a:off x="2971800" y="1219200"/>
              <a:ext cx="1600200" cy="1600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0" y="1676400"/>
              <a:ext cx="1447800" cy="658881"/>
            </a:xfrm>
            <a:prstGeom prst="rect">
              <a:avLst/>
            </a:prstGeom>
            <a:grpFill/>
            <a:ln>
              <a:noFill/>
            </a:ln>
          </p:spPr>
          <p:txBody>
            <a:bodyPr wrap="square" rtlCol="0">
              <a:spAutoFit/>
            </a:bodyPr>
            <a:lstStyle/>
            <a:p>
              <a:pPr algn="ctr"/>
              <a:r>
                <a:rPr lang="en-US" sz="1700" dirty="0" smtClean="0">
                  <a:solidFill>
                    <a:schemeClr val="bg1"/>
                  </a:solidFill>
                </a:rPr>
                <a:t>Professional Capacity</a:t>
              </a:r>
              <a:endParaRPr lang="en-US" sz="1700" dirty="0">
                <a:solidFill>
                  <a:schemeClr val="bg1"/>
                </a:solidFill>
              </a:endParaRPr>
            </a:p>
          </p:txBody>
        </p:sp>
      </p:grpSp>
      <p:grpSp>
        <p:nvGrpSpPr>
          <p:cNvPr id="11" name="Group 10"/>
          <p:cNvGrpSpPr/>
          <p:nvPr/>
        </p:nvGrpSpPr>
        <p:grpSpPr>
          <a:xfrm>
            <a:off x="5785726" y="5152572"/>
            <a:ext cx="1483290" cy="1447800"/>
            <a:chOff x="2965871" y="1219200"/>
            <a:chExt cx="1606129" cy="1600200"/>
          </a:xfrm>
          <a:solidFill>
            <a:srgbClr val="B3A129"/>
          </a:solidFill>
        </p:grpSpPr>
        <p:sp>
          <p:nvSpPr>
            <p:cNvPr id="12" name="Oval 11"/>
            <p:cNvSpPr/>
            <p:nvPr/>
          </p:nvSpPr>
          <p:spPr>
            <a:xfrm>
              <a:off x="2971800" y="1219200"/>
              <a:ext cx="1600200" cy="1600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965871" y="1672389"/>
              <a:ext cx="1575035" cy="680348"/>
            </a:xfrm>
            <a:prstGeom prst="rect">
              <a:avLst/>
            </a:prstGeom>
            <a:noFill/>
            <a:ln>
              <a:noFill/>
            </a:ln>
          </p:spPr>
          <p:txBody>
            <a:bodyPr wrap="square" rtlCol="0">
              <a:spAutoFit/>
            </a:bodyPr>
            <a:lstStyle/>
            <a:p>
              <a:pPr algn="ctr"/>
              <a:r>
                <a:rPr lang="en-US" sz="1700" dirty="0" smtClean="0">
                  <a:solidFill>
                    <a:srgbClr val="FFFFFF"/>
                  </a:solidFill>
                </a:rPr>
                <a:t>Instructional Guidance</a:t>
              </a:r>
              <a:endParaRPr lang="en-US" sz="1700" dirty="0">
                <a:solidFill>
                  <a:srgbClr val="FFFFFF"/>
                </a:solidFill>
              </a:endParaRPr>
            </a:p>
          </p:txBody>
        </p:sp>
      </p:grpSp>
      <p:sp>
        <p:nvSpPr>
          <p:cNvPr id="14" name="Oval 13"/>
          <p:cNvSpPr/>
          <p:nvPr/>
        </p:nvSpPr>
        <p:spPr>
          <a:xfrm>
            <a:off x="4133160" y="5162584"/>
            <a:ext cx="1447801" cy="14478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5" name="Oval 14"/>
          <p:cNvSpPr/>
          <p:nvPr/>
        </p:nvSpPr>
        <p:spPr>
          <a:xfrm>
            <a:off x="2603032" y="5173861"/>
            <a:ext cx="1447801" cy="14478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6" name="Oval 15"/>
          <p:cNvSpPr/>
          <p:nvPr/>
        </p:nvSpPr>
        <p:spPr>
          <a:xfrm>
            <a:off x="1051193" y="5152572"/>
            <a:ext cx="1447801" cy="14478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7" name="Rectangle 16"/>
          <p:cNvSpPr/>
          <p:nvPr/>
        </p:nvSpPr>
        <p:spPr>
          <a:xfrm>
            <a:off x="1051193" y="5697691"/>
            <a:ext cx="1432112" cy="369332"/>
          </a:xfrm>
          <a:prstGeom prst="rect">
            <a:avLst/>
          </a:prstGeom>
        </p:spPr>
        <p:txBody>
          <a:bodyPr wrap="square">
            <a:spAutoFit/>
          </a:bodyPr>
          <a:lstStyle/>
          <a:p>
            <a:pPr algn="ctr"/>
            <a:r>
              <a:rPr lang="en-US" dirty="0" smtClean="0">
                <a:solidFill>
                  <a:srgbClr val="FFFFFF"/>
                </a:solidFill>
              </a:rPr>
              <a:t>Leadership</a:t>
            </a:r>
            <a:endParaRPr lang="en-US" dirty="0">
              <a:solidFill>
                <a:srgbClr val="FFFFFF"/>
              </a:solidFill>
            </a:endParaRPr>
          </a:p>
        </p:txBody>
      </p:sp>
      <p:sp>
        <p:nvSpPr>
          <p:cNvPr id="18" name="TextBox 17"/>
          <p:cNvSpPr txBox="1"/>
          <p:nvPr/>
        </p:nvSpPr>
        <p:spPr>
          <a:xfrm>
            <a:off x="2688480" y="5451252"/>
            <a:ext cx="1276904" cy="877163"/>
          </a:xfrm>
          <a:prstGeom prst="rect">
            <a:avLst/>
          </a:prstGeom>
          <a:noFill/>
        </p:spPr>
        <p:txBody>
          <a:bodyPr wrap="square" rtlCol="0">
            <a:spAutoFit/>
          </a:bodyPr>
          <a:lstStyle/>
          <a:p>
            <a:pPr algn="ctr"/>
            <a:r>
              <a:rPr lang="en-US" sz="1700" dirty="0" smtClean="0">
                <a:solidFill>
                  <a:srgbClr val="FFFFFF"/>
                </a:solidFill>
              </a:rPr>
              <a:t>Parent –Community</a:t>
            </a:r>
          </a:p>
          <a:p>
            <a:pPr algn="ctr"/>
            <a:r>
              <a:rPr lang="en-US" sz="1700" dirty="0" smtClean="0">
                <a:solidFill>
                  <a:srgbClr val="FFFFFF"/>
                </a:solidFill>
              </a:rPr>
              <a:t>Ties</a:t>
            </a:r>
            <a:endParaRPr lang="en-US" sz="1700" dirty="0">
              <a:solidFill>
                <a:srgbClr val="FFFFFF"/>
              </a:solidFill>
            </a:endParaRPr>
          </a:p>
        </p:txBody>
      </p:sp>
      <p:sp>
        <p:nvSpPr>
          <p:cNvPr id="19" name="TextBox 18"/>
          <p:cNvSpPr txBox="1"/>
          <p:nvPr/>
        </p:nvSpPr>
        <p:spPr>
          <a:xfrm>
            <a:off x="4118919" y="5328374"/>
            <a:ext cx="1476282" cy="1138773"/>
          </a:xfrm>
          <a:prstGeom prst="rect">
            <a:avLst/>
          </a:prstGeom>
          <a:noFill/>
          <a:ln>
            <a:noFill/>
          </a:ln>
        </p:spPr>
        <p:txBody>
          <a:bodyPr wrap="square" rtlCol="0">
            <a:spAutoFit/>
          </a:bodyPr>
          <a:lstStyle/>
          <a:p>
            <a:pPr algn="ctr"/>
            <a:r>
              <a:rPr lang="en-US" sz="1700" dirty="0" smtClean="0">
                <a:solidFill>
                  <a:srgbClr val="FFFFFF"/>
                </a:solidFill>
              </a:rPr>
              <a:t>Student-</a:t>
            </a:r>
            <a:br>
              <a:rPr lang="en-US" sz="1700" dirty="0" smtClean="0">
                <a:solidFill>
                  <a:srgbClr val="FFFFFF"/>
                </a:solidFill>
              </a:rPr>
            </a:br>
            <a:r>
              <a:rPr lang="en-US" sz="1700" dirty="0" smtClean="0">
                <a:solidFill>
                  <a:srgbClr val="FFFFFF"/>
                </a:solidFill>
              </a:rPr>
              <a:t>Centered Learning Climate</a:t>
            </a:r>
            <a:endParaRPr lang="en-US" sz="17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381000" y="324997"/>
            <a:ext cx="8534400" cy="1371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2400"/>
              </a:spcBef>
            </a:pPr>
            <a:r>
              <a:rPr lang="en-US" sz="3600" b="1" dirty="0" smtClean="0">
                <a:solidFill>
                  <a:schemeClr val="accent6"/>
                </a:solidFill>
              </a:rPr>
              <a:t>But when adults failed to work cooperatively, no improvement in learning gains.</a:t>
            </a:r>
          </a:p>
        </p:txBody>
      </p:sp>
      <p:sp>
        <p:nvSpPr>
          <p:cNvPr id="45059" name="Rectangle 3"/>
          <p:cNvSpPr>
            <a:spLocks noGrp="1" noChangeArrowheads="1"/>
          </p:cNvSpPr>
          <p:nvPr>
            <p:ph idx="1"/>
          </p:nvPr>
        </p:nvSpPr>
        <p:spPr bwMode="auto">
          <a:xfrm>
            <a:off x="304800" y="1752600"/>
            <a:ext cx="8610600" cy="3962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accent1"/>
              </a:buClr>
            </a:pPr>
            <a:endParaRPr lang="en-US" sz="2800" dirty="0" smtClean="0"/>
          </a:p>
          <a:p>
            <a:pPr eaLnBrk="1" hangingPunct="1">
              <a:buClr>
                <a:schemeClr val="accent1"/>
              </a:buClr>
            </a:pPr>
            <a:r>
              <a:rPr lang="en-US" dirty="0" smtClean="0"/>
              <a:t>In schools with a poor learning climate and </a:t>
            </a:r>
            <a:r>
              <a:rPr lang="en-US" sz="3200" dirty="0" smtClean="0"/>
              <a:t>weak professional community </a:t>
            </a:r>
            <a:endParaRPr lang="en-US" dirty="0">
              <a:solidFill>
                <a:schemeClr val="accent6"/>
              </a:solidFill>
            </a:endParaRPr>
          </a:p>
          <a:p>
            <a:pPr lvl="1" eaLnBrk="1" hangingPunct="1">
              <a:buClr>
                <a:schemeClr val="accent1"/>
              </a:buClr>
              <a:buFont typeface="Arial" pitchFamily="34" charset="0"/>
              <a:buChar char="•"/>
            </a:pPr>
            <a:r>
              <a:rPr lang="en-US" dirty="0" smtClean="0">
                <a:solidFill>
                  <a:schemeClr val="accent6"/>
                </a:solidFill>
              </a:rPr>
              <a:t>0% substantially improved math or reading 		scores</a:t>
            </a:r>
            <a:endParaRPr lang="en-US" dirty="0">
              <a:solidFill>
                <a:schemeClr val="accent6"/>
              </a:solidFill>
            </a:endParaRPr>
          </a:p>
          <a:p>
            <a:pPr lvl="1" eaLnBrk="1" hangingPunct="1">
              <a:buClr>
                <a:schemeClr val="accent1"/>
              </a:buClr>
              <a:buFont typeface="Arial" pitchFamily="34" charset="0"/>
              <a:buChar char="•"/>
            </a:pPr>
            <a:r>
              <a:rPr lang="en-US" dirty="0" smtClean="0">
                <a:solidFill>
                  <a:schemeClr val="accent6"/>
                </a:solidFill>
              </a:rPr>
              <a:t>41-59% were stagnant</a:t>
            </a:r>
          </a:p>
        </p:txBody>
      </p:sp>
      <p:sp>
        <p:nvSpPr>
          <p:cNvPr id="5" name="Oval 4"/>
          <p:cNvSpPr/>
          <p:nvPr/>
        </p:nvSpPr>
        <p:spPr>
          <a:xfrm>
            <a:off x="5798067" y="5092825"/>
            <a:ext cx="1539490" cy="14949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467599" y="5152572"/>
            <a:ext cx="1447801" cy="14478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221295" y="5141294"/>
            <a:ext cx="1447801" cy="14478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4" name="Oval 13"/>
          <p:cNvSpPr/>
          <p:nvPr/>
        </p:nvSpPr>
        <p:spPr>
          <a:xfrm>
            <a:off x="2691167" y="5152571"/>
            <a:ext cx="1447801" cy="14478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5" name="Oval 14"/>
          <p:cNvSpPr/>
          <p:nvPr/>
        </p:nvSpPr>
        <p:spPr>
          <a:xfrm>
            <a:off x="1139328" y="5131282"/>
            <a:ext cx="1447801" cy="14478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16" name="Rectangle 15"/>
          <p:cNvSpPr/>
          <p:nvPr/>
        </p:nvSpPr>
        <p:spPr>
          <a:xfrm>
            <a:off x="1194804" y="5697691"/>
            <a:ext cx="1432112" cy="369332"/>
          </a:xfrm>
          <a:prstGeom prst="rect">
            <a:avLst/>
          </a:prstGeom>
        </p:spPr>
        <p:txBody>
          <a:bodyPr wrap="square">
            <a:spAutoFit/>
          </a:bodyPr>
          <a:lstStyle/>
          <a:p>
            <a:pPr algn="ctr"/>
            <a:r>
              <a:rPr lang="en-US" dirty="0" smtClean="0">
                <a:solidFill>
                  <a:srgbClr val="FFFFFF"/>
                </a:solidFill>
              </a:rPr>
              <a:t>Leadership</a:t>
            </a:r>
            <a:endParaRPr lang="en-US" dirty="0">
              <a:solidFill>
                <a:srgbClr val="FFFFFF"/>
              </a:solidFill>
            </a:endParaRPr>
          </a:p>
        </p:txBody>
      </p:sp>
      <p:sp>
        <p:nvSpPr>
          <p:cNvPr id="17" name="TextBox 16"/>
          <p:cNvSpPr txBox="1"/>
          <p:nvPr/>
        </p:nvSpPr>
        <p:spPr>
          <a:xfrm>
            <a:off x="2819578" y="5451252"/>
            <a:ext cx="1276904" cy="877163"/>
          </a:xfrm>
          <a:prstGeom prst="rect">
            <a:avLst/>
          </a:prstGeom>
          <a:noFill/>
        </p:spPr>
        <p:txBody>
          <a:bodyPr wrap="square" rtlCol="0">
            <a:spAutoFit/>
          </a:bodyPr>
          <a:lstStyle/>
          <a:p>
            <a:pPr algn="ctr"/>
            <a:r>
              <a:rPr lang="en-US" sz="1700" dirty="0" smtClean="0">
                <a:solidFill>
                  <a:srgbClr val="FFFFFF"/>
                </a:solidFill>
              </a:rPr>
              <a:t>Parent –Community</a:t>
            </a:r>
          </a:p>
          <a:p>
            <a:pPr algn="ctr"/>
            <a:r>
              <a:rPr lang="en-US" sz="1700" dirty="0" smtClean="0">
                <a:solidFill>
                  <a:srgbClr val="FFFFFF"/>
                </a:solidFill>
              </a:rPr>
              <a:t>Ties</a:t>
            </a:r>
            <a:endParaRPr lang="en-US" sz="1700" dirty="0">
              <a:solidFill>
                <a:srgbClr val="FFFFFF"/>
              </a:solidFill>
            </a:endParaRPr>
          </a:p>
        </p:txBody>
      </p:sp>
      <p:sp>
        <p:nvSpPr>
          <p:cNvPr id="18" name="TextBox 17"/>
          <p:cNvSpPr txBox="1"/>
          <p:nvPr/>
        </p:nvSpPr>
        <p:spPr>
          <a:xfrm>
            <a:off x="4244314" y="5317103"/>
            <a:ext cx="1476282" cy="1138773"/>
          </a:xfrm>
          <a:prstGeom prst="rect">
            <a:avLst/>
          </a:prstGeom>
          <a:noFill/>
          <a:ln>
            <a:noFill/>
          </a:ln>
        </p:spPr>
        <p:txBody>
          <a:bodyPr wrap="square" rtlCol="0">
            <a:spAutoFit/>
          </a:bodyPr>
          <a:lstStyle/>
          <a:p>
            <a:pPr algn="ctr"/>
            <a:r>
              <a:rPr lang="en-US" sz="1700" dirty="0" smtClean="0">
                <a:solidFill>
                  <a:srgbClr val="FFFFFF"/>
                </a:solidFill>
              </a:rPr>
              <a:t>Student-</a:t>
            </a:r>
            <a:br>
              <a:rPr lang="en-US" sz="1700" dirty="0" smtClean="0">
                <a:solidFill>
                  <a:srgbClr val="FFFFFF"/>
                </a:solidFill>
              </a:rPr>
            </a:br>
            <a:r>
              <a:rPr lang="en-US" sz="1700" dirty="0" smtClean="0">
                <a:solidFill>
                  <a:srgbClr val="FFFFFF"/>
                </a:solidFill>
              </a:rPr>
              <a:t>Centered Learning Climate</a:t>
            </a:r>
            <a:endParaRPr lang="en-US" sz="1700" dirty="0">
              <a:solidFill>
                <a:srgbClr val="FFFFFF"/>
              </a:solidFill>
            </a:endParaRPr>
          </a:p>
        </p:txBody>
      </p:sp>
      <p:sp>
        <p:nvSpPr>
          <p:cNvPr id="20" name="TextBox 19"/>
          <p:cNvSpPr txBox="1"/>
          <p:nvPr/>
        </p:nvSpPr>
        <p:spPr>
          <a:xfrm>
            <a:off x="7467599" y="5604245"/>
            <a:ext cx="1498381" cy="624274"/>
          </a:xfrm>
          <a:prstGeom prst="rect">
            <a:avLst/>
          </a:prstGeom>
          <a:noFill/>
          <a:ln>
            <a:noFill/>
          </a:ln>
        </p:spPr>
        <p:txBody>
          <a:bodyPr wrap="square" rtlCol="0">
            <a:spAutoFit/>
          </a:bodyPr>
          <a:lstStyle/>
          <a:p>
            <a:pPr algn="ctr"/>
            <a:r>
              <a:rPr lang="en-US" sz="1700" dirty="0" smtClean="0">
                <a:solidFill>
                  <a:srgbClr val="FFFFFF"/>
                </a:solidFill>
              </a:rPr>
              <a:t>Professional Capacity</a:t>
            </a:r>
            <a:endParaRPr lang="en-US" sz="1700" dirty="0">
              <a:solidFill>
                <a:srgbClr val="FFFFFF"/>
              </a:solidFill>
            </a:endParaRPr>
          </a:p>
        </p:txBody>
      </p:sp>
      <p:sp>
        <p:nvSpPr>
          <p:cNvPr id="22" name="TextBox 21"/>
          <p:cNvSpPr txBox="1"/>
          <p:nvPr/>
        </p:nvSpPr>
        <p:spPr>
          <a:xfrm>
            <a:off x="5840525" y="5562600"/>
            <a:ext cx="1454574" cy="615553"/>
          </a:xfrm>
          <a:prstGeom prst="rect">
            <a:avLst/>
          </a:prstGeom>
          <a:noFill/>
          <a:ln>
            <a:noFill/>
          </a:ln>
        </p:spPr>
        <p:txBody>
          <a:bodyPr wrap="square" rtlCol="0">
            <a:spAutoFit/>
          </a:bodyPr>
          <a:lstStyle/>
          <a:p>
            <a:pPr algn="ctr"/>
            <a:r>
              <a:rPr lang="en-US" sz="1700" dirty="0" smtClean="0">
                <a:solidFill>
                  <a:srgbClr val="FFFFFF"/>
                </a:solidFill>
              </a:rPr>
              <a:t>Instructional Guidance</a:t>
            </a:r>
            <a:endParaRPr lang="en-US" sz="17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Strength in Multiple Supports</a:t>
            </a:r>
            <a:endParaRPr lang="en-US" b="1" dirty="0">
              <a:solidFill>
                <a:schemeClr val="accent2"/>
              </a:solidFill>
            </a:endParaRPr>
          </a:p>
        </p:txBody>
      </p:sp>
      <p:sp>
        <p:nvSpPr>
          <p:cNvPr id="3" name="Content Placeholder 2"/>
          <p:cNvSpPr>
            <a:spLocks noGrp="1"/>
          </p:cNvSpPr>
          <p:nvPr>
            <p:ph idx="1"/>
          </p:nvPr>
        </p:nvSpPr>
        <p:spPr>
          <a:xfrm>
            <a:off x="314796" y="1265237"/>
            <a:ext cx="8372004" cy="4525963"/>
          </a:xfrm>
        </p:spPr>
        <p:txBody>
          <a:bodyPr/>
          <a:lstStyle/>
          <a:p>
            <a:r>
              <a:rPr lang="en-US" sz="2800" dirty="0" smtClean="0"/>
              <a:t>Real value of the essential supports is in their combined strength. </a:t>
            </a:r>
          </a:p>
          <a:p>
            <a:r>
              <a:rPr lang="en-US" sz="2800" dirty="0" smtClean="0"/>
              <a:t>Schools with strength in 3-5 of supports were 10 times more likely to improve in reading and math than schools weak in most supports.</a:t>
            </a:r>
          </a:p>
          <a:p>
            <a:r>
              <a:rPr lang="en-US" sz="2800" dirty="0" smtClean="0"/>
              <a:t>Sustained weakness over time in one undermined improvement.</a:t>
            </a:r>
          </a:p>
          <a:p>
            <a:endParaRPr lang="en-US" dirty="0" smtClean="0"/>
          </a:p>
          <a:p>
            <a:endParaRPr lang="en-US" dirty="0"/>
          </a:p>
        </p:txBody>
      </p:sp>
      <p:sp>
        <p:nvSpPr>
          <p:cNvPr id="20" name="Oval 19"/>
          <p:cNvSpPr/>
          <p:nvPr/>
        </p:nvSpPr>
        <p:spPr>
          <a:xfrm>
            <a:off x="4254511" y="5152572"/>
            <a:ext cx="1447801" cy="1447801"/>
          </a:xfrm>
          <a:prstGeom prst="ellipse">
            <a:avLst/>
          </a:prstGeom>
          <a:solidFill>
            <a:srgbClr val="E8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244314" y="5317103"/>
            <a:ext cx="1476282" cy="1138773"/>
          </a:xfrm>
          <a:prstGeom prst="rect">
            <a:avLst/>
          </a:prstGeom>
          <a:noFill/>
          <a:ln>
            <a:noFill/>
          </a:ln>
        </p:spPr>
        <p:txBody>
          <a:bodyPr wrap="square" rtlCol="0">
            <a:spAutoFit/>
          </a:bodyPr>
          <a:lstStyle/>
          <a:p>
            <a:pPr algn="ctr"/>
            <a:r>
              <a:rPr lang="en-US" sz="1700" dirty="0" smtClean="0">
                <a:solidFill>
                  <a:srgbClr val="FFFFFF"/>
                </a:solidFill>
              </a:rPr>
              <a:t>Student-</a:t>
            </a:r>
            <a:br>
              <a:rPr lang="en-US" sz="1700" dirty="0" smtClean="0">
                <a:solidFill>
                  <a:srgbClr val="FFFFFF"/>
                </a:solidFill>
              </a:rPr>
            </a:br>
            <a:r>
              <a:rPr lang="en-US" sz="1700" dirty="0" smtClean="0">
                <a:solidFill>
                  <a:srgbClr val="FFFFFF"/>
                </a:solidFill>
              </a:rPr>
              <a:t>Centered Learning Climate</a:t>
            </a:r>
            <a:endParaRPr lang="en-US" sz="1700" dirty="0">
              <a:solidFill>
                <a:srgbClr val="FFFFFF"/>
              </a:solidFill>
            </a:endParaRPr>
          </a:p>
        </p:txBody>
      </p:sp>
      <p:sp>
        <p:nvSpPr>
          <p:cNvPr id="22" name="Oval 21"/>
          <p:cNvSpPr/>
          <p:nvPr/>
        </p:nvSpPr>
        <p:spPr>
          <a:xfrm>
            <a:off x="5791200" y="5152572"/>
            <a:ext cx="1477814" cy="1447800"/>
          </a:xfrm>
          <a:prstGeom prst="ellipse">
            <a:avLst/>
          </a:prstGeom>
          <a:solidFill>
            <a:srgbClr val="B3A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785726" y="5562600"/>
            <a:ext cx="1454574" cy="615553"/>
          </a:xfrm>
          <a:prstGeom prst="rect">
            <a:avLst/>
          </a:prstGeom>
          <a:noFill/>
          <a:ln>
            <a:noFill/>
          </a:ln>
        </p:spPr>
        <p:txBody>
          <a:bodyPr wrap="square" rtlCol="0">
            <a:spAutoFit/>
          </a:bodyPr>
          <a:lstStyle/>
          <a:p>
            <a:pPr algn="ctr"/>
            <a:r>
              <a:rPr lang="en-US" sz="1700" dirty="0" smtClean="0">
                <a:solidFill>
                  <a:srgbClr val="FFFFFF"/>
                </a:solidFill>
              </a:rPr>
              <a:t>Instructional Guidance</a:t>
            </a:r>
            <a:endParaRPr lang="en-US" sz="1700" dirty="0">
              <a:solidFill>
                <a:srgbClr val="FFFFFF"/>
              </a:solidFill>
            </a:endParaRPr>
          </a:p>
        </p:txBody>
      </p:sp>
      <p:sp>
        <p:nvSpPr>
          <p:cNvPr id="25" name="Oval 24"/>
          <p:cNvSpPr/>
          <p:nvPr/>
        </p:nvSpPr>
        <p:spPr>
          <a:xfrm>
            <a:off x="7350333" y="5145535"/>
            <a:ext cx="1496509" cy="1453234"/>
          </a:xfrm>
          <a:prstGeom prst="ellipse">
            <a:avLst/>
          </a:prstGeom>
          <a:solidFill>
            <a:srgbClr val="C65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348850" y="5604245"/>
            <a:ext cx="1498381" cy="624274"/>
          </a:xfrm>
          <a:prstGeom prst="rect">
            <a:avLst/>
          </a:prstGeom>
          <a:noFill/>
          <a:ln>
            <a:noFill/>
          </a:ln>
        </p:spPr>
        <p:txBody>
          <a:bodyPr wrap="square" rtlCol="0">
            <a:spAutoFit/>
          </a:bodyPr>
          <a:lstStyle/>
          <a:p>
            <a:pPr algn="ctr"/>
            <a:r>
              <a:rPr lang="en-US" sz="1700" dirty="0" smtClean="0">
                <a:solidFill>
                  <a:srgbClr val="FFFFFF"/>
                </a:solidFill>
              </a:rPr>
              <a:t>Professional Capacity</a:t>
            </a:r>
            <a:endParaRPr lang="en-US" sz="1700" dirty="0">
              <a:solidFill>
                <a:srgbClr val="FFFFFF"/>
              </a:solidFill>
            </a:endParaRPr>
          </a:p>
        </p:txBody>
      </p:sp>
      <p:sp>
        <p:nvSpPr>
          <p:cNvPr id="27" name="Oval 26"/>
          <p:cNvSpPr/>
          <p:nvPr/>
        </p:nvSpPr>
        <p:spPr>
          <a:xfrm>
            <a:off x="2724383" y="5163849"/>
            <a:ext cx="1447801" cy="1447801"/>
          </a:xfrm>
          <a:prstGeom prst="ellipse">
            <a:avLst/>
          </a:prstGeom>
          <a:solidFill>
            <a:srgbClr val="7A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819578" y="5451252"/>
            <a:ext cx="1276904" cy="877163"/>
          </a:xfrm>
          <a:prstGeom prst="rect">
            <a:avLst/>
          </a:prstGeom>
          <a:noFill/>
        </p:spPr>
        <p:txBody>
          <a:bodyPr wrap="square" rtlCol="0">
            <a:spAutoFit/>
          </a:bodyPr>
          <a:lstStyle/>
          <a:p>
            <a:pPr algn="ctr"/>
            <a:r>
              <a:rPr lang="en-US" sz="1700" dirty="0" smtClean="0">
                <a:solidFill>
                  <a:srgbClr val="FFFFFF"/>
                </a:solidFill>
              </a:rPr>
              <a:t>Parent –Community</a:t>
            </a:r>
          </a:p>
          <a:p>
            <a:pPr algn="ctr"/>
            <a:r>
              <a:rPr lang="en-US" sz="1700" dirty="0" smtClean="0">
                <a:solidFill>
                  <a:srgbClr val="FFFFFF"/>
                </a:solidFill>
              </a:rPr>
              <a:t>Ties</a:t>
            </a:r>
            <a:endParaRPr lang="en-US" sz="1700" dirty="0">
              <a:solidFill>
                <a:srgbClr val="FFFFFF"/>
              </a:solidFill>
            </a:endParaRPr>
          </a:p>
        </p:txBody>
      </p:sp>
      <p:sp>
        <p:nvSpPr>
          <p:cNvPr id="29" name="Oval 28"/>
          <p:cNvSpPr/>
          <p:nvPr/>
        </p:nvSpPr>
        <p:spPr>
          <a:xfrm>
            <a:off x="1172544" y="5142560"/>
            <a:ext cx="1447801" cy="1447801"/>
          </a:xfrm>
          <a:prstGeom prst="ellipse">
            <a:avLst/>
          </a:prstGeom>
          <a:solidFill>
            <a:srgbClr val="39A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194804" y="5697691"/>
            <a:ext cx="1432112" cy="369332"/>
          </a:xfrm>
          <a:prstGeom prst="rect">
            <a:avLst/>
          </a:prstGeom>
        </p:spPr>
        <p:txBody>
          <a:bodyPr wrap="square">
            <a:spAutoFit/>
          </a:bodyPr>
          <a:lstStyle/>
          <a:p>
            <a:pPr algn="ctr"/>
            <a:r>
              <a:rPr lang="en-US" dirty="0" smtClean="0">
                <a:solidFill>
                  <a:srgbClr val="FFFFFF"/>
                </a:solidFill>
              </a:rPr>
              <a:t>Leadership</a:t>
            </a:r>
            <a:endParaRPr lang="en-US"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Geneva"/>
        <a:cs typeface=""/>
      </a:majorFont>
      <a:minorFont>
        <a:latin typeface="Lucida Grand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Genev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Geneva"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Lucida Grande"/>
        <a:ea typeface="Geneva"/>
        <a:cs typeface=""/>
      </a:majorFont>
      <a:minorFont>
        <a:latin typeface="Lucida Grand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Genev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Geneva"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Lucida Grande"/>
        <a:ea typeface="Geneva"/>
        <a:cs typeface=""/>
      </a:majorFont>
      <a:minorFont>
        <a:latin typeface="Lucida Grand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Garamond" charset="0"/>
            <a:ea typeface="Genev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Garamond" charset="0"/>
            <a:ea typeface="Geneva"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41C36D08B25144AC8E17A51531CD76" ma:contentTypeVersion="0" ma:contentTypeDescription="Create a new document." ma:contentTypeScope="" ma:versionID="e5da9ed3a15fbf2bcc7f2fb63fe961e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B56F2D6-CE66-4BA5-8048-6137915990EB}">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www.w3.org/XML/1998/namespace"/>
  </ds:schemaRefs>
</ds:datastoreItem>
</file>

<file path=customXml/itemProps2.xml><?xml version="1.0" encoding="utf-8"?>
<ds:datastoreItem xmlns:ds="http://schemas.openxmlformats.org/officeDocument/2006/customXml" ds:itemID="{3048EB44-3AE3-438C-A4A8-8DB9FDECB458}">
  <ds:schemaRefs>
    <ds:schemaRef ds:uri="http://schemas.microsoft.com/sharepoint/v3/contenttype/forms"/>
  </ds:schemaRefs>
</ds:datastoreItem>
</file>

<file path=customXml/itemProps3.xml><?xml version="1.0" encoding="utf-8"?>
<ds:datastoreItem xmlns:ds="http://schemas.openxmlformats.org/officeDocument/2006/customXml" ds:itemID="{27D9CF1E-F841-4DC1-A92E-F66711946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8630</TotalTime>
  <Words>1817</Words>
  <Application>Microsoft Office PowerPoint</Application>
  <PresentationFormat>On-screen Show (4:3)</PresentationFormat>
  <Paragraphs>274</Paragraphs>
  <Slides>22</Slides>
  <Notes>22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Blank Presentation</vt:lpstr>
      <vt:lpstr>1_Blank Presentation</vt:lpstr>
      <vt:lpstr>2_Blank Presentation</vt:lpstr>
      <vt:lpstr>PowerPoint Presentation</vt:lpstr>
      <vt:lpstr>Two Current Strategies to Improve Student Learning</vt:lpstr>
      <vt:lpstr>Reflection</vt:lpstr>
      <vt:lpstr>PowerPoint Presentation</vt:lpstr>
      <vt:lpstr>PowerPoint Presentation</vt:lpstr>
      <vt:lpstr>PowerPoint Presentation</vt:lpstr>
      <vt:lpstr>Improvement in learning gains depended on adults working cooperatively, focused on instruction</vt:lpstr>
      <vt:lpstr>But when adults failed to work cooperatively, no improvement in learning gains.</vt:lpstr>
      <vt:lpstr>Strength in Multiple Supports</vt:lpstr>
      <vt:lpstr>PowerPoint Presentation</vt:lpstr>
      <vt:lpstr>Essential Supports lead to learning gains in all kinds of school communities?  </vt:lpstr>
      <vt:lpstr>PowerPoint Presentation</vt:lpstr>
      <vt:lpstr>Teacher qualifications matter, but context matters more</vt:lpstr>
      <vt:lpstr>Regardless of teacher quality, a poor school climate prevents learning gains</vt:lpstr>
      <vt:lpstr>Regardless of teacher quality, a poor school climate prevents learning gains</vt:lpstr>
      <vt:lpstr>Teachers tend to leave schools where it is hard to be effective</vt:lpstr>
      <vt:lpstr>Curricular reforms in Chicago have brought more demanding coursework without improvements in achievement</vt:lpstr>
      <vt:lpstr>Curricular policies were undermined by problems with school climate and professional capacity</vt:lpstr>
      <vt:lpstr>Two decades of work in Chicago suggests there are no “magic bullet” solutions</vt:lpstr>
      <vt:lpstr>PowerPoint Presentation</vt:lpstr>
      <vt:lpstr>Reflection</vt:lpstr>
      <vt:lpstr>PowerPoint Presentation</vt:lpstr>
    </vt:vector>
  </TitlesOfParts>
  <Company>Jeff Hall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M Allensworth</dc:creator>
  <cp:lastModifiedBy>Joyce, Jessica</cp:lastModifiedBy>
  <cp:revision>573</cp:revision>
  <cp:lastPrinted>2012-04-10T15:27:40Z</cp:lastPrinted>
  <dcterms:created xsi:type="dcterms:W3CDTF">2011-02-04T23:52:38Z</dcterms:created>
  <dcterms:modified xsi:type="dcterms:W3CDTF">2012-10-26T19:09:36Z</dcterms:modified>
</cp:coreProperties>
</file>