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7" r:id="rId3"/>
    <p:sldId id="260" r:id="rId4"/>
    <p:sldId id="261" r:id="rId5"/>
    <p:sldId id="262" r:id="rId6"/>
    <p:sldId id="258" r:id="rId7"/>
    <p:sldId id="264" r:id="rId8"/>
    <p:sldId id="263" r:id="rId9"/>
    <p:sldId id="268" r:id="rId10"/>
    <p:sldId id="266" r:id="rId11"/>
    <p:sldId id="267" r:id="rId12"/>
    <p:sldId id="259" r:id="rId13"/>
    <p:sldId id="273" r:id="rId14"/>
    <p:sldId id="283" r:id="rId15"/>
    <p:sldId id="275" r:id="rId16"/>
    <p:sldId id="276" r:id="rId17"/>
    <p:sldId id="269" r:id="rId18"/>
    <p:sldId id="277" r:id="rId19"/>
    <p:sldId id="282"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89" autoAdjust="0"/>
  </p:normalViewPr>
  <p:slideViewPr>
    <p:cSldViewPr>
      <p:cViewPr varScale="1">
        <p:scale>
          <a:sx n="95" d="100"/>
          <a:sy n="95" d="100"/>
        </p:scale>
        <p:origin x="-14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95EE1D-9FE4-49B3-B21C-E45258EF3DA9}" type="datetimeFigureOut">
              <a:rPr lang="en-US" smtClean="0"/>
              <a:t>6/24/2013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CD09DE-5E25-4AA8-A3E0-F848B6F03983}" type="slidenum">
              <a:rPr lang="en-US" smtClean="0"/>
              <a:t>‹#›</a:t>
            </a:fld>
            <a:endParaRPr lang="en-US"/>
          </a:p>
        </p:txBody>
      </p:sp>
    </p:spTree>
    <p:extLst>
      <p:ext uri="{BB962C8B-B14F-4D97-AF65-F5344CB8AC3E}">
        <p14:creationId xmlns:p14="http://schemas.microsoft.com/office/powerpoint/2010/main" val="373399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TeachEngineering.org</a:t>
            </a:r>
          </a:p>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2</a:t>
            </a:fld>
            <a:endParaRPr lang="en-US"/>
          </a:p>
        </p:txBody>
      </p:sp>
    </p:spTree>
    <p:extLst>
      <p:ext uri="{BB962C8B-B14F-4D97-AF65-F5344CB8AC3E}">
        <p14:creationId xmlns:p14="http://schemas.microsoft.com/office/powerpoint/2010/main" val="742435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15</a:t>
            </a:fld>
            <a:endParaRPr lang="en-US"/>
          </a:p>
        </p:txBody>
      </p:sp>
    </p:spTree>
    <p:extLst>
      <p:ext uri="{BB962C8B-B14F-4D97-AF65-F5344CB8AC3E}">
        <p14:creationId xmlns:p14="http://schemas.microsoft.com/office/powerpoint/2010/main" val="298547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16</a:t>
            </a:fld>
            <a:endParaRPr lang="en-US"/>
          </a:p>
        </p:txBody>
      </p:sp>
    </p:spTree>
    <p:extLst>
      <p:ext uri="{BB962C8B-B14F-4D97-AF65-F5344CB8AC3E}">
        <p14:creationId xmlns:p14="http://schemas.microsoft.com/office/powerpoint/2010/main" val="2985470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3</a:t>
            </a:fld>
            <a:endParaRPr lang="en-US"/>
          </a:p>
        </p:txBody>
      </p:sp>
    </p:spTree>
    <p:extLst>
      <p:ext uri="{BB962C8B-B14F-4D97-AF65-F5344CB8AC3E}">
        <p14:creationId xmlns:p14="http://schemas.microsoft.com/office/powerpoint/2010/main" val="38971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5</a:t>
            </a:fld>
            <a:endParaRPr lang="en-US"/>
          </a:p>
        </p:txBody>
      </p:sp>
    </p:spTree>
    <p:extLst>
      <p:ext uri="{BB962C8B-B14F-4D97-AF65-F5344CB8AC3E}">
        <p14:creationId xmlns:p14="http://schemas.microsoft.com/office/powerpoint/2010/main" val="385067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7</a:t>
            </a:fld>
            <a:endParaRPr lang="en-US"/>
          </a:p>
        </p:txBody>
      </p:sp>
    </p:spTree>
    <p:extLst>
      <p:ext uri="{BB962C8B-B14F-4D97-AF65-F5344CB8AC3E}">
        <p14:creationId xmlns:p14="http://schemas.microsoft.com/office/powerpoint/2010/main" val="319043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a:t>
            </a:r>
            <a:r>
              <a:rPr lang="en-US" i="1" dirty="0" smtClean="0"/>
              <a:t>Engineering in K-12 Education: Understanding the Status and Improving</a:t>
            </a:r>
            <a:r>
              <a:rPr lang="en-US" i="1" baseline="0" dirty="0" smtClean="0"/>
              <a:t> the Prospects</a:t>
            </a:r>
            <a:r>
              <a:rPr lang="en-US" baseline="0" dirty="0" smtClean="0"/>
              <a:t>” (p.5) – “</a:t>
            </a:r>
            <a:r>
              <a:rPr lang="en-US" sz="1200" i="0" kern="1200" baseline="0" dirty="0" smtClean="0">
                <a:solidFill>
                  <a:schemeClr val="tx1"/>
                </a:solidFill>
                <a:latin typeface="+mn-lt"/>
                <a:ea typeface="+mn-ea"/>
                <a:cs typeface="+mn-cs"/>
              </a:rPr>
              <a:t>Certain science concepts as well as the use of scientific inquiry methods can support engineering design activities. Similarly, certain mathematical concepts and computational methods can support engineering design, especially in service of analysis and modeling. Technology and technology concepts can illustrate the outcomes of engineering design, provide opportunities for “reverse engineering” activities, and encourage the consideration of social, environmental, and other impacts of engineering design decisions.”</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8</a:t>
            </a:fld>
            <a:endParaRPr lang="en-US"/>
          </a:p>
        </p:txBody>
      </p:sp>
    </p:spTree>
    <p:extLst>
      <p:ext uri="{BB962C8B-B14F-4D97-AF65-F5344CB8AC3E}">
        <p14:creationId xmlns:p14="http://schemas.microsoft.com/office/powerpoint/2010/main" val="161271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D09DE-5E25-4AA8-A3E0-F848B6F03983}" type="slidenum">
              <a:rPr lang="en-US" smtClean="0"/>
              <a:t>9</a:t>
            </a:fld>
            <a:endParaRPr lang="en-US"/>
          </a:p>
        </p:txBody>
      </p:sp>
    </p:spTree>
    <p:extLst>
      <p:ext uri="{BB962C8B-B14F-4D97-AF65-F5344CB8AC3E}">
        <p14:creationId xmlns:p14="http://schemas.microsoft.com/office/powerpoint/2010/main" val="210075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49FCB-890A-F149-9B76-0A6B508FBFDD}" type="slidenum">
              <a:rPr lang="en-US" smtClean="0"/>
              <a:t>10</a:t>
            </a:fld>
            <a:endParaRPr lang="en-US"/>
          </a:p>
        </p:txBody>
      </p:sp>
    </p:spTree>
    <p:extLst>
      <p:ext uri="{BB962C8B-B14F-4D97-AF65-F5344CB8AC3E}">
        <p14:creationId xmlns:p14="http://schemas.microsoft.com/office/powerpoint/2010/main" val="212018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49FCB-890A-F149-9B76-0A6B508FBFDD}" type="slidenum">
              <a:rPr lang="en-US" smtClean="0"/>
              <a:t>11</a:t>
            </a:fld>
            <a:endParaRPr lang="en-US"/>
          </a:p>
        </p:txBody>
      </p:sp>
    </p:spTree>
    <p:extLst>
      <p:ext uri="{BB962C8B-B14F-4D97-AF65-F5344CB8AC3E}">
        <p14:creationId xmlns:p14="http://schemas.microsoft.com/office/powerpoint/2010/main" val="212018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LEFT:  An</a:t>
            </a:r>
            <a:r>
              <a:rPr lang="en-US" i="0" baseline="0" dirty="0" smtClean="0"/>
              <a:t> RET teacher in the lab…</a:t>
            </a:r>
            <a:endParaRPr lang="en-US" i="0" dirty="0" smtClean="0"/>
          </a:p>
          <a:p>
            <a:endParaRPr lang="en-US" i="0" dirty="0" smtClean="0"/>
          </a:p>
          <a:p>
            <a:r>
              <a:rPr lang="en-US" i="0" dirty="0" smtClean="0"/>
              <a:t>RIGHT:  A student competes at arm-wrestling using CSNE’s </a:t>
            </a:r>
            <a:r>
              <a:rPr lang="en-US" i="0" dirty="0" err="1" smtClean="0"/>
              <a:t>WrestleBrainia</a:t>
            </a:r>
            <a:r>
              <a:rPr lang="en-US" i="0" dirty="0" smtClean="0"/>
              <a:t> 3000 game at the 2013 University of Washington Brain Awareness Week Open House. (Credit: Eric </a:t>
            </a:r>
            <a:r>
              <a:rPr lang="en-US" i="0" dirty="0" err="1" smtClean="0"/>
              <a:t>Chudler</a:t>
            </a:r>
            <a:r>
              <a:rPr lang="en-US" i="0" dirty="0" smtClean="0"/>
              <a:t>)</a:t>
            </a:r>
          </a:p>
          <a:p>
            <a:endParaRPr lang="en-US" i="0" dirty="0" smtClean="0"/>
          </a:p>
        </p:txBody>
      </p:sp>
      <p:sp>
        <p:nvSpPr>
          <p:cNvPr id="4" name="Slide Number Placeholder 3"/>
          <p:cNvSpPr>
            <a:spLocks noGrp="1"/>
          </p:cNvSpPr>
          <p:nvPr>
            <p:ph type="sldNum" sz="quarter" idx="10"/>
          </p:nvPr>
        </p:nvSpPr>
        <p:spPr/>
        <p:txBody>
          <a:bodyPr/>
          <a:lstStyle/>
          <a:p>
            <a:fld id="{BCCD09DE-5E25-4AA8-A3E0-F848B6F03983}" type="slidenum">
              <a:rPr lang="en-US" smtClean="0"/>
              <a:t>12</a:t>
            </a:fld>
            <a:endParaRPr lang="en-US"/>
          </a:p>
        </p:txBody>
      </p:sp>
    </p:spTree>
    <p:extLst>
      <p:ext uri="{BB962C8B-B14F-4D97-AF65-F5344CB8AC3E}">
        <p14:creationId xmlns:p14="http://schemas.microsoft.com/office/powerpoint/2010/main" val="3416668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80A7C-2499-4FB5-AEA9-82672904CA4E}" type="datetime1">
              <a:rPr lang="en-US" smtClean="0"/>
              <a:t>6/24/2013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7AF23-3C65-4C25-B156-AA605D02BE14}"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0" y="381000"/>
            <a:ext cx="1590620" cy="1600200"/>
          </a:xfrm>
          <a:prstGeom prst="rect">
            <a:avLst/>
          </a:prstGeom>
        </p:spPr>
      </p:pic>
    </p:spTree>
    <p:extLst>
      <p:ext uri="{BB962C8B-B14F-4D97-AF65-F5344CB8AC3E}">
        <p14:creationId xmlns:p14="http://schemas.microsoft.com/office/powerpoint/2010/main" val="2941920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8EA3E9-55FE-49E5-A9A1-EE80BBC8A319}" type="datetime1">
              <a:rPr lang="en-US" smtClean="0"/>
              <a:t>6/24/2013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361345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A49A1C-D471-426E-A39B-577C99737BB5}" type="datetime1">
              <a:rPr lang="en-US" smtClean="0"/>
              <a:t>6/24/2013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259799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A4005-97B9-45CA-94EE-DEDF0D4FF08E}" type="datetime1">
              <a:rPr lang="en-US" smtClean="0"/>
              <a:t>6/24/2013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620344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BA47-D04D-4223-96CE-A301A031F0FE}" type="datetime1">
              <a:rPr lang="en-US" smtClean="0"/>
              <a:t>6/24/2013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34731807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AC8D0C-D956-4C4F-BE65-C6C71A3CB8F0}" type="datetime1">
              <a:rPr lang="en-US" smtClean="0"/>
              <a:t>6/24/2013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94126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9917DD-1BDB-4238-8B9A-F0A437B70F10}" type="datetime1">
              <a:rPr lang="en-US" smtClean="0"/>
              <a:t>6/24/2013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331597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BAC831-605B-4590-A0DA-F9CC4F2C366D}" type="datetime1">
              <a:rPr lang="en-US" smtClean="0"/>
              <a:t>6/24/2013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336001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7B7BE-146C-413E-B026-55BAD4504FFE}" type="datetime1">
              <a:rPr lang="en-US" smtClean="0"/>
              <a:t>6/24/2013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1511702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DC234D-FAAA-4D9A-BEEA-5F195AAD56DE}" type="datetime1">
              <a:rPr lang="en-US" smtClean="0"/>
              <a:t>6/24/2013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11010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D4068-A3D8-4100-A455-7923D595060F}" type="datetime1">
              <a:rPr lang="en-US" smtClean="0"/>
              <a:t>6/24/2013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7AF23-3C65-4C25-B156-AA605D02BE14}" type="slidenum">
              <a:rPr lang="en-US" smtClean="0"/>
              <a:t>‹#›</a:t>
            </a:fld>
            <a:endParaRPr lang="en-US"/>
          </a:p>
        </p:txBody>
      </p:sp>
    </p:spTree>
    <p:extLst>
      <p:ext uri="{BB962C8B-B14F-4D97-AF65-F5344CB8AC3E}">
        <p14:creationId xmlns:p14="http://schemas.microsoft.com/office/powerpoint/2010/main" val="86673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20BEE-6097-48D9-BE3E-F142D7FE29A4}" type="datetime1">
              <a:rPr lang="en-US" smtClean="0"/>
              <a:t>6/24/2013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7AF23-3C65-4C25-B156-AA605D02BE14}" type="slidenum">
              <a:rPr lang="en-US" smtClean="0"/>
              <a:t>‹#›</a:t>
            </a:fld>
            <a:endParaRPr lang="en-US"/>
          </a:p>
        </p:txBody>
      </p:sp>
    </p:spTree>
    <p:extLst>
      <p:ext uri="{BB962C8B-B14F-4D97-AF65-F5344CB8AC3E}">
        <p14:creationId xmlns:p14="http://schemas.microsoft.com/office/powerpoint/2010/main" val="3235871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jpe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hyperlink" Target="http://www.hacker-scouts.org/" TargetMode="External"/><Relationship Id="rId2" Type="http://schemas.openxmlformats.org/officeDocument/2006/relationships/hyperlink" Target="http://makerfaire.com/education/" TargetMode="External"/><Relationship Id="rId1" Type="http://schemas.openxmlformats.org/officeDocument/2006/relationships/slideLayout" Target="../slideLayouts/slideLayout2.xml"/><Relationship Id="rId4" Type="http://schemas.openxmlformats.org/officeDocument/2006/relationships/hyperlink" Target="http://www.futurecity.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ret-eec.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rc-assoc.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gfi-k12.org/" TargetMode="External"/><Relationship Id="rId2" Type="http://schemas.openxmlformats.org/officeDocument/2006/relationships/hyperlink" Target="http://www.eie.org/" TargetMode="External"/><Relationship Id="rId1" Type="http://schemas.openxmlformats.org/officeDocument/2006/relationships/slideLayout" Target="../slideLayouts/slideLayout2.xml"/><Relationship Id="rId6" Type="http://schemas.openxmlformats.org/officeDocument/2006/relationships/hyperlink" Target="http://www.teachengineering.org/" TargetMode="External"/><Relationship Id="rId5" Type="http://schemas.openxmlformats.org/officeDocument/2006/relationships/hyperlink" Target="http://www.engineeryourworld.org/" TargetMode="External"/><Relationship Id="rId4" Type="http://schemas.openxmlformats.org/officeDocument/2006/relationships/hyperlink" Target="http://www.engineeringpathway.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
            </a:r>
            <a:r>
              <a:rPr lang="en-US" i="1" dirty="0" smtClean="0">
                <a:solidFill>
                  <a:srgbClr val="FF6600"/>
                </a:solidFill>
              </a:rPr>
              <a:t>E</a:t>
            </a:r>
            <a:r>
              <a:rPr lang="en-US" dirty="0" smtClean="0"/>
              <a:t>M: Engineering Is </a:t>
            </a:r>
            <a:br>
              <a:rPr lang="en-US" dirty="0" smtClean="0"/>
            </a:br>
            <a:r>
              <a:rPr lang="en-US" dirty="0" smtClean="0"/>
              <a:t>at the Heart of It</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solidFill>
                  <a:schemeClr val="tx1">
                    <a:lumMod val="75000"/>
                    <a:lumOff val="25000"/>
                  </a:schemeClr>
                </a:solidFill>
              </a:rPr>
              <a:t>Pramod P. Khargonekar</a:t>
            </a:r>
          </a:p>
          <a:p>
            <a:r>
              <a:rPr lang="en-US" dirty="0" smtClean="0">
                <a:solidFill>
                  <a:schemeClr val="tx1">
                    <a:lumMod val="75000"/>
                    <a:lumOff val="25000"/>
                  </a:schemeClr>
                </a:solidFill>
              </a:rPr>
              <a:t>NSF Directorate for Engineering</a:t>
            </a:r>
          </a:p>
          <a:p>
            <a:r>
              <a:rPr lang="en-US" dirty="0" smtClean="0">
                <a:solidFill>
                  <a:schemeClr val="tx1">
                    <a:lumMod val="75000"/>
                    <a:lumOff val="25000"/>
                  </a:schemeClr>
                </a:solidFill>
              </a:rPr>
              <a:t>June 23, 2013</a:t>
            </a:r>
          </a:p>
          <a:p>
            <a:r>
              <a:rPr lang="en-US" dirty="0" err="1" smtClean="0">
                <a:solidFill>
                  <a:schemeClr val="tx1">
                    <a:lumMod val="75000"/>
                    <a:lumOff val="25000"/>
                  </a:schemeClr>
                </a:solidFill>
              </a:rPr>
              <a:t>STEMSmart</a:t>
            </a:r>
            <a:endParaRPr lang="en-US" dirty="0">
              <a:solidFill>
                <a:schemeClr val="tx1">
                  <a:lumMod val="75000"/>
                  <a:lumOff val="25000"/>
                </a:schemeClr>
              </a:solidFill>
            </a:endParaRPr>
          </a:p>
        </p:txBody>
      </p:sp>
    </p:spTree>
    <p:extLst>
      <p:ext uri="{BB962C8B-B14F-4D97-AF65-F5344CB8AC3E}">
        <p14:creationId xmlns:p14="http://schemas.microsoft.com/office/powerpoint/2010/main" val="1880561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Roller Coaster Season!</a:t>
            </a:r>
            <a:endParaRPr lang="en-US" dirty="0"/>
          </a:p>
        </p:txBody>
      </p:sp>
      <p:pic>
        <p:nvPicPr>
          <p:cNvPr id="3" name="Picture 2"/>
          <p:cNvPicPr>
            <a:picLocks noChangeAspect="1"/>
          </p:cNvPicPr>
          <p:nvPr/>
        </p:nvPicPr>
        <p:blipFill>
          <a:blip r:embed="rId3"/>
          <a:stretch>
            <a:fillRect/>
          </a:stretch>
        </p:blipFill>
        <p:spPr>
          <a:xfrm>
            <a:off x="1938911" y="1295400"/>
            <a:ext cx="5147689" cy="5029200"/>
          </a:xfrm>
          <a:prstGeom prst="rect">
            <a:avLst/>
          </a:prstGeom>
        </p:spPr>
      </p:pic>
      <p:sp>
        <p:nvSpPr>
          <p:cNvPr id="4" name="Slide Number Placeholder 3"/>
          <p:cNvSpPr>
            <a:spLocks noGrp="1"/>
          </p:cNvSpPr>
          <p:nvPr>
            <p:ph type="sldNum" sz="quarter" idx="12"/>
          </p:nvPr>
        </p:nvSpPr>
        <p:spPr/>
        <p:txBody>
          <a:bodyPr/>
          <a:lstStyle/>
          <a:p>
            <a:fld id="{0BB7AF23-3C65-4C25-B156-AA605D02BE14}" type="slidenum">
              <a:rPr lang="en-US" smtClean="0"/>
              <a:t>10</a:t>
            </a:fld>
            <a:endParaRPr lang="en-US"/>
          </a:p>
        </p:txBody>
      </p:sp>
    </p:spTree>
    <p:extLst>
      <p:ext uri="{BB962C8B-B14F-4D97-AF65-F5344CB8AC3E}">
        <p14:creationId xmlns:p14="http://schemas.microsoft.com/office/powerpoint/2010/main" val="1084007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Physics of Roller Coasters </a:t>
            </a:r>
            <a:br>
              <a:rPr lang="en-US" dirty="0" smtClean="0"/>
            </a:br>
            <a:r>
              <a:rPr lang="en-US" sz="2700" dirty="0"/>
              <a:t>(from </a:t>
            </a:r>
            <a:r>
              <a:rPr lang="en-US" sz="2700" dirty="0" err="1" smtClean="0"/>
              <a:t>www.teachengineering.org</a:t>
            </a:r>
            <a:r>
              <a:rPr lang="en-US" sz="2700" dirty="0" smtClean="0"/>
              <a:t>/)</a:t>
            </a:r>
            <a:endParaRPr lang="en-US" sz="2700" dirty="0"/>
          </a:p>
        </p:txBody>
      </p:sp>
      <p:sp>
        <p:nvSpPr>
          <p:cNvPr id="4" name="Content Placeholder 3"/>
          <p:cNvSpPr>
            <a:spLocks noGrp="1"/>
          </p:cNvSpPr>
          <p:nvPr>
            <p:ph idx="1"/>
          </p:nvPr>
        </p:nvSpPr>
        <p:spPr>
          <a:xfrm>
            <a:off x="457200" y="1672092"/>
            <a:ext cx="8229600" cy="4876800"/>
          </a:xfrm>
        </p:spPr>
        <p:txBody>
          <a:bodyPr>
            <a:normAutofit fontScale="70000" lnSpcReduction="20000"/>
          </a:bodyPr>
          <a:lstStyle/>
          <a:p>
            <a:r>
              <a:rPr lang="en-US" dirty="0" smtClean="0">
                <a:latin typeface="Calibri"/>
                <a:cs typeface="Calibri"/>
              </a:rPr>
              <a:t>Grade 7 activity</a:t>
            </a:r>
          </a:p>
          <a:p>
            <a:r>
              <a:rPr lang="en-US" dirty="0" smtClean="0">
                <a:latin typeface="Calibri"/>
                <a:cs typeface="Calibri"/>
              </a:rPr>
              <a:t>Uses students’ existing physics knowledge of forces, gravity and friction, Newton’s Second Law of Motion, position, velocity, acceleration, and kinetic and potential energy</a:t>
            </a:r>
          </a:p>
          <a:p>
            <a:r>
              <a:rPr lang="en-US" dirty="0" smtClean="0">
                <a:latin typeface="Calibri"/>
                <a:cs typeface="Calibri"/>
              </a:rPr>
              <a:t>Students explore the most basic physical principles of roller coasters, which are crucial to the initial design process for engineers building roller coasters</a:t>
            </a:r>
          </a:p>
          <a:p>
            <a:r>
              <a:rPr lang="en-US" dirty="0" smtClean="0">
                <a:latin typeface="Calibri"/>
                <a:cs typeface="Calibri"/>
              </a:rPr>
              <a:t>Students explore the physics used by engineers in designing today’s roller coasters, including potential and kinetic energy, friction, and gravity</a:t>
            </a:r>
          </a:p>
          <a:p>
            <a:r>
              <a:rPr lang="en-US" dirty="0" smtClean="0">
                <a:latin typeface="Calibri"/>
                <a:cs typeface="Calibri"/>
              </a:rPr>
              <a:t>Afterwards, students will be able to analyze the motion of any existing gravity-driven coaster and design the basics of their own roller coasters</a:t>
            </a:r>
          </a:p>
          <a:p>
            <a:r>
              <a:rPr lang="en-US" dirty="0" smtClean="0">
                <a:latin typeface="Calibri"/>
                <a:cs typeface="Calibri"/>
              </a:rPr>
              <a:t>During an associated activity, the students design, build, and analyze a roller coaster for marbles out of foam tubing</a:t>
            </a:r>
            <a:endParaRPr lang="en-US" dirty="0">
              <a:latin typeface="Calibri"/>
              <a:cs typeface="Calibri"/>
            </a:endParaRPr>
          </a:p>
        </p:txBody>
      </p:sp>
      <p:sp>
        <p:nvSpPr>
          <p:cNvPr id="3" name="Slide Number Placeholder 2"/>
          <p:cNvSpPr>
            <a:spLocks noGrp="1"/>
          </p:cNvSpPr>
          <p:nvPr>
            <p:ph type="sldNum" sz="quarter" idx="12"/>
          </p:nvPr>
        </p:nvSpPr>
        <p:spPr/>
        <p:txBody>
          <a:bodyPr/>
          <a:lstStyle/>
          <a:p>
            <a:fld id="{0BB7AF23-3C65-4C25-B156-AA605D02BE14}" type="slidenum">
              <a:rPr lang="en-US" smtClean="0"/>
              <a:t>11</a:t>
            </a:fld>
            <a:endParaRPr lang="en-US"/>
          </a:p>
        </p:txBody>
      </p:sp>
    </p:spTree>
    <p:extLst>
      <p:ext uri="{BB962C8B-B14F-4D97-AF65-F5344CB8AC3E}">
        <p14:creationId xmlns:p14="http://schemas.microsoft.com/office/powerpoint/2010/main" val="3367449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Engineering resources Are  there?</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BB7AF23-3C65-4C25-B156-AA605D02BE14}" type="slidenum">
              <a:rPr lang="en-US" smtClean="0"/>
              <a:t>12</a:t>
            </a:fld>
            <a:endParaRPr lang="en-US"/>
          </a:p>
        </p:txBody>
      </p:sp>
      <p:pic>
        <p:nvPicPr>
          <p:cNvPr id="5" name="Picture 4" descr="C:\Users\Truesy\Dropbox\RET Summer 2012\Columbia_Truesdell\IMGP6479.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8832" t="37946" r="25032"/>
          <a:stretch/>
        </p:blipFill>
        <p:spPr bwMode="auto">
          <a:xfrm>
            <a:off x="685800" y="1219200"/>
            <a:ext cx="3581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 b="3833"/>
          <a:stretch/>
        </p:blipFill>
        <p:spPr bwMode="auto">
          <a:xfrm>
            <a:off x="4267199" y="1219200"/>
            <a:ext cx="382656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368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Informal Education</a:t>
            </a:r>
            <a:endParaRPr lang="en-US" dirty="0"/>
          </a:p>
        </p:txBody>
      </p:sp>
      <p:sp>
        <p:nvSpPr>
          <p:cNvPr id="3" name="Content Placeholder 2"/>
          <p:cNvSpPr>
            <a:spLocks noGrp="1"/>
          </p:cNvSpPr>
          <p:nvPr>
            <p:ph idx="1"/>
          </p:nvPr>
        </p:nvSpPr>
        <p:spPr/>
        <p:txBody>
          <a:bodyPr>
            <a:normAutofit/>
          </a:bodyPr>
          <a:lstStyle/>
          <a:p>
            <a:r>
              <a:rPr lang="en-US" dirty="0"/>
              <a:t>Maker </a:t>
            </a:r>
            <a:r>
              <a:rPr lang="en-US" dirty="0" smtClean="0"/>
              <a:t>Movement (</a:t>
            </a:r>
            <a:r>
              <a:rPr lang="en-US" dirty="0" smtClean="0">
                <a:hlinkClick r:id="rId2"/>
              </a:rPr>
              <a:t>http</a:t>
            </a:r>
            <a:r>
              <a:rPr lang="en-US" dirty="0">
                <a:hlinkClick r:id="rId2"/>
              </a:rPr>
              <a:t>://</a:t>
            </a:r>
            <a:r>
              <a:rPr lang="en-US" dirty="0" smtClean="0">
                <a:hlinkClick r:id="rId2"/>
              </a:rPr>
              <a:t>makerfaire.com</a:t>
            </a:r>
            <a:r>
              <a:rPr lang="en-US" dirty="0" smtClean="0"/>
              <a:t>) </a:t>
            </a:r>
          </a:p>
          <a:p>
            <a:r>
              <a:rPr lang="en-US" dirty="0" smtClean="0"/>
              <a:t>Hacker Scouts (</a:t>
            </a:r>
            <a:r>
              <a:rPr lang="en-US" dirty="0" smtClean="0">
                <a:hlinkClick r:id="rId3"/>
              </a:rPr>
              <a:t>www.Hacker-Scouts.org</a:t>
            </a:r>
            <a:r>
              <a:rPr lang="en-US" dirty="0" smtClean="0"/>
              <a:t>)  </a:t>
            </a:r>
          </a:p>
          <a:p>
            <a:r>
              <a:rPr lang="en-US" dirty="0" smtClean="0"/>
              <a:t>Industry activities</a:t>
            </a:r>
          </a:p>
          <a:p>
            <a:pPr lvl="1"/>
            <a:r>
              <a:rPr lang="en-US" dirty="0" smtClean="0"/>
              <a:t>Intel Science Talent Search </a:t>
            </a:r>
          </a:p>
          <a:p>
            <a:r>
              <a:rPr lang="en-US" dirty="0" smtClean="0"/>
              <a:t>Professional Societies</a:t>
            </a:r>
          </a:p>
          <a:p>
            <a:pPr lvl="1"/>
            <a:r>
              <a:rPr lang="en-US" dirty="0" smtClean="0"/>
              <a:t>National Engineers Week (</a:t>
            </a:r>
            <a:r>
              <a:rPr lang="en-US" dirty="0" smtClean="0">
                <a:hlinkClick r:id="rId4"/>
              </a:rPr>
              <a:t>www.futurecity.org</a:t>
            </a:r>
            <a:r>
              <a:rPr lang="en-US" dirty="0" smtClean="0"/>
              <a:t>) </a:t>
            </a:r>
            <a:endParaRPr lang="en-US" dirty="0"/>
          </a:p>
        </p:txBody>
      </p:sp>
      <p:sp>
        <p:nvSpPr>
          <p:cNvPr id="4" name="Slide Number Placeholder 3"/>
          <p:cNvSpPr>
            <a:spLocks noGrp="1"/>
          </p:cNvSpPr>
          <p:nvPr>
            <p:ph type="sldNum" sz="quarter" idx="12"/>
          </p:nvPr>
        </p:nvSpPr>
        <p:spPr/>
        <p:txBody>
          <a:bodyPr/>
          <a:lstStyle/>
          <a:p>
            <a:fld id="{0BB7AF23-3C65-4C25-B156-AA605D02BE14}" type="slidenum">
              <a:rPr lang="en-US" smtClean="0"/>
              <a:t>13</a:t>
            </a:fld>
            <a:endParaRPr lang="en-US"/>
          </a:p>
        </p:txBody>
      </p:sp>
    </p:spTree>
    <p:extLst>
      <p:ext uri="{BB962C8B-B14F-4D97-AF65-F5344CB8AC3E}">
        <p14:creationId xmlns:p14="http://schemas.microsoft.com/office/powerpoint/2010/main" val="3536203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Example Projects</a:t>
            </a:r>
            <a:endParaRPr lang="en-US" dirty="0"/>
          </a:p>
        </p:txBody>
      </p:sp>
      <p:sp>
        <p:nvSpPr>
          <p:cNvPr id="3" name="Content Placeholder 2"/>
          <p:cNvSpPr>
            <a:spLocks noGrp="1"/>
          </p:cNvSpPr>
          <p:nvPr>
            <p:ph idx="1"/>
          </p:nvPr>
        </p:nvSpPr>
        <p:spPr/>
        <p:txBody>
          <a:bodyPr/>
          <a:lstStyle/>
          <a:p>
            <a:r>
              <a:rPr lang="en-US" dirty="0" smtClean="0"/>
              <a:t>Integrating Engineering and Literacy at Tufts University</a:t>
            </a:r>
          </a:p>
          <a:p>
            <a:r>
              <a:rPr lang="en-US" dirty="0" smtClean="0"/>
              <a:t>Studio STEM at Virginia Tech</a:t>
            </a:r>
          </a:p>
          <a:p>
            <a:r>
              <a:rPr lang="en-US" dirty="0" err="1" smtClean="0"/>
              <a:t>UTeach</a:t>
            </a:r>
            <a:r>
              <a:rPr lang="en-US" dirty="0" smtClean="0"/>
              <a:t> Engineering at University of Texas at Austin</a:t>
            </a:r>
            <a:endParaRPr lang="en-US" dirty="0"/>
          </a:p>
        </p:txBody>
      </p:sp>
      <p:sp>
        <p:nvSpPr>
          <p:cNvPr id="4" name="Slide Number Placeholder 3"/>
          <p:cNvSpPr>
            <a:spLocks noGrp="1"/>
          </p:cNvSpPr>
          <p:nvPr>
            <p:ph type="sldNum" sz="quarter" idx="12"/>
          </p:nvPr>
        </p:nvSpPr>
        <p:spPr/>
        <p:txBody>
          <a:bodyPr/>
          <a:lstStyle/>
          <a:p>
            <a:fld id="{0BB7AF23-3C65-4C25-B156-AA605D02BE14}" type="slidenum">
              <a:rPr lang="en-US" smtClean="0"/>
              <a:t>14</a:t>
            </a:fld>
            <a:endParaRPr lang="en-US"/>
          </a:p>
        </p:txBody>
      </p:sp>
    </p:spTree>
    <p:extLst>
      <p:ext uri="{BB962C8B-B14F-4D97-AF65-F5344CB8AC3E}">
        <p14:creationId xmlns:p14="http://schemas.microsoft.com/office/powerpoint/2010/main" val="417193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Partnerships – RETs </a:t>
            </a:r>
            <a:endParaRPr lang="en-US" dirty="0"/>
          </a:p>
        </p:txBody>
      </p:sp>
      <p:sp>
        <p:nvSpPr>
          <p:cNvPr id="3" name="Content Placeholder 2"/>
          <p:cNvSpPr>
            <a:spLocks noGrp="1"/>
          </p:cNvSpPr>
          <p:nvPr>
            <p:ph idx="1"/>
          </p:nvPr>
        </p:nvSpPr>
        <p:spPr/>
        <p:txBody>
          <a:bodyPr>
            <a:normAutofit/>
          </a:bodyPr>
          <a:lstStyle/>
          <a:p>
            <a:r>
              <a:rPr lang="en-US" dirty="0" smtClean="0"/>
              <a:t>NSF </a:t>
            </a:r>
            <a:r>
              <a:rPr lang="en-US" dirty="0"/>
              <a:t>Research Experiences for </a:t>
            </a:r>
            <a:r>
              <a:rPr lang="en-US" dirty="0" smtClean="0"/>
              <a:t>Teachers</a:t>
            </a:r>
          </a:p>
          <a:p>
            <a:pPr lvl="1"/>
            <a:r>
              <a:rPr lang="en-US" dirty="0" smtClean="0"/>
              <a:t>STEM teachers </a:t>
            </a:r>
            <a:r>
              <a:rPr lang="en-US" dirty="0"/>
              <a:t>perform engineering and computer science </a:t>
            </a:r>
            <a:r>
              <a:rPr lang="en-US" dirty="0" smtClean="0"/>
              <a:t>research </a:t>
            </a:r>
            <a:r>
              <a:rPr lang="en-US" dirty="0"/>
              <a:t>and </a:t>
            </a:r>
            <a:r>
              <a:rPr lang="en-US" dirty="0" smtClean="0"/>
              <a:t>translate </a:t>
            </a:r>
            <a:r>
              <a:rPr lang="en-US" dirty="0"/>
              <a:t>their research experiences and new knowledge into classroom </a:t>
            </a:r>
            <a:r>
              <a:rPr lang="en-US" dirty="0" smtClean="0"/>
              <a:t>activities</a:t>
            </a:r>
          </a:p>
          <a:p>
            <a:pPr lvl="1"/>
            <a:r>
              <a:rPr lang="en-US" dirty="0" smtClean="0"/>
              <a:t>90 sites, 500 teachers per year</a:t>
            </a:r>
          </a:p>
          <a:p>
            <a:pPr lvl="1"/>
            <a:r>
              <a:rPr lang="en-US" dirty="0">
                <a:hlinkClick r:id="rId3"/>
              </a:rPr>
              <a:t>www.ret-eec.org</a:t>
            </a:r>
            <a:r>
              <a:rPr lang="en-US" dirty="0"/>
              <a:t> </a:t>
            </a:r>
          </a:p>
        </p:txBody>
      </p:sp>
      <p:sp>
        <p:nvSpPr>
          <p:cNvPr id="6" name="Slide Number Placeholder 5"/>
          <p:cNvSpPr>
            <a:spLocks noGrp="1"/>
          </p:cNvSpPr>
          <p:nvPr>
            <p:ph type="sldNum" sz="quarter" idx="12"/>
          </p:nvPr>
        </p:nvSpPr>
        <p:spPr/>
        <p:txBody>
          <a:bodyPr/>
          <a:lstStyle/>
          <a:p>
            <a:fld id="{0BB7AF23-3C65-4C25-B156-AA605D02BE14}" type="slidenum">
              <a:rPr lang="en-US" smtClean="0"/>
              <a:t>15</a:t>
            </a:fld>
            <a:endParaRPr lang="en-US"/>
          </a:p>
        </p:txBody>
      </p:sp>
    </p:spTree>
    <p:extLst>
      <p:ext uri="{BB962C8B-B14F-4D97-AF65-F5344CB8AC3E}">
        <p14:creationId xmlns:p14="http://schemas.microsoft.com/office/powerpoint/2010/main" val="319568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NSF Partnerships - ERCs</a:t>
            </a:r>
            <a:endParaRPr lang="en-US" dirty="0"/>
          </a:p>
        </p:txBody>
      </p:sp>
      <p:sp>
        <p:nvSpPr>
          <p:cNvPr id="3" name="Content Placeholder 2"/>
          <p:cNvSpPr>
            <a:spLocks noGrp="1"/>
          </p:cNvSpPr>
          <p:nvPr>
            <p:ph idx="1"/>
          </p:nvPr>
        </p:nvSpPr>
        <p:spPr/>
        <p:txBody>
          <a:bodyPr/>
          <a:lstStyle/>
          <a:p>
            <a:r>
              <a:rPr lang="en-US" dirty="0" smtClean="0"/>
              <a:t>NSF Engineering Research Centers</a:t>
            </a:r>
          </a:p>
          <a:p>
            <a:pPr lvl="1"/>
            <a:r>
              <a:rPr lang="en-US" dirty="0" smtClean="0"/>
              <a:t>Build relationships with K-12 teachers and students to help integrate engineering concepts </a:t>
            </a:r>
            <a:br>
              <a:rPr lang="en-US" dirty="0" smtClean="0"/>
            </a:br>
            <a:r>
              <a:rPr lang="en-US" dirty="0" smtClean="0"/>
              <a:t>into precollege education</a:t>
            </a:r>
          </a:p>
          <a:p>
            <a:pPr lvl="1"/>
            <a:r>
              <a:rPr lang="en-US" dirty="0" smtClean="0"/>
              <a:t>Over 46,000 K-12 students participated in ERC outreach programs in 2012. </a:t>
            </a:r>
          </a:p>
          <a:p>
            <a:pPr lvl="1"/>
            <a:r>
              <a:rPr lang="en-US" dirty="0" smtClean="0">
                <a:hlinkClick r:id="rId3"/>
              </a:rPr>
              <a:t>www.erc-assoc.org</a:t>
            </a:r>
            <a:r>
              <a:rPr lang="en-US" dirty="0" smtClean="0"/>
              <a:t> </a:t>
            </a:r>
          </a:p>
          <a:p>
            <a:endParaRPr lang="en-US" dirty="0"/>
          </a:p>
        </p:txBody>
      </p:sp>
      <p:sp>
        <p:nvSpPr>
          <p:cNvPr id="4" name="Slide Number Placeholder 3"/>
          <p:cNvSpPr>
            <a:spLocks noGrp="1"/>
          </p:cNvSpPr>
          <p:nvPr>
            <p:ph type="sldNum" sz="quarter" idx="12"/>
          </p:nvPr>
        </p:nvSpPr>
        <p:spPr/>
        <p:txBody>
          <a:bodyPr/>
          <a:lstStyle/>
          <a:p>
            <a:fld id="{0BB7AF23-3C65-4C25-B156-AA605D02BE14}" type="slidenum">
              <a:rPr lang="en-US" smtClean="0"/>
              <a:pPr/>
              <a:t>16</a:t>
            </a:fld>
            <a:endParaRPr lang="en-US"/>
          </a:p>
        </p:txBody>
      </p:sp>
    </p:spTree>
    <p:extLst>
      <p:ext uri="{BB962C8B-B14F-4D97-AF65-F5344CB8AC3E}">
        <p14:creationId xmlns:p14="http://schemas.microsoft.com/office/powerpoint/2010/main" val="1353096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Classroom Resources</a:t>
            </a:r>
            <a:endParaRPr lang="en-US" dirty="0"/>
          </a:p>
        </p:txBody>
      </p:sp>
      <p:sp>
        <p:nvSpPr>
          <p:cNvPr id="5" name="Content Placeholder 4"/>
          <p:cNvSpPr>
            <a:spLocks noGrp="1"/>
          </p:cNvSpPr>
          <p:nvPr>
            <p:ph idx="1"/>
          </p:nvPr>
        </p:nvSpPr>
        <p:spPr/>
        <p:txBody>
          <a:bodyPr/>
          <a:lstStyle/>
          <a:p>
            <a:r>
              <a:rPr lang="en-US" dirty="0">
                <a:cs typeface="Calibri"/>
              </a:rPr>
              <a:t>Engineering is Elementary </a:t>
            </a:r>
            <a:r>
              <a:rPr lang="en-US" dirty="0">
                <a:cs typeface="Calibri"/>
                <a:hlinkClick r:id="rId2"/>
              </a:rPr>
              <a:t>www.eie.org</a:t>
            </a:r>
            <a:endParaRPr lang="en-US" dirty="0">
              <a:cs typeface="Calibri"/>
            </a:endParaRPr>
          </a:p>
          <a:p>
            <a:r>
              <a:rPr lang="en-US" dirty="0" smtClean="0"/>
              <a:t>Engineering, Go for It! </a:t>
            </a:r>
            <a:r>
              <a:rPr lang="en-US" dirty="0" smtClean="0">
                <a:hlinkClick r:id="rId3"/>
              </a:rPr>
              <a:t>www.egfi-k12.org</a:t>
            </a:r>
            <a:r>
              <a:rPr lang="en-US" dirty="0" smtClean="0"/>
              <a:t> </a:t>
            </a:r>
          </a:p>
          <a:p>
            <a:r>
              <a:rPr lang="en-US" dirty="0" smtClean="0"/>
              <a:t>Engineering </a:t>
            </a:r>
            <a:r>
              <a:rPr lang="en-US" dirty="0"/>
              <a:t>Pathway </a:t>
            </a:r>
            <a:r>
              <a:rPr lang="en-US" dirty="0">
                <a:cs typeface="Calibri"/>
                <a:hlinkClick r:id="rId4"/>
              </a:rPr>
              <a:t>www.engineeringpathway.org</a:t>
            </a:r>
            <a:r>
              <a:rPr lang="en-US" dirty="0">
                <a:cs typeface="Calibri"/>
              </a:rPr>
              <a:t> </a:t>
            </a:r>
          </a:p>
          <a:p>
            <a:r>
              <a:rPr lang="en-US" dirty="0"/>
              <a:t>Engineer Your World </a:t>
            </a:r>
            <a:r>
              <a:rPr lang="en-US" dirty="0">
                <a:cs typeface="Calibri"/>
                <a:hlinkClick r:id="rId5"/>
              </a:rPr>
              <a:t>www.engineeryourworld.org</a:t>
            </a:r>
            <a:endParaRPr lang="en-US" dirty="0">
              <a:cs typeface="Calibri"/>
            </a:endParaRPr>
          </a:p>
          <a:p>
            <a:r>
              <a:rPr lang="en-US" dirty="0" smtClean="0"/>
              <a:t>Teach Engineering </a:t>
            </a:r>
            <a:r>
              <a:rPr lang="en-US" dirty="0" smtClean="0">
                <a:cs typeface="Calibri"/>
                <a:hlinkClick r:id="rId6"/>
              </a:rPr>
              <a:t>www.teachengineering.org</a:t>
            </a:r>
            <a:endParaRPr lang="en-US" dirty="0" smtClean="0">
              <a:cs typeface="Calibri"/>
            </a:endParaRPr>
          </a:p>
          <a:p>
            <a:endParaRPr lang="en-US" dirty="0"/>
          </a:p>
        </p:txBody>
      </p:sp>
      <p:sp>
        <p:nvSpPr>
          <p:cNvPr id="6" name="Slide Number Placeholder 5"/>
          <p:cNvSpPr>
            <a:spLocks noGrp="1"/>
          </p:cNvSpPr>
          <p:nvPr>
            <p:ph type="sldNum" sz="quarter" idx="12"/>
          </p:nvPr>
        </p:nvSpPr>
        <p:spPr/>
        <p:txBody>
          <a:bodyPr/>
          <a:lstStyle/>
          <a:p>
            <a:fld id="{0BB7AF23-3C65-4C25-B156-AA605D02BE14}" type="slidenum">
              <a:rPr lang="en-US" smtClean="0"/>
              <a:t>17</a:t>
            </a:fld>
            <a:endParaRPr lang="en-US"/>
          </a:p>
        </p:txBody>
      </p:sp>
    </p:spTree>
    <p:extLst>
      <p:ext uri="{BB962C8B-B14F-4D97-AF65-F5344CB8AC3E}">
        <p14:creationId xmlns:p14="http://schemas.microsoft.com/office/powerpoint/2010/main" val="2770354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Ecosystem</a:t>
            </a:r>
            <a:endParaRPr lang="en-US" dirty="0"/>
          </a:p>
        </p:txBody>
      </p:sp>
      <p:sp>
        <p:nvSpPr>
          <p:cNvPr id="3" name="Content Placeholder 2"/>
          <p:cNvSpPr>
            <a:spLocks noGrp="1"/>
          </p:cNvSpPr>
          <p:nvPr>
            <p:ph idx="1"/>
          </p:nvPr>
        </p:nvSpPr>
        <p:spPr/>
        <p:txBody>
          <a:bodyPr/>
          <a:lstStyle/>
          <a:p>
            <a:r>
              <a:rPr lang="en-US" dirty="0" smtClean="0"/>
              <a:t>Engineering colleges spread throughout the nation</a:t>
            </a:r>
          </a:p>
          <a:p>
            <a:r>
              <a:rPr lang="en-US" dirty="0" smtClean="0"/>
              <a:t>Faculty, graduate students, undergraduate students, deans, department chairs, …</a:t>
            </a:r>
          </a:p>
          <a:p>
            <a:r>
              <a:rPr lang="en-US" dirty="0" smtClean="0"/>
              <a:t>Practicing engineers in industry</a:t>
            </a:r>
          </a:p>
          <a:p>
            <a:r>
              <a:rPr lang="en-US" dirty="0" smtClean="0"/>
              <a:t>Government labs</a:t>
            </a:r>
          </a:p>
          <a:p>
            <a:r>
              <a:rPr lang="en-US" i="1" dirty="0" smtClean="0"/>
              <a:t>Enormous untapped resources</a:t>
            </a:r>
            <a:endParaRPr lang="en-US" i="1" dirty="0"/>
          </a:p>
        </p:txBody>
      </p:sp>
      <p:sp>
        <p:nvSpPr>
          <p:cNvPr id="4" name="Slide Number Placeholder 3"/>
          <p:cNvSpPr>
            <a:spLocks noGrp="1"/>
          </p:cNvSpPr>
          <p:nvPr>
            <p:ph type="sldNum" sz="quarter" idx="12"/>
          </p:nvPr>
        </p:nvSpPr>
        <p:spPr/>
        <p:txBody>
          <a:bodyPr/>
          <a:lstStyle/>
          <a:p>
            <a:fld id="{0BB7AF23-3C65-4C25-B156-AA605D02BE14}" type="slidenum">
              <a:rPr lang="en-US" smtClean="0"/>
              <a:t>18</a:t>
            </a:fld>
            <a:endParaRPr lang="en-US"/>
          </a:p>
        </p:txBody>
      </p:sp>
    </p:spTree>
    <p:extLst>
      <p:ext uri="{BB962C8B-B14F-4D97-AF65-F5344CB8AC3E}">
        <p14:creationId xmlns:p14="http://schemas.microsoft.com/office/powerpoint/2010/main" val="2330514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College_Outreac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304800"/>
            <a:ext cx="8090048" cy="5938396"/>
          </a:xfrm>
        </p:spPr>
      </p:pic>
      <p:sp>
        <p:nvSpPr>
          <p:cNvPr id="4" name="Slide Number Placeholder 3"/>
          <p:cNvSpPr>
            <a:spLocks noGrp="1"/>
          </p:cNvSpPr>
          <p:nvPr>
            <p:ph type="sldNum" sz="quarter" idx="12"/>
          </p:nvPr>
        </p:nvSpPr>
        <p:spPr/>
        <p:txBody>
          <a:bodyPr/>
          <a:lstStyle/>
          <a:p>
            <a:fld id="{0BB7AF23-3C65-4C25-B156-AA605D02BE14}" type="slidenum">
              <a:rPr lang="en-US" smtClean="0"/>
              <a:t>19</a:t>
            </a:fld>
            <a:endParaRPr lang="en-US"/>
          </a:p>
        </p:txBody>
      </p:sp>
    </p:spTree>
    <p:extLst>
      <p:ext uri="{BB962C8B-B14F-4D97-AF65-F5344CB8AC3E}">
        <p14:creationId xmlns:p14="http://schemas.microsoft.com/office/powerpoint/2010/main" val="2997526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Engineering in K-12?</a:t>
            </a:r>
            <a:endParaRPr lang="en-US" dirty="0"/>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0BB7AF23-3C65-4C25-B156-AA605D02BE14}" type="slidenum">
              <a:rPr lang="en-US" smtClean="0"/>
              <a:t>2</a:t>
            </a:fld>
            <a:endParaRPr lang="en-US"/>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219200"/>
            <a:ext cx="424020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bridges6"/>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10688"/>
          <a:stretch/>
        </p:blipFill>
        <p:spPr bwMode="auto">
          <a:xfrm>
            <a:off x="4800600" y="1219200"/>
            <a:ext cx="381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541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Infusing engineering into K-12 STEM education offers a novel direction to address a critical educational and societal challenge</a:t>
            </a:r>
          </a:p>
          <a:p>
            <a:r>
              <a:rPr lang="en-US" dirty="0" smtClean="0"/>
              <a:t>NSF is supporting and catalyzing this change</a:t>
            </a:r>
          </a:p>
          <a:p>
            <a:r>
              <a:rPr lang="en-US" dirty="0" smtClean="0"/>
              <a:t>Engineering community will engage</a:t>
            </a:r>
          </a:p>
          <a:p>
            <a:r>
              <a:rPr lang="en-US" dirty="0" smtClean="0"/>
              <a:t>We will all benefit from the change</a:t>
            </a:r>
          </a:p>
          <a:p>
            <a:pPr marL="0" indent="0">
              <a:buNone/>
            </a:pPr>
            <a:endParaRPr lang="en-US" dirty="0"/>
          </a:p>
        </p:txBody>
      </p:sp>
      <p:sp>
        <p:nvSpPr>
          <p:cNvPr id="4" name="Slide Number Placeholder 3"/>
          <p:cNvSpPr>
            <a:spLocks noGrp="1"/>
          </p:cNvSpPr>
          <p:nvPr>
            <p:ph type="sldNum" sz="quarter" idx="12"/>
          </p:nvPr>
        </p:nvSpPr>
        <p:spPr/>
        <p:txBody>
          <a:bodyPr/>
          <a:lstStyle/>
          <a:p>
            <a:fld id="{0BB7AF23-3C65-4C25-B156-AA605D02BE14}" type="slidenum">
              <a:rPr lang="en-US" smtClean="0"/>
              <a:t>20</a:t>
            </a:fld>
            <a:endParaRPr lang="en-US"/>
          </a:p>
        </p:txBody>
      </p:sp>
      <p:sp>
        <p:nvSpPr>
          <p:cNvPr id="5" name="TextBox 4"/>
          <p:cNvSpPr txBox="1"/>
          <p:nvPr/>
        </p:nvSpPr>
        <p:spPr>
          <a:xfrm>
            <a:off x="1600200" y="5029200"/>
            <a:ext cx="2366779" cy="646331"/>
          </a:xfrm>
          <a:prstGeom prst="rect">
            <a:avLst/>
          </a:prstGeom>
          <a:noFill/>
        </p:spPr>
        <p:txBody>
          <a:bodyPr wrap="none" rtlCol="0">
            <a:spAutoFit/>
          </a:bodyPr>
          <a:lstStyle/>
          <a:p>
            <a:r>
              <a:rPr lang="en-US" sz="3600" i="1" dirty="0" smtClean="0"/>
              <a:t>Questions?</a:t>
            </a:r>
            <a:endParaRPr lang="en-US" sz="3600" i="1" dirty="0"/>
          </a:p>
        </p:txBody>
      </p:sp>
      <p:sp>
        <p:nvSpPr>
          <p:cNvPr id="6" name="TextBox 5"/>
          <p:cNvSpPr txBox="1"/>
          <p:nvPr/>
        </p:nvSpPr>
        <p:spPr>
          <a:xfrm>
            <a:off x="5791200" y="5791200"/>
            <a:ext cx="2546641" cy="461665"/>
          </a:xfrm>
          <a:prstGeom prst="rect">
            <a:avLst/>
          </a:prstGeom>
          <a:noFill/>
        </p:spPr>
        <p:txBody>
          <a:bodyPr wrap="none" rtlCol="0">
            <a:spAutoFit/>
          </a:bodyPr>
          <a:lstStyle/>
          <a:p>
            <a:r>
              <a:rPr lang="en-US" sz="2400" dirty="0" err="1" smtClean="0"/>
              <a:t>pkhargon@nsf.gov</a:t>
            </a:r>
            <a:endParaRPr lang="en-US" sz="2400" dirty="0"/>
          </a:p>
        </p:txBody>
      </p:sp>
    </p:spTree>
    <p:extLst>
      <p:ext uri="{BB962C8B-B14F-4D97-AF65-F5344CB8AC3E}">
        <p14:creationId xmlns:p14="http://schemas.microsoft.com/office/powerpoint/2010/main" val="2411378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Educational Context is Changing</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Great societal interest in successful K-12 STEM education</a:t>
            </a:r>
          </a:p>
          <a:p>
            <a:r>
              <a:rPr lang="en-US" dirty="0"/>
              <a:t>V</a:t>
            </a:r>
            <a:r>
              <a:rPr lang="en-US" dirty="0" smtClean="0"/>
              <a:t>ery large fraction of STEM jobs will be in engineering and technology</a:t>
            </a:r>
          </a:p>
          <a:p>
            <a:r>
              <a:rPr lang="en-US" dirty="0" smtClean="0"/>
              <a:t>Engineering is woven throughout the Next Generation Science Standards</a:t>
            </a:r>
          </a:p>
          <a:p>
            <a:r>
              <a:rPr lang="en-US" dirty="0" smtClean="0"/>
              <a:t>Employers are looking for “soft skills” such as teamwork, communication, problem solving</a:t>
            </a:r>
          </a:p>
          <a:p>
            <a:r>
              <a:rPr lang="en-US" dirty="0"/>
              <a:t>Technology is increasingly integrated into our lives</a:t>
            </a:r>
          </a:p>
          <a:p>
            <a:pPr marL="0" indent="0">
              <a:buNone/>
            </a:pPr>
            <a:endParaRPr lang="en-US" dirty="0"/>
          </a:p>
        </p:txBody>
      </p:sp>
      <p:sp>
        <p:nvSpPr>
          <p:cNvPr id="2" name="Slide Number Placeholder 1"/>
          <p:cNvSpPr>
            <a:spLocks noGrp="1"/>
          </p:cNvSpPr>
          <p:nvPr>
            <p:ph type="sldNum" sz="quarter" idx="12"/>
          </p:nvPr>
        </p:nvSpPr>
        <p:spPr/>
        <p:txBody>
          <a:bodyPr/>
          <a:lstStyle/>
          <a:p>
            <a:fld id="{0BB7AF23-3C65-4C25-B156-AA605D02BE14}" type="slidenum">
              <a:rPr lang="en-US" smtClean="0"/>
              <a:t>3</a:t>
            </a:fld>
            <a:endParaRPr lang="en-US"/>
          </a:p>
        </p:txBody>
      </p:sp>
    </p:spTree>
    <p:extLst>
      <p:ext uri="{BB962C8B-B14F-4D97-AF65-F5344CB8AC3E}">
        <p14:creationId xmlns:p14="http://schemas.microsoft.com/office/powerpoint/2010/main" val="3605355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Engineering improves understanding of science and math topics</a:t>
            </a:r>
            <a:endParaRPr lang="en-US" dirty="0"/>
          </a:p>
        </p:txBody>
      </p:sp>
      <p:sp>
        <p:nvSpPr>
          <p:cNvPr id="3" name="Content Placeholder 2"/>
          <p:cNvSpPr>
            <a:spLocks noGrp="1"/>
          </p:cNvSpPr>
          <p:nvPr>
            <p:ph sz="half" idx="1"/>
          </p:nvPr>
        </p:nvSpPr>
        <p:spPr>
          <a:xfrm>
            <a:off x="457200" y="1600200"/>
            <a:ext cx="3962400" cy="4525963"/>
          </a:xfrm>
        </p:spPr>
        <p:txBody>
          <a:bodyPr>
            <a:normAutofit fontScale="92500"/>
          </a:bodyPr>
          <a:lstStyle/>
          <a:p>
            <a:r>
              <a:rPr lang="en-US" dirty="0" smtClean="0"/>
              <a:t>Provides meaning, real-world applications </a:t>
            </a:r>
          </a:p>
          <a:p>
            <a:r>
              <a:rPr lang="en-US" dirty="0" smtClean="0"/>
              <a:t>Provides integration across disciplines</a:t>
            </a:r>
          </a:p>
          <a:p>
            <a:r>
              <a:rPr lang="en-US" dirty="0" smtClean="0"/>
              <a:t>Provides inquiry- and project-based exploration of the world</a:t>
            </a:r>
          </a:p>
          <a:p>
            <a:r>
              <a:rPr lang="en-US" dirty="0" smtClean="0"/>
              <a:t>Can start in elementary grades</a:t>
            </a:r>
          </a:p>
          <a:p>
            <a:r>
              <a:rPr lang="en-US" dirty="0"/>
              <a:t>From </a:t>
            </a:r>
            <a:r>
              <a:rPr lang="en-US" dirty="0" smtClean="0"/>
              <a:t>knowing to creating</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0BB7AF23-3C65-4C25-B156-AA605D02BE14}" type="slidenum">
              <a:rPr lang="en-US" smtClean="0"/>
              <a:t>4</a:t>
            </a:fld>
            <a:endParaRPr 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619" y="1905000"/>
            <a:ext cx="498371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348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is Fun!</a:t>
            </a:r>
            <a:endParaRPr lang="en-US" dirty="0"/>
          </a:p>
        </p:txBody>
      </p:sp>
      <p:sp>
        <p:nvSpPr>
          <p:cNvPr id="3" name="Content Placeholder 2"/>
          <p:cNvSpPr>
            <a:spLocks noGrp="1"/>
          </p:cNvSpPr>
          <p:nvPr>
            <p:ph idx="1"/>
          </p:nvPr>
        </p:nvSpPr>
        <p:spPr/>
        <p:txBody>
          <a:bodyPr/>
          <a:lstStyle/>
          <a:p>
            <a:r>
              <a:rPr lang="en-US" dirty="0" smtClean="0"/>
              <a:t>Encourages collaboration</a:t>
            </a:r>
          </a:p>
          <a:p>
            <a:r>
              <a:rPr lang="en-US" dirty="0" smtClean="0"/>
              <a:t>Empowers through problem solving</a:t>
            </a:r>
          </a:p>
          <a:p>
            <a:r>
              <a:rPr lang="en-US" dirty="0" smtClean="0"/>
              <a:t>Encourages creativity</a:t>
            </a:r>
          </a:p>
          <a:p>
            <a:r>
              <a:rPr lang="en-US" dirty="0" smtClean="0"/>
              <a:t>Engages and inspires all kinds of students</a:t>
            </a:r>
          </a:p>
        </p:txBody>
      </p:sp>
      <p:sp>
        <p:nvSpPr>
          <p:cNvPr id="4" name="Slide Number Placeholder 3"/>
          <p:cNvSpPr>
            <a:spLocks noGrp="1"/>
          </p:cNvSpPr>
          <p:nvPr>
            <p:ph type="sldNum" sz="quarter" idx="12"/>
          </p:nvPr>
        </p:nvSpPr>
        <p:spPr/>
        <p:txBody>
          <a:bodyPr/>
          <a:lstStyle/>
          <a:p>
            <a:fld id="{0BB7AF23-3C65-4C25-B156-AA605D02BE14}" type="slidenum">
              <a:rPr lang="en-US" smtClean="0"/>
              <a:t>5</a:t>
            </a:fld>
            <a:endParaRPr lang="en-US"/>
          </a:p>
        </p:txBody>
      </p:sp>
    </p:spTree>
    <p:extLst>
      <p:ext uri="{BB962C8B-B14F-4D97-AF65-F5344CB8AC3E}">
        <p14:creationId xmlns:p14="http://schemas.microsoft.com/office/powerpoint/2010/main" val="3388316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integrate Engineering?</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BB7AF23-3C65-4C25-B156-AA605D02BE14}" type="slidenum">
              <a:rPr lang="en-US" smtClean="0"/>
              <a:t>6</a:t>
            </a:fld>
            <a:endParaRPr lang="en-US"/>
          </a:p>
        </p:txBody>
      </p:sp>
      <p:pic>
        <p:nvPicPr>
          <p:cNvPr id="5" name="Picture 4"/>
          <p:cNvPicPr>
            <a:picLocks noChangeAspect="1"/>
          </p:cNvPicPr>
          <p:nvPr/>
        </p:nvPicPr>
        <p:blipFill>
          <a:blip r:embed="rId2"/>
          <a:stretch>
            <a:fillRect/>
          </a:stretch>
        </p:blipFill>
        <p:spPr>
          <a:xfrm>
            <a:off x="685800" y="1219200"/>
            <a:ext cx="5334000" cy="3200400"/>
          </a:xfrm>
          <a:prstGeom prst="rect">
            <a:avLst/>
          </a:prstGeom>
        </p:spPr>
      </p:pic>
      <p:pic>
        <p:nvPicPr>
          <p:cNvPr id="2050" name="Picture 2" descr="Two girls hold a two-liter plastic bottle with taped-on paper paddl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0200" y="1219200"/>
            <a:ext cx="341376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5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eie.org/sites/default/files/EiE_EDP_graph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362200"/>
            <a:ext cx="5486400" cy="38887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Engineering?</a:t>
            </a:r>
            <a:endParaRPr lang="en-US" dirty="0"/>
          </a:p>
        </p:txBody>
      </p:sp>
      <p:sp>
        <p:nvSpPr>
          <p:cNvPr id="4" name="Content Placeholder 3"/>
          <p:cNvSpPr>
            <a:spLocks noGrp="1"/>
          </p:cNvSpPr>
          <p:nvPr>
            <p:ph idx="1"/>
          </p:nvPr>
        </p:nvSpPr>
        <p:spPr>
          <a:xfrm>
            <a:off x="457200" y="1447800"/>
            <a:ext cx="8229600" cy="4525963"/>
          </a:xfrm>
        </p:spPr>
        <p:txBody>
          <a:bodyPr/>
          <a:lstStyle/>
          <a:p>
            <a:r>
              <a:rPr lang="en-US" dirty="0" smtClean="0"/>
              <a:t>The engineering process, according to Engineering is Elementary</a:t>
            </a:r>
            <a:endParaRPr lang="en-US" dirty="0"/>
          </a:p>
        </p:txBody>
      </p:sp>
      <p:sp>
        <p:nvSpPr>
          <p:cNvPr id="13" name="TextBox 12"/>
          <p:cNvSpPr txBox="1"/>
          <p:nvPr/>
        </p:nvSpPr>
        <p:spPr>
          <a:xfrm>
            <a:off x="6553200" y="4800600"/>
            <a:ext cx="2554031" cy="954107"/>
          </a:xfrm>
          <a:prstGeom prst="rect">
            <a:avLst/>
          </a:prstGeom>
          <a:noFill/>
        </p:spPr>
        <p:txBody>
          <a:bodyPr wrap="square" rtlCol="0">
            <a:spAutoFit/>
          </a:bodyPr>
          <a:lstStyle/>
          <a:p>
            <a:pPr algn="ctr"/>
            <a:r>
              <a:rPr lang="en-US" sz="2800" b="1" dirty="0" smtClean="0"/>
              <a:t>Kids </a:t>
            </a:r>
            <a:r>
              <a:rPr lang="en-US" sz="2800" b="1" i="1" u="sng" dirty="0" smtClean="0"/>
              <a:t>love</a:t>
            </a:r>
            <a:r>
              <a:rPr lang="en-US" sz="2800" b="1" dirty="0" smtClean="0"/>
              <a:t> to do these things!</a:t>
            </a:r>
            <a:endParaRPr lang="en-US" sz="2800" b="1" dirty="0"/>
          </a:p>
        </p:txBody>
      </p:sp>
    </p:spTree>
    <p:extLst>
      <p:ext uri="{BB962C8B-B14F-4D97-AF65-F5344CB8AC3E}">
        <p14:creationId xmlns:p14="http://schemas.microsoft.com/office/powerpoint/2010/main" val="38378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Engineering in the K-12 Classroom</a:t>
            </a:r>
            <a:endParaRPr lang="en-US" dirty="0"/>
          </a:p>
        </p:txBody>
      </p:sp>
      <p:sp>
        <p:nvSpPr>
          <p:cNvPr id="5" name="Content Placeholder 4"/>
          <p:cNvSpPr>
            <a:spLocks noGrp="1"/>
          </p:cNvSpPr>
          <p:nvPr>
            <p:ph idx="1"/>
          </p:nvPr>
        </p:nvSpPr>
        <p:spPr/>
        <p:txBody>
          <a:bodyPr>
            <a:normAutofit/>
          </a:bodyPr>
          <a:lstStyle/>
          <a:p>
            <a:r>
              <a:rPr lang="en-US" dirty="0" smtClean="0"/>
              <a:t>Start with core math, science, and technology</a:t>
            </a:r>
          </a:p>
          <a:p>
            <a:r>
              <a:rPr lang="en-US" dirty="0" smtClean="0"/>
              <a:t>Build on these when introducing engineering design activities into existing curricula</a:t>
            </a:r>
          </a:p>
          <a:p>
            <a:r>
              <a:rPr lang="en-US" dirty="0" smtClean="0"/>
              <a:t>Use existing resources and appropriate engineering examples – engineering serves as a unifying topic, emphasizes the interconnectedness of STEM subjects</a:t>
            </a:r>
          </a:p>
        </p:txBody>
      </p:sp>
      <p:sp>
        <p:nvSpPr>
          <p:cNvPr id="2" name="Slide Number Placeholder 1"/>
          <p:cNvSpPr>
            <a:spLocks noGrp="1"/>
          </p:cNvSpPr>
          <p:nvPr>
            <p:ph type="sldNum" sz="quarter" idx="12"/>
          </p:nvPr>
        </p:nvSpPr>
        <p:spPr/>
        <p:txBody>
          <a:bodyPr/>
          <a:lstStyle/>
          <a:p>
            <a:fld id="{0BB7AF23-3C65-4C25-B156-AA605D02BE14}" type="slidenum">
              <a:rPr lang="en-US" smtClean="0"/>
              <a:t>8</a:t>
            </a:fld>
            <a:endParaRPr lang="en-US"/>
          </a:p>
        </p:txBody>
      </p:sp>
    </p:spTree>
    <p:extLst>
      <p:ext uri="{BB962C8B-B14F-4D97-AF65-F5344CB8AC3E}">
        <p14:creationId xmlns:p14="http://schemas.microsoft.com/office/powerpoint/2010/main" val="3172224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Activities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Project-based </a:t>
            </a:r>
            <a:r>
              <a:rPr lang="en-US" dirty="0"/>
              <a:t>learning </a:t>
            </a:r>
          </a:p>
          <a:p>
            <a:pPr lvl="1"/>
            <a:r>
              <a:rPr lang="en-US" dirty="0"/>
              <a:t>Best if </a:t>
            </a:r>
            <a:r>
              <a:rPr lang="en-US" dirty="0" smtClean="0"/>
              <a:t>real-world projects</a:t>
            </a:r>
            <a:endParaRPr lang="en-US" dirty="0"/>
          </a:p>
          <a:p>
            <a:pPr lvl="1"/>
            <a:r>
              <a:rPr lang="en-US" dirty="0"/>
              <a:t>Even better </a:t>
            </a:r>
            <a:r>
              <a:rPr lang="en-US" dirty="0" smtClean="0"/>
              <a:t>if projects include </a:t>
            </a:r>
            <a:r>
              <a:rPr lang="en-US" dirty="0"/>
              <a:t>service learning </a:t>
            </a:r>
            <a:r>
              <a:rPr lang="en-US" dirty="0" smtClean="0"/>
              <a:t>(</a:t>
            </a:r>
            <a:r>
              <a:rPr lang="en-US" dirty="0"/>
              <a:t>helping people with disabilities, helping the environment)</a:t>
            </a:r>
          </a:p>
          <a:p>
            <a:r>
              <a:rPr lang="en-US" dirty="0"/>
              <a:t>Work done in teams</a:t>
            </a:r>
          </a:p>
          <a:p>
            <a:pPr lvl="1"/>
            <a:r>
              <a:rPr lang="en-US" dirty="0"/>
              <a:t>Students </a:t>
            </a:r>
            <a:r>
              <a:rPr lang="en-US" dirty="0" smtClean="0"/>
              <a:t>learn </a:t>
            </a:r>
            <a:r>
              <a:rPr lang="en-US" dirty="0"/>
              <a:t>collaboration and compromise</a:t>
            </a:r>
          </a:p>
          <a:p>
            <a:pPr lvl="1"/>
            <a:r>
              <a:rPr lang="en-US" dirty="0"/>
              <a:t>They learn to use their own strengths to fit a specific situation, using their talents to be valued by the team</a:t>
            </a:r>
          </a:p>
          <a:p>
            <a:r>
              <a:rPr lang="en-US" dirty="0" smtClean="0"/>
              <a:t>Open-ended </a:t>
            </a:r>
            <a:r>
              <a:rPr lang="en-US" dirty="0"/>
              <a:t>problems</a:t>
            </a:r>
          </a:p>
          <a:p>
            <a:pPr lvl="1"/>
            <a:r>
              <a:rPr lang="en-US" dirty="0"/>
              <a:t>No “one right solution”</a:t>
            </a:r>
          </a:p>
          <a:p>
            <a:pPr lvl="1"/>
            <a:r>
              <a:rPr lang="en-US" dirty="0"/>
              <a:t>Special needs students thrive in these </a:t>
            </a:r>
            <a:r>
              <a:rPr lang="en-US" dirty="0" smtClean="0"/>
              <a:t>settings</a:t>
            </a:r>
            <a:endParaRPr lang="en-US" dirty="0"/>
          </a:p>
        </p:txBody>
      </p:sp>
      <p:sp>
        <p:nvSpPr>
          <p:cNvPr id="4" name="Slide Number Placeholder 3"/>
          <p:cNvSpPr>
            <a:spLocks noGrp="1"/>
          </p:cNvSpPr>
          <p:nvPr>
            <p:ph type="sldNum" sz="quarter" idx="12"/>
          </p:nvPr>
        </p:nvSpPr>
        <p:spPr/>
        <p:txBody>
          <a:bodyPr/>
          <a:lstStyle/>
          <a:p>
            <a:fld id="{0BB7AF23-3C65-4C25-B156-AA605D02BE14}" type="slidenum">
              <a:rPr lang="en-US" smtClean="0"/>
              <a:t>9</a:t>
            </a:fld>
            <a:endParaRPr lang="en-US"/>
          </a:p>
        </p:txBody>
      </p:sp>
    </p:spTree>
    <p:extLst>
      <p:ext uri="{BB962C8B-B14F-4D97-AF65-F5344CB8AC3E}">
        <p14:creationId xmlns:p14="http://schemas.microsoft.com/office/powerpoint/2010/main" val="520561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1631</TotalTime>
  <Words>784</Words>
  <Application>Microsoft Office PowerPoint</Application>
  <PresentationFormat>On-screen Show (4:3)</PresentationFormat>
  <Paragraphs>124</Paragraphs>
  <Slides>20</Slides>
  <Notes>11</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STEM: Engineering Is  at the Heart of It</vt:lpstr>
      <vt:lpstr>Why Engineering in K-12?</vt:lpstr>
      <vt:lpstr>Educational Context is Changing</vt:lpstr>
      <vt:lpstr>Engineering improves understanding of science and math topics</vt:lpstr>
      <vt:lpstr>Engineering is Fun!</vt:lpstr>
      <vt:lpstr>How to integrate Engineering?</vt:lpstr>
      <vt:lpstr>What is Engineering?</vt:lpstr>
      <vt:lpstr>Engineering in the K-12 Classroom</vt:lpstr>
      <vt:lpstr>Engineering Activities</vt:lpstr>
      <vt:lpstr>It’s Roller Coaster Season!</vt:lpstr>
      <vt:lpstr>The Physics of Roller Coasters  (from www.teachengineering.org/)</vt:lpstr>
      <vt:lpstr>What Engineering resources Are  there?</vt:lpstr>
      <vt:lpstr>Informal Education</vt:lpstr>
      <vt:lpstr>NSF Example Projects</vt:lpstr>
      <vt:lpstr>NSF Partnerships – RETs </vt:lpstr>
      <vt:lpstr>NSF Partnerships - ERCs</vt:lpstr>
      <vt:lpstr>Classroom Resources</vt:lpstr>
      <vt:lpstr>Engineering Ecosystem</vt:lpstr>
      <vt:lpstr>PowerPoint Presentation</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Engineering is at the Heart of It</dc:title>
  <dc:creator>Cecile J Gonzalez</dc:creator>
  <cp:lastModifiedBy>Nordstrom, Leana</cp:lastModifiedBy>
  <cp:revision>63</cp:revision>
  <dcterms:created xsi:type="dcterms:W3CDTF">2013-06-21T19:14:52Z</dcterms:created>
  <dcterms:modified xsi:type="dcterms:W3CDTF">2013-06-24T16:40:16Z</dcterms:modified>
</cp:coreProperties>
</file>