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drawings/drawing3.xml" ContentType="application/vnd.openxmlformats-officedocument.drawingml.chartshapes+xml"/>
  <Override PartName="/ppt/charts/chart13.xml" ContentType="application/vnd.openxmlformats-officedocument.drawingml.chart+xml"/>
  <Override PartName="/ppt/drawings/drawing4.xml" ContentType="application/vnd.openxmlformats-officedocument.drawingml.chartshapes+xml"/>
  <Override PartName="/ppt/charts/chart14.xml" ContentType="application/vnd.openxmlformats-officedocument.drawingml.chart+xml"/>
  <Override PartName="/ppt/drawings/drawing5.xml" ContentType="application/vnd.openxmlformats-officedocument.drawingml.chartshape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55"/>
  </p:notesMasterIdLst>
  <p:sldIdLst>
    <p:sldId id="256" r:id="rId5"/>
    <p:sldId id="564" r:id="rId6"/>
    <p:sldId id="440" r:id="rId7"/>
    <p:sldId id="552" r:id="rId8"/>
    <p:sldId id="480" r:id="rId9"/>
    <p:sldId id="372" r:id="rId10"/>
    <p:sldId id="482" r:id="rId11"/>
    <p:sldId id="513" r:id="rId12"/>
    <p:sldId id="516" r:id="rId13"/>
    <p:sldId id="502" r:id="rId14"/>
    <p:sldId id="558" r:id="rId15"/>
    <p:sldId id="560" r:id="rId16"/>
    <p:sldId id="475" r:id="rId17"/>
    <p:sldId id="553" r:id="rId18"/>
    <p:sldId id="554" r:id="rId19"/>
    <p:sldId id="555" r:id="rId20"/>
    <p:sldId id="556" r:id="rId21"/>
    <p:sldId id="273" r:id="rId22"/>
    <p:sldId id="518" r:id="rId23"/>
    <p:sldId id="525" r:id="rId24"/>
    <p:sldId id="545" r:id="rId25"/>
    <p:sldId id="474" r:id="rId26"/>
    <p:sldId id="473" r:id="rId27"/>
    <p:sldId id="539" r:id="rId28"/>
    <p:sldId id="548" r:id="rId29"/>
    <p:sldId id="546" r:id="rId30"/>
    <p:sldId id="543" r:id="rId31"/>
    <p:sldId id="497" r:id="rId32"/>
    <p:sldId id="498" r:id="rId33"/>
    <p:sldId id="551" r:id="rId34"/>
    <p:sldId id="456" r:id="rId35"/>
    <p:sldId id="457" r:id="rId36"/>
    <p:sldId id="500" r:id="rId37"/>
    <p:sldId id="508" r:id="rId38"/>
    <p:sldId id="550" r:id="rId39"/>
    <p:sldId id="501" r:id="rId40"/>
    <p:sldId id="489" r:id="rId41"/>
    <p:sldId id="490" r:id="rId42"/>
    <p:sldId id="492" r:id="rId43"/>
    <p:sldId id="491" r:id="rId44"/>
    <p:sldId id="493" r:id="rId45"/>
    <p:sldId id="561" r:id="rId46"/>
    <p:sldId id="494" r:id="rId47"/>
    <p:sldId id="495" r:id="rId48"/>
    <p:sldId id="496" r:id="rId49"/>
    <p:sldId id="458" r:id="rId50"/>
    <p:sldId id="468" r:id="rId51"/>
    <p:sldId id="451" r:id="rId52"/>
    <p:sldId id="509" r:id="rId53"/>
    <p:sldId id="563"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grissm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1" autoAdjust="0"/>
    <p:restoredTop sz="86275" autoAdjust="0"/>
  </p:normalViewPr>
  <p:slideViewPr>
    <p:cSldViewPr>
      <p:cViewPr>
        <p:scale>
          <a:sx n="80" d="100"/>
          <a:sy n="80" d="100"/>
        </p:scale>
        <p:origin x="-738" y="-72"/>
      </p:cViewPr>
      <p:guideLst>
        <p:guide orient="horz" pos="2160"/>
        <p:guide pos="2880"/>
      </p:guideLst>
    </p:cSldViewPr>
  </p:slideViewPr>
  <p:outlineViewPr>
    <p:cViewPr>
      <p:scale>
        <a:sx n="33" d="100"/>
        <a:sy n="33" d="100"/>
      </p:scale>
      <p:origin x="42" y="4746"/>
    </p:cViewPr>
  </p:outlineViewPr>
  <p:notesTextViewPr>
    <p:cViewPr>
      <p:scale>
        <a:sx n="125" d="100"/>
        <a:sy n="125" d="100"/>
      </p:scale>
      <p:origin x="0" y="0"/>
    </p:cViewPr>
  </p:notesTextViewPr>
  <p:sorterViewPr>
    <p:cViewPr>
      <p:scale>
        <a:sx n="66" d="100"/>
        <a:sy n="66" d="100"/>
      </p:scale>
      <p:origin x="0" y="35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avid%20grissmer\Documents\backup-work-12-15-2010\My%20Documents\Rothstein\read-13-percentile.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Sheet1!$G$11</c:f>
              <c:strCache>
                <c:ptCount val="1"/>
                <c:pt idx="0">
                  <c:v>Math</c:v>
                </c:pt>
              </c:strCache>
            </c:strRef>
          </c:tx>
          <c:spPr>
            <a:solidFill>
              <a:srgbClr val="FF0000"/>
            </a:solidFill>
          </c:spPr>
          <c:invertIfNegative val="0"/>
          <c:cat>
            <c:strRef>
              <c:f>Sheet1!$F$12:$F$15</c:f>
              <c:strCache>
                <c:ptCount val="4"/>
                <c:pt idx="1">
                  <c:v>4th Grade</c:v>
                </c:pt>
                <c:pt idx="3">
                  <c:v>8th Grade</c:v>
                </c:pt>
              </c:strCache>
            </c:strRef>
          </c:cat>
          <c:val>
            <c:numRef>
              <c:f>Sheet1!$G$12:$G$15</c:f>
              <c:numCache>
                <c:formatCode>General</c:formatCode>
                <c:ptCount val="4"/>
                <c:pt idx="1">
                  <c:v>20.5</c:v>
                </c:pt>
                <c:pt idx="3">
                  <c:v>14.80000000000002</c:v>
                </c:pt>
              </c:numCache>
            </c:numRef>
          </c:val>
        </c:ser>
        <c:ser>
          <c:idx val="1"/>
          <c:order val="1"/>
          <c:tx>
            <c:strRef>
              <c:f>Sheet1!$H$11</c:f>
              <c:strCache>
                <c:ptCount val="1"/>
                <c:pt idx="0">
                  <c:v>Reading</c:v>
                </c:pt>
              </c:strCache>
            </c:strRef>
          </c:tx>
          <c:spPr>
            <a:solidFill>
              <a:srgbClr val="00B050"/>
            </a:solidFill>
          </c:spPr>
          <c:invertIfNegative val="0"/>
          <c:cat>
            <c:strRef>
              <c:f>Sheet1!$F$12:$F$15</c:f>
              <c:strCache>
                <c:ptCount val="4"/>
                <c:pt idx="1">
                  <c:v>4th Grade</c:v>
                </c:pt>
                <c:pt idx="3">
                  <c:v>8th Grade</c:v>
                </c:pt>
              </c:strCache>
            </c:strRef>
          </c:cat>
          <c:val>
            <c:numRef>
              <c:f>Sheet1!$H$12:$H$15</c:f>
              <c:numCache>
                <c:formatCode>General</c:formatCode>
                <c:ptCount val="4"/>
                <c:pt idx="1">
                  <c:v>4.7999999999999829</c:v>
                </c:pt>
                <c:pt idx="3">
                  <c:v>2.2000000000000455</c:v>
                </c:pt>
              </c:numCache>
            </c:numRef>
          </c:val>
        </c:ser>
        <c:dLbls>
          <c:showLegendKey val="0"/>
          <c:showVal val="0"/>
          <c:showCatName val="0"/>
          <c:showSerName val="0"/>
          <c:showPercent val="0"/>
          <c:showBubbleSize val="0"/>
        </c:dLbls>
        <c:gapWidth val="150"/>
        <c:axId val="69550848"/>
        <c:axId val="69552384"/>
      </c:barChart>
      <c:catAx>
        <c:axId val="69550848"/>
        <c:scaling>
          <c:orientation val="minMax"/>
        </c:scaling>
        <c:delete val="0"/>
        <c:axPos val="b"/>
        <c:majorTickMark val="out"/>
        <c:minorTickMark val="none"/>
        <c:tickLblPos val="nextTo"/>
        <c:crossAx val="69552384"/>
        <c:crosses val="autoZero"/>
        <c:auto val="1"/>
        <c:lblAlgn val="ctr"/>
        <c:lblOffset val="100"/>
        <c:noMultiLvlLbl val="0"/>
      </c:catAx>
      <c:valAx>
        <c:axId val="69552384"/>
        <c:scaling>
          <c:orientation val="minMax"/>
        </c:scaling>
        <c:delete val="0"/>
        <c:axPos val="l"/>
        <c:majorGridlines/>
        <c:numFmt formatCode="General" sourceLinked="1"/>
        <c:majorTickMark val="out"/>
        <c:minorTickMark val="none"/>
        <c:tickLblPos val="nextTo"/>
        <c:crossAx val="695508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93650793650825"/>
          <c:y val="7.6738609112709882E-2"/>
          <c:w val="0.56984126984126959"/>
          <c:h val="0.61870503597122362"/>
        </c:manualLayout>
      </c:layout>
      <c:barChart>
        <c:barDir val="col"/>
        <c:grouping val="clustered"/>
        <c:varyColors val="0"/>
        <c:ser>
          <c:idx val="0"/>
          <c:order val="0"/>
          <c:tx>
            <c:strRef>
              <c:f>Sheet1!$B$1</c:f>
              <c:strCache>
                <c:ptCount val="1"/>
                <c:pt idx="0">
                  <c:v>Executive Function</c:v>
                </c:pt>
              </c:strCache>
            </c:strRef>
          </c:tx>
          <c:spPr>
            <a:solidFill>
              <a:schemeClr val="accent1"/>
            </a:solidFill>
            <a:ln w="12700">
              <a:solidFill>
                <a:schemeClr val="tx1"/>
              </a:solidFill>
              <a:prstDash val="solid"/>
            </a:ln>
          </c:spPr>
          <c:invertIfNegative val="0"/>
          <c:cat>
            <c:strRef>
              <c:f>Sheet1!$A$2:$A$7</c:f>
              <c:strCache>
                <c:ptCount val="6"/>
                <c:pt idx="1">
                  <c:v>K-Spring</c:v>
                </c:pt>
                <c:pt idx="2">
                  <c:v>1st-Spring</c:v>
                </c:pt>
                <c:pt idx="3">
                  <c:v>3rd-Spring</c:v>
                </c:pt>
                <c:pt idx="4">
                  <c:v>5h Spring</c:v>
                </c:pt>
                <c:pt idx="5">
                  <c:v>8th-Spring</c:v>
                </c:pt>
              </c:strCache>
            </c:strRef>
          </c:cat>
          <c:val>
            <c:numRef>
              <c:f>Sheet1!$B$2:$B$7</c:f>
              <c:numCache>
                <c:formatCode>General</c:formatCode>
                <c:ptCount val="6"/>
                <c:pt idx="1">
                  <c:v>9.0000000000000024E-2</c:v>
                </c:pt>
                <c:pt idx="2">
                  <c:v>0.17</c:v>
                </c:pt>
                <c:pt idx="3">
                  <c:v>0.15000000000000022</c:v>
                </c:pt>
                <c:pt idx="4">
                  <c:v>0.13</c:v>
                </c:pt>
                <c:pt idx="5">
                  <c:v>0.11</c:v>
                </c:pt>
              </c:numCache>
            </c:numRef>
          </c:val>
        </c:ser>
        <c:ser>
          <c:idx val="1"/>
          <c:order val="1"/>
          <c:tx>
            <c:strRef>
              <c:f>Sheet1!$C$1</c:f>
              <c:strCache>
                <c:ptCount val="1"/>
                <c:pt idx="0">
                  <c:v>Fine Motor</c:v>
                </c:pt>
              </c:strCache>
            </c:strRef>
          </c:tx>
          <c:spPr>
            <a:solidFill>
              <a:schemeClr val="accent2"/>
            </a:solidFill>
            <a:ln w="12700">
              <a:solidFill>
                <a:schemeClr val="tx1"/>
              </a:solidFill>
              <a:prstDash val="solid"/>
            </a:ln>
          </c:spPr>
          <c:invertIfNegative val="0"/>
          <c:cat>
            <c:strRef>
              <c:f>Sheet1!$A$2:$A$7</c:f>
              <c:strCache>
                <c:ptCount val="6"/>
                <c:pt idx="1">
                  <c:v>K-Spring</c:v>
                </c:pt>
                <c:pt idx="2">
                  <c:v>1st-Spring</c:v>
                </c:pt>
                <c:pt idx="3">
                  <c:v>3rd-Spring</c:v>
                </c:pt>
                <c:pt idx="4">
                  <c:v>5h Spring</c:v>
                </c:pt>
                <c:pt idx="5">
                  <c:v>8th-Spring</c:v>
                </c:pt>
              </c:strCache>
            </c:strRef>
          </c:cat>
          <c:val>
            <c:numRef>
              <c:f>Sheet1!$C$2:$C$7</c:f>
              <c:numCache>
                <c:formatCode>General</c:formatCode>
                <c:ptCount val="6"/>
                <c:pt idx="1">
                  <c:v>3.0000000000000002E-2</c:v>
                </c:pt>
                <c:pt idx="2">
                  <c:v>6.0000000000000032E-2</c:v>
                </c:pt>
                <c:pt idx="3">
                  <c:v>7.0000000000000021E-2</c:v>
                </c:pt>
                <c:pt idx="4">
                  <c:v>9.0000000000000024E-2</c:v>
                </c:pt>
                <c:pt idx="5">
                  <c:v>8.0000000000000043E-2</c:v>
                </c:pt>
              </c:numCache>
            </c:numRef>
          </c:val>
        </c:ser>
        <c:ser>
          <c:idx val="2"/>
          <c:order val="2"/>
          <c:tx>
            <c:strRef>
              <c:f>Sheet1!$D$1</c:f>
              <c:strCache>
                <c:ptCount val="1"/>
                <c:pt idx="0">
                  <c:v>General Knowledge</c:v>
                </c:pt>
              </c:strCache>
            </c:strRef>
          </c:tx>
          <c:spPr>
            <a:solidFill>
              <a:schemeClr val="accent1">
                <a:lumMod val="50000"/>
              </a:schemeClr>
            </a:solidFill>
            <a:ln w="12700">
              <a:solidFill>
                <a:schemeClr val="tx1"/>
              </a:solidFill>
              <a:prstDash val="solid"/>
            </a:ln>
          </c:spPr>
          <c:invertIfNegative val="0"/>
          <c:cat>
            <c:strRef>
              <c:f>Sheet1!$A$2:$A$7</c:f>
              <c:strCache>
                <c:ptCount val="6"/>
                <c:pt idx="1">
                  <c:v>K-Spring</c:v>
                </c:pt>
                <c:pt idx="2">
                  <c:v>1st-Spring</c:v>
                </c:pt>
                <c:pt idx="3">
                  <c:v>3rd-Spring</c:v>
                </c:pt>
                <c:pt idx="4">
                  <c:v>5h Spring</c:v>
                </c:pt>
                <c:pt idx="5">
                  <c:v>8th-Spring</c:v>
                </c:pt>
              </c:strCache>
            </c:strRef>
          </c:cat>
          <c:val>
            <c:numRef>
              <c:f>Sheet1!$D$2:$D$7</c:f>
              <c:numCache>
                <c:formatCode>General</c:formatCode>
                <c:ptCount val="6"/>
                <c:pt idx="1">
                  <c:v>0</c:v>
                </c:pt>
                <c:pt idx="2">
                  <c:v>7.0000000000000021E-2</c:v>
                </c:pt>
                <c:pt idx="3">
                  <c:v>0.32000000000000051</c:v>
                </c:pt>
                <c:pt idx="4">
                  <c:v>0.35000000000000031</c:v>
                </c:pt>
                <c:pt idx="5">
                  <c:v>0.33000000000000057</c:v>
                </c:pt>
              </c:numCache>
            </c:numRef>
          </c:val>
        </c:ser>
        <c:ser>
          <c:idx val="3"/>
          <c:order val="3"/>
          <c:tx>
            <c:strRef>
              <c:f>Sheet1!$E$1</c:f>
              <c:strCache>
                <c:ptCount val="1"/>
                <c:pt idx="0">
                  <c:v>Early-math</c:v>
                </c:pt>
              </c:strCache>
            </c:strRef>
          </c:tx>
          <c:spPr>
            <a:solidFill>
              <a:srgbClr val="FF0000"/>
            </a:solidFill>
            <a:ln w="12700">
              <a:solidFill>
                <a:schemeClr val="tx1"/>
              </a:solidFill>
              <a:prstDash val="solid"/>
            </a:ln>
          </c:spPr>
          <c:invertIfNegative val="0"/>
          <c:cat>
            <c:strRef>
              <c:f>Sheet1!$A$2:$A$7</c:f>
              <c:strCache>
                <c:ptCount val="6"/>
                <c:pt idx="1">
                  <c:v>K-Spring</c:v>
                </c:pt>
                <c:pt idx="2">
                  <c:v>1st-Spring</c:v>
                </c:pt>
                <c:pt idx="3">
                  <c:v>3rd-Spring</c:v>
                </c:pt>
                <c:pt idx="4">
                  <c:v>5h Spring</c:v>
                </c:pt>
                <c:pt idx="5">
                  <c:v>8th-Spring</c:v>
                </c:pt>
              </c:strCache>
            </c:strRef>
          </c:cat>
          <c:val>
            <c:numRef>
              <c:f>Sheet1!$E$2:$E$7</c:f>
              <c:numCache>
                <c:formatCode>General</c:formatCode>
                <c:ptCount val="6"/>
                <c:pt idx="1">
                  <c:v>0.12000000000000002</c:v>
                </c:pt>
                <c:pt idx="2">
                  <c:v>0.23</c:v>
                </c:pt>
                <c:pt idx="3">
                  <c:v>0.22</c:v>
                </c:pt>
                <c:pt idx="4">
                  <c:v>0.18000000000000022</c:v>
                </c:pt>
                <c:pt idx="5">
                  <c:v>0.14000000000000001</c:v>
                </c:pt>
              </c:numCache>
            </c:numRef>
          </c:val>
        </c:ser>
        <c:ser>
          <c:idx val="4"/>
          <c:order val="4"/>
          <c:tx>
            <c:strRef>
              <c:f>Sheet1!$F$1</c:f>
              <c:strCache>
                <c:ptCount val="1"/>
                <c:pt idx="0">
                  <c:v>Early-reading</c:v>
                </c:pt>
              </c:strCache>
            </c:strRef>
          </c:tx>
          <c:spPr>
            <a:solidFill>
              <a:srgbClr val="FFFF00"/>
            </a:solidFill>
            <a:ln w="12700">
              <a:solidFill>
                <a:schemeClr val="tx1"/>
              </a:solidFill>
              <a:prstDash val="solid"/>
            </a:ln>
          </c:spPr>
          <c:invertIfNegative val="0"/>
          <c:cat>
            <c:strRef>
              <c:f>Sheet1!$A$2:$A$7</c:f>
              <c:strCache>
                <c:ptCount val="6"/>
                <c:pt idx="1">
                  <c:v>K-Spring</c:v>
                </c:pt>
                <c:pt idx="2">
                  <c:v>1st-Spring</c:v>
                </c:pt>
                <c:pt idx="3">
                  <c:v>3rd-Spring</c:v>
                </c:pt>
                <c:pt idx="4">
                  <c:v>5h Spring</c:v>
                </c:pt>
                <c:pt idx="5">
                  <c:v>8th-Spring</c:v>
                </c:pt>
              </c:strCache>
            </c:strRef>
          </c:cat>
          <c:val>
            <c:numRef>
              <c:f>Sheet1!$F$2:$F$7</c:f>
              <c:numCache>
                <c:formatCode>General</c:formatCode>
                <c:ptCount val="6"/>
                <c:pt idx="1">
                  <c:v>0.70000000000000062</c:v>
                </c:pt>
                <c:pt idx="2">
                  <c:v>0.41000000000000031</c:v>
                </c:pt>
                <c:pt idx="3">
                  <c:v>0.15000000000000022</c:v>
                </c:pt>
                <c:pt idx="4">
                  <c:v>0.13</c:v>
                </c:pt>
                <c:pt idx="5">
                  <c:v>7.0000000000000021E-2</c:v>
                </c:pt>
              </c:numCache>
            </c:numRef>
          </c:val>
        </c:ser>
        <c:dLbls>
          <c:showLegendKey val="0"/>
          <c:showVal val="0"/>
          <c:showCatName val="0"/>
          <c:showSerName val="0"/>
          <c:showPercent val="0"/>
          <c:showBubbleSize val="0"/>
        </c:dLbls>
        <c:gapWidth val="150"/>
        <c:axId val="73388800"/>
        <c:axId val="73390336"/>
      </c:barChart>
      <c:catAx>
        <c:axId val="73388800"/>
        <c:scaling>
          <c:orientation val="minMax"/>
        </c:scaling>
        <c:delete val="0"/>
        <c:axPos val="b"/>
        <c:numFmt formatCode="General" sourceLinked="1"/>
        <c:majorTickMark val="out"/>
        <c:minorTickMark val="none"/>
        <c:tickLblPos val="nextTo"/>
        <c:spPr>
          <a:ln w="3175">
            <a:solidFill>
              <a:schemeClr val="tx1"/>
            </a:solidFill>
            <a:prstDash val="solid"/>
          </a:ln>
        </c:spPr>
        <c:txPr>
          <a:bodyPr rot="-2700000" vert="horz"/>
          <a:lstStyle/>
          <a:p>
            <a:pPr>
              <a:defRPr sz="1600" b="1" i="0" u="none" strike="noStrike" baseline="0">
                <a:solidFill>
                  <a:schemeClr val="tx1"/>
                </a:solidFill>
                <a:latin typeface="Arial"/>
                <a:ea typeface="Arial"/>
                <a:cs typeface="Arial"/>
              </a:defRPr>
            </a:pPr>
            <a:endParaRPr lang="en-US"/>
          </a:p>
        </c:txPr>
        <c:crossAx val="73390336"/>
        <c:crosses val="autoZero"/>
        <c:auto val="1"/>
        <c:lblAlgn val="ctr"/>
        <c:lblOffset val="100"/>
        <c:tickLblSkip val="1"/>
        <c:tickMarkSkip val="1"/>
        <c:noMultiLvlLbl val="0"/>
      </c:catAx>
      <c:valAx>
        <c:axId val="73390336"/>
        <c:scaling>
          <c:orientation val="minMax"/>
        </c:scaling>
        <c:delete val="0"/>
        <c:axPos val="l"/>
        <c:majorGridlines>
          <c:spPr>
            <a:ln w="3175">
              <a:solidFill>
                <a:schemeClr val="tx1"/>
              </a:soli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73388800"/>
        <c:crosses val="autoZero"/>
        <c:crossBetween val="between"/>
      </c:valAx>
      <c:spPr>
        <a:noFill/>
        <a:ln w="25399">
          <a:noFill/>
        </a:ln>
      </c:spPr>
    </c:plotArea>
    <c:legend>
      <c:legendPos val="r"/>
      <c:layout>
        <c:manualLayout>
          <c:xMode val="edge"/>
          <c:yMode val="edge"/>
          <c:x val="0.69365079365079574"/>
          <c:y val="0.17266187050359713"/>
          <c:w val="0.30000000000000032"/>
          <c:h val="0.42206235011990489"/>
        </c:manualLayout>
      </c:layout>
      <c:overlay val="0"/>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2917773646349765"/>
          <c:y val="7.9450131233595886E-2"/>
          <c:w val="0.67579979585885208"/>
          <c:h val="0.72033884514435698"/>
        </c:manualLayout>
      </c:layout>
      <c:barChart>
        <c:barDir val="bar"/>
        <c:grouping val="clustered"/>
        <c:varyColors val="0"/>
        <c:ser>
          <c:idx val="0"/>
          <c:order val="0"/>
          <c:tx>
            <c:strRef>
              <c:f>Sheet1!$L$8</c:f>
              <c:strCache>
                <c:ptCount val="1"/>
                <c:pt idx="0">
                  <c:v>                   </c:v>
                </c:pt>
              </c:strCache>
            </c:strRef>
          </c:tx>
          <c:spPr>
            <a:solidFill>
              <a:srgbClr val="FF0000"/>
            </a:solidFill>
          </c:spPr>
          <c:invertIfNegative val="0"/>
          <c:cat>
            <c:strRef>
              <c:f>Sheet1!$J$9:$K$11</c:f>
              <c:strCache>
                <c:ptCount val="3"/>
                <c:pt idx="0">
                  <c:v>attention</c:v>
                </c:pt>
                <c:pt idx="1">
                  <c:v>fine motor</c:v>
                </c:pt>
                <c:pt idx="2">
                  <c:v>early comprehension</c:v>
                </c:pt>
              </c:strCache>
            </c:strRef>
          </c:cat>
          <c:val>
            <c:numRef>
              <c:f>Sheet1!$L$9:$L$11</c:f>
              <c:numCache>
                <c:formatCode>General</c:formatCode>
                <c:ptCount val="3"/>
                <c:pt idx="0">
                  <c:v>9.75</c:v>
                </c:pt>
                <c:pt idx="1">
                  <c:v>8.3000000000000007</c:v>
                </c:pt>
                <c:pt idx="2">
                  <c:v>15.6</c:v>
                </c:pt>
              </c:numCache>
            </c:numRef>
          </c:val>
        </c:ser>
        <c:dLbls>
          <c:showLegendKey val="0"/>
          <c:showVal val="0"/>
          <c:showCatName val="0"/>
          <c:showSerName val="0"/>
          <c:showPercent val="0"/>
          <c:showBubbleSize val="0"/>
        </c:dLbls>
        <c:gapWidth val="150"/>
        <c:axId val="71727744"/>
        <c:axId val="71729536"/>
      </c:barChart>
      <c:catAx>
        <c:axId val="71727744"/>
        <c:scaling>
          <c:orientation val="minMax"/>
        </c:scaling>
        <c:delete val="0"/>
        <c:axPos val="l"/>
        <c:majorTickMark val="out"/>
        <c:minorTickMark val="none"/>
        <c:tickLblPos val="nextTo"/>
        <c:crossAx val="71729536"/>
        <c:crosses val="autoZero"/>
        <c:auto val="1"/>
        <c:lblAlgn val="ctr"/>
        <c:lblOffset val="100"/>
        <c:noMultiLvlLbl val="0"/>
      </c:catAx>
      <c:valAx>
        <c:axId val="71729536"/>
        <c:scaling>
          <c:orientation val="minMax"/>
        </c:scaling>
        <c:delete val="0"/>
        <c:axPos val="b"/>
        <c:majorGridlines/>
        <c:numFmt formatCode="General" sourceLinked="1"/>
        <c:majorTickMark val="out"/>
        <c:minorTickMark val="none"/>
        <c:tickLblPos val="nextTo"/>
        <c:crossAx val="7172774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153"/>
      <c:rotY val="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4.8949734675833863E-2"/>
          <c:y val="1.0692014484560917E-2"/>
          <c:w val="0.92698412698412702"/>
          <c:h val="0.89712918660287366"/>
        </c:manualLayout>
      </c:layout>
      <c:bar3DChart>
        <c:barDir val="bar"/>
        <c:grouping val="stacked"/>
        <c:varyColors val="0"/>
        <c:ser>
          <c:idx val="1"/>
          <c:order val="0"/>
          <c:tx>
            <c:strRef>
              <c:f>Sheet1!$A$2</c:f>
              <c:strCache>
                <c:ptCount val="1"/>
                <c:pt idx="0">
                  <c:v> </c:v>
                </c:pt>
              </c:strCache>
            </c:strRef>
          </c:tx>
          <c:spPr>
            <a:noFill/>
            <a:ln>
              <a:noFill/>
            </a:ln>
            <a:effectLst>
              <a:outerShdw blurRad="12700" sx="1000" sy="1000" algn="ctr" rotWithShape="0">
                <a:srgbClr val="000000"/>
              </a:outerShdw>
            </a:effectLst>
          </c:spPr>
          <c:invertIfNegative val="0"/>
          <c:cat>
            <c:strRef>
              <c:f>Sheet1!$E$1:$H$1</c:f>
              <c:strCache>
                <c:ptCount val="3"/>
                <c:pt idx="0">
                  <c:v> </c:v>
                </c:pt>
                <c:pt idx="1">
                  <c:v>    </c:v>
                </c:pt>
                <c:pt idx="2">
                  <c:v> </c:v>
                </c:pt>
              </c:strCache>
            </c:strRef>
          </c:cat>
          <c:val>
            <c:numRef>
              <c:f>Sheet1!$E$2:$H$2</c:f>
              <c:numCache>
                <c:formatCode>General</c:formatCode>
                <c:ptCount val="4"/>
                <c:pt idx="1">
                  <c:v>0</c:v>
                </c:pt>
                <c:pt idx="2">
                  <c:v>30.733333333333263</c:v>
                </c:pt>
                <c:pt idx="3">
                  <c:v>30.733333333333263</c:v>
                </c:pt>
              </c:numCache>
            </c:numRef>
          </c:val>
        </c:ser>
        <c:ser>
          <c:idx val="2"/>
          <c:order val="1"/>
          <c:tx>
            <c:strRef>
              <c:f>Sheet1!$A$3</c:f>
              <c:strCache>
                <c:ptCount val="1"/>
                <c:pt idx="0">
                  <c:v> </c:v>
                </c:pt>
              </c:strCache>
            </c:strRef>
          </c:tx>
          <c:spPr>
            <a:solidFill>
              <a:srgbClr val="FF0000"/>
            </a:solidFill>
            <a:ln w="12677">
              <a:solidFill>
                <a:schemeClr val="accent2"/>
              </a:solidFill>
              <a:prstDash val="solid"/>
            </a:ln>
          </c:spPr>
          <c:invertIfNegative val="0"/>
          <c:cat>
            <c:strRef>
              <c:f>Sheet1!$E$1:$H$1</c:f>
              <c:strCache>
                <c:ptCount val="3"/>
                <c:pt idx="0">
                  <c:v> </c:v>
                </c:pt>
                <c:pt idx="1">
                  <c:v>    </c:v>
                </c:pt>
                <c:pt idx="2">
                  <c:v> </c:v>
                </c:pt>
              </c:strCache>
            </c:strRef>
          </c:cat>
          <c:val>
            <c:numRef>
              <c:f>Sheet1!$E$3:$H$3</c:f>
              <c:numCache>
                <c:formatCode>General</c:formatCode>
                <c:ptCount val="4"/>
                <c:pt idx="1">
                  <c:v>0</c:v>
                </c:pt>
                <c:pt idx="2">
                  <c:v>2.0399999999999787</c:v>
                </c:pt>
                <c:pt idx="3">
                  <c:v>17.226666666666652</c:v>
                </c:pt>
              </c:numCache>
            </c:numRef>
          </c:val>
        </c:ser>
        <c:ser>
          <c:idx val="3"/>
          <c:order val="2"/>
          <c:tx>
            <c:strRef>
              <c:f>Sheet1!$A$4</c:f>
              <c:strCache>
                <c:ptCount val="1"/>
                <c:pt idx="0">
                  <c:v> </c:v>
                </c:pt>
              </c:strCache>
            </c:strRef>
          </c:tx>
          <c:spPr>
            <a:noFill/>
            <a:ln w="25354">
              <a:noFill/>
            </a:ln>
          </c:spPr>
          <c:invertIfNegative val="0"/>
          <c:cat>
            <c:strRef>
              <c:f>Sheet1!$E$1:$H$1</c:f>
              <c:strCache>
                <c:ptCount val="3"/>
                <c:pt idx="0">
                  <c:v> </c:v>
                </c:pt>
                <c:pt idx="1">
                  <c:v>    </c:v>
                </c:pt>
                <c:pt idx="2">
                  <c:v> </c:v>
                </c:pt>
              </c:strCache>
            </c:strRef>
          </c:cat>
          <c:val>
            <c:numRef>
              <c:f>Sheet1!$E$4:$H$4</c:f>
              <c:numCache>
                <c:formatCode>General</c:formatCode>
                <c:ptCount val="4"/>
                <c:pt idx="1">
                  <c:v>0</c:v>
                </c:pt>
                <c:pt idx="2">
                  <c:v>1.3999999999999893</c:v>
                </c:pt>
                <c:pt idx="3">
                  <c:v>0</c:v>
                </c:pt>
              </c:numCache>
            </c:numRef>
          </c:val>
        </c:ser>
        <c:dLbls>
          <c:showLegendKey val="0"/>
          <c:showVal val="0"/>
          <c:showCatName val="0"/>
          <c:showSerName val="0"/>
          <c:showPercent val="0"/>
          <c:showBubbleSize val="0"/>
        </c:dLbls>
        <c:gapWidth val="37"/>
        <c:gapDepth val="95"/>
        <c:shape val="box"/>
        <c:axId val="73111808"/>
        <c:axId val="73117696"/>
        <c:axId val="0"/>
      </c:bar3DChart>
      <c:catAx>
        <c:axId val="73111808"/>
        <c:scaling>
          <c:orientation val="minMax"/>
        </c:scaling>
        <c:delete val="0"/>
        <c:axPos val="l"/>
        <c:majorGridlines>
          <c:spPr>
            <a:ln>
              <a:solidFill>
                <a:schemeClr val="tx2"/>
              </a:solidFill>
            </a:ln>
          </c:spPr>
        </c:majorGridlines>
        <c:minorGridlines/>
        <c:numFmt formatCode="General" sourceLinked="0"/>
        <c:majorTickMark val="in"/>
        <c:minorTickMark val="in"/>
        <c:tickLblPos val="low"/>
        <c:spPr>
          <a:noFill/>
          <a:ln w="3169">
            <a:solidFill>
              <a:schemeClr val="tx1"/>
            </a:solidFill>
            <a:prstDash val="solid"/>
          </a:ln>
        </c:spPr>
        <c:txPr>
          <a:bodyPr rot="0" vert="horz"/>
          <a:lstStyle/>
          <a:p>
            <a:pPr>
              <a:defRPr sz="1000" b="1" i="0" u="none" strike="noStrike" baseline="0">
                <a:solidFill>
                  <a:srgbClr val="FFFFFF"/>
                </a:solidFill>
                <a:latin typeface="Arial"/>
                <a:ea typeface="Arial"/>
                <a:cs typeface="Arial"/>
              </a:defRPr>
            </a:pPr>
            <a:endParaRPr lang="en-US"/>
          </a:p>
        </c:txPr>
        <c:crossAx val="73117696"/>
        <c:crosses val="autoZero"/>
        <c:auto val="1"/>
        <c:lblAlgn val="ctr"/>
        <c:lblOffset val="100"/>
        <c:tickLblSkip val="1"/>
        <c:tickMarkSkip val="1"/>
        <c:noMultiLvlLbl val="0"/>
      </c:catAx>
      <c:valAx>
        <c:axId val="73117696"/>
        <c:scaling>
          <c:orientation val="minMax"/>
          <c:max val="60"/>
          <c:min val="10"/>
        </c:scaling>
        <c:delete val="0"/>
        <c:axPos val="b"/>
        <c:majorGridlines>
          <c:spPr>
            <a:ln>
              <a:solidFill>
                <a:srgbClr val="000000"/>
              </a:solidFill>
            </a:ln>
          </c:spPr>
        </c:majorGridlines>
        <c:numFmt formatCode="General" sourceLinked="1"/>
        <c:majorTickMark val="in"/>
        <c:minorTickMark val="in"/>
        <c:tickLblPos val="nextTo"/>
        <c:spPr>
          <a:ln w="3169">
            <a:solidFill>
              <a:schemeClr val="tx1"/>
            </a:solidFill>
            <a:prstDash val="solid"/>
          </a:ln>
        </c:spPr>
        <c:txPr>
          <a:bodyPr rot="0" vert="horz"/>
          <a:lstStyle/>
          <a:p>
            <a:pPr>
              <a:defRPr sz="1600" b="1" i="0" u="none" strike="noStrike" baseline="0">
                <a:solidFill>
                  <a:srgbClr val="FFFFFF"/>
                </a:solidFill>
                <a:latin typeface="Arial"/>
                <a:ea typeface="Arial"/>
                <a:cs typeface="Arial"/>
              </a:defRPr>
            </a:pPr>
            <a:endParaRPr lang="en-US"/>
          </a:p>
        </c:txPr>
        <c:crossAx val="73111808"/>
        <c:crosses val="autoZero"/>
        <c:crossBetween val="between"/>
        <c:majorUnit val="5"/>
        <c:minorUnit val="1"/>
      </c:valAx>
      <c:spPr>
        <a:solidFill>
          <a:srgbClr val="FFFFFF">
            <a:alpha val="28000"/>
          </a:srgbClr>
        </a:solidFill>
        <a:ln w="25354">
          <a:noFill/>
        </a:ln>
      </c:spPr>
    </c:plotArea>
    <c:plotVisOnly val="1"/>
    <c:dispBlanksAs val="gap"/>
    <c:showDLblsOverMax val="0"/>
  </c:chart>
  <c:spPr>
    <a:gradFill rotWithShape="0">
      <a:gsLst>
        <a:gs pos="0">
          <a:srgbClr val="008080">
            <a:gamma/>
            <a:shade val="60784"/>
            <a:invGamma/>
          </a:srgbClr>
        </a:gs>
        <a:gs pos="50000">
          <a:srgbClr val="008080"/>
        </a:gs>
        <a:gs pos="100000">
          <a:srgbClr val="008080">
            <a:gamma/>
            <a:shade val="60784"/>
            <a:invGamma/>
          </a:srgbClr>
        </a:gs>
      </a:gsLst>
      <a:lin ang="2700000" scaled="1"/>
    </a:gradFill>
    <a:ln>
      <a:noFill/>
    </a:ln>
  </c:spPr>
  <c:txPr>
    <a:bodyPr/>
    <a:lstStyle/>
    <a:p>
      <a:pPr>
        <a:defRPr sz="87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153"/>
      <c:rotY val="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4.8949734675833863E-2"/>
          <c:y val="1.0692014484560917E-2"/>
          <c:w val="0.92698412698412702"/>
          <c:h val="0.89712918660287366"/>
        </c:manualLayout>
      </c:layout>
      <c:bar3DChart>
        <c:barDir val="bar"/>
        <c:grouping val="stacked"/>
        <c:varyColors val="0"/>
        <c:ser>
          <c:idx val="1"/>
          <c:order val="0"/>
          <c:tx>
            <c:strRef>
              <c:f>Sheet1!$A$2</c:f>
              <c:strCache>
                <c:ptCount val="1"/>
                <c:pt idx="0">
                  <c:v> </c:v>
                </c:pt>
              </c:strCache>
            </c:strRef>
          </c:tx>
          <c:spPr>
            <a:noFill/>
            <a:ln>
              <a:noFill/>
            </a:ln>
            <a:effectLst>
              <a:outerShdw blurRad="12700" sx="1000" sy="1000" algn="ctr" rotWithShape="0">
                <a:srgbClr val="000000"/>
              </a:outerShdw>
            </a:effectLst>
          </c:spPr>
          <c:invertIfNegative val="0"/>
          <c:cat>
            <c:strRef>
              <c:f>Sheet1!$E$1:$H$1</c:f>
              <c:strCache>
                <c:ptCount val="3"/>
                <c:pt idx="0">
                  <c:v> </c:v>
                </c:pt>
                <c:pt idx="1">
                  <c:v>    </c:v>
                </c:pt>
                <c:pt idx="2">
                  <c:v> </c:v>
                </c:pt>
              </c:strCache>
            </c:strRef>
          </c:cat>
          <c:val>
            <c:numRef>
              <c:f>Sheet1!$E$2:$H$2</c:f>
              <c:numCache>
                <c:formatCode>General</c:formatCode>
                <c:ptCount val="4"/>
                <c:pt idx="1">
                  <c:v>0</c:v>
                </c:pt>
                <c:pt idx="2">
                  <c:v>7.1599999999999815</c:v>
                </c:pt>
                <c:pt idx="3">
                  <c:v>7.1599999999999815</c:v>
                </c:pt>
              </c:numCache>
            </c:numRef>
          </c:val>
        </c:ser>
        <c:ser>
          <c:idx val="2"/>
          <c:order val="1"/>
          <c:tx>
            <c:strRef>
              <c:f>Sheet1!$A$3</c:f>
              <c:strCache>
                <c:ptCount val="1"/>
                <c:pt idx="0">
                  <c:v> </c:v>
                </c:pt>
              </c:strCache>
            </c:strRef>
          </c:tx>
          <c:spPr>
            <a:solidFill>
              <a:srgbClr val="FF0000"/>
            </a:solidFill>
            <a:ln w="12677">
              <a:solidFill>
                <a:schemeClr val="accent2"/>
              </a:solidFill>
              <a:prstDash val="solid"/>
            </a:ln>
          </c:spPr>
          <c:invertIfNegative val="0"/>
          <c:cat>
            <c:strRef>
              <c:f>Sheet1!$E$1:$H$1</c:f>
              <c:strCache>
                <c:ptCount val="3"/>
                <c:pt idx="0">
                  <c:v> </c:v>
                </c:pt>
                <c:pt idx="1">
                  <c:v>    </c:v>
                </c:pt>
                <c:pt idx="2">
                  <c:v> </c:v>
                </c:pt>
              </c:strCache>
            </c:strRef>
          </c:cat>
          <c:val>
            <c:numRef>
              <c:f>Sheet1!$E$3:$H$3</c:f>
              <c:numCache>
                <c:formatCode>General</c:formatCode>
                <c:ptCount val="4"/>
                <c:pt idx="1">
                  <c:v>0</c:v>
                </c:pt>
                <c:pt idx="2">
                  <c:v>19.946666666666626</c:v>
                </c:pt>
                <c:pt idx="3">
                  <c:v>43.52000000000001</c:v>
                </c:pt>
              </c:numCache>
            </c:numRef>
          </c:val>
        </c:ser>
        <c:ser>
          <c:idx val="3"/>
          <c:order val="2"/>
          <c:tx>
            <c:strRef>
              <c:f>Sheet1!$A$4</c:f>
              <c:strCache>
                <c:ptCount val="1"/>
                <c:pt idx="0">
                  <c:v> </c:v>
                </c:pt>
              </c:strCache>
            </c:strRef>
          </c:tx>
          <c:spPr>
            <a:noFill/>
            <a:ln w="25354">
              <a:noFill/>
            </a:ln>
          </c:spPr>
          <c:invertIfNegative val="0"/>
          <c:cat>
            <c:strRef>
              <c:f>Sheet1!$E$1:$H$1</c:f>
              <c:strCache>
                <c:ptCount val="3"/>
                <c:pt idx="0">
                  <c:v> </c:v>
                </c:pt>
                <c:pt idx="1">
                  <c:v>    </c:v>
                </c:pt>
                <c:pt idx="2">
                  <c:v> </c:v>
                </c:pt>
              </c:strCache>
            </c:strRef>
          </c:cat>
          <c:val>
            <c:numRef>
              <c:f>Sheet1!$E$4:$H$4</c:f>
              <c:numCache>
                <c:formatCode>General</c:formatCode>
                <c:ptCount val="4"/>
                <c:pt idx="1">
                  <c:v>0</c:v>
                </c:pt>
                <c:pt idx="2">
                  <c:v>1.3999999999999893</c:v>
                </c:pt>
                <c:pt idx="3">
                  <c:v>0</c:v>
                </c:pt>
              </c:numCache>
            </c:numRef>
          </c:val>
        </c:ser>
        <c:dLbls>
          <c:showLegendKey val="0"/>
          <c:showVal val="0"/>
          <c:showCatName val="0"/>
          <c:showSerName val="0"/>
          <c:showPercent val="0"/>
          <c:showBubbleSize val="0"/>
        </c:dLbls>
        <c:gapWidth val="37"/>
        <c:gapDepth val="95"/>
        <c:shape val="box"/>
        <c:axId val="79323904"/>
        <c:axId val="79325440"/>
        <c:axId val="0"/>
      </c:bar3DChart>
      <c:catAx>
        <c:axId val="79323904"/>
        <c:scaling>
          <c:orientation val="minMax"/>
        </c:scaling>
        <c:delete val="0"/>
        <c:axPos val="l"/>
        <c:majorGridlines>
          <c:spPr>
            <a:ln>
              <a:solidFill>
                <a:schemeClr val="tx2"/>
              </a:solidFill>
            </a:ln>
          </c:spPr>
        </c:majorGridlines>
        <c:minorGridlines/>
        <c:numFmt formatCode="General" sourceLinked="0"/>
        <c:majorTickMark val="in"/>
        <c:minorTickMark val="in"/>
        <c:tickLblPos val="low"/>
        <c:spPr>
          <a:noFill/>
          <a:ln w="3169">
            <a:solidFill>
              <a:schemeClr val="tx1"/>
            </a:solidFill>
            <a:prstDash val="solid"/>
          </a:ln>
        </c:spPr>
        <c:txPr>
          <a:bodyPr rot="0" vert="horz"/>
          <a:lstStyle/>
          <a:p>
            <a:pPr>
              <a:defRPr sz="1000" b="1" i="0" u="none" strike="noStrike" baseline="0">
                <a:solidFill>
                  <a:srgbClr val="FFFFFF"/>
                </a:solidFill>
                <a:latin typeface="Arial"/>
                <a:ea typeface="Arial"/>
                <a:cs typeface="Arial"/>
              </a:defRPr>
            </a:pPr>
            <a:endParaRPr lang="en-US"/>
          </a:p>
        </c:txPr>
        <c:crossAx val="79325440"/>
        <c:crosses val="autoZero"/>
        <c:auto val="1"/>
        <c:lblAlgn val="ctr"/>
        <c:lblOffset val="100"/>
        <c:tickLblSkip val="1"/>
        <c:tickMarkSkip val="1"/>
        <c:noMultiLvlLbl val="0"/>
      </c:catAx>
      <c:valAx>
        <c:axId val="79325440"/>
        <c:scaling>
          <c:orientation val="minMax"/>
          <c:max val="70"/>
          <c:min val="0"/>
        </c:scaling>
        <c:delete val="0"/>
        <c:axPos val="b"/>
        <c:majorGridlines>
          <c:spPr>
            <a:ln>
              <a:solidFill>
                <a:srgbClr val="000000"/>
              </a:solidFill>
            </a:ln>
          </c:spPr>
        </c:majorGridlines>
        <c:numFmt formatCode="General" sourceLinked="1"/>
        <c:majorTickMark val="in"/>
        <c:minorTickMark val="in"/>
        <c:tickLblPos val="nextTo"/>
        <c:spPr>
          <a:ln w="3169">
            <a:solidFill>
              <a:schemeClr val="tx1"/>
            </a:solidFill>
            <a:prstDash val="solid"/>
          </a:ln>
        </c:spPr>
        <c:txPr>
          <a:bodyPr rot="0" vert="horz"/>
          <a:lstStyle/>
          <a:p>
            <a:pPr>
              <a:defRPr sz="1600" b="1" i="0" u="none" strike="noStrike" baseline="0">
                <a:solidFill>
                  <a:srgbClr val="FFFFFF"/>
                </a:solidFill>
                <a:latin typeface="Arial"/>
                <a:ea typeface="Arial"/>
                <a:cs typeface="Arial"/>
              </a:defRPr>
            </a:pPr>
            <a:endParaRPr lang="en-US"/>
          </a:p>
        </c:txPr>
        <c:crossAx val="79323904"/>
        <c:crosses val="autoZero"/>
        <c:crossBetween val="between"/>
        <c:majorUnit val="5"/>
        <c:minorUnit val="1"/>
      </c:valAx>
      <c:spPr>
        <a:solidFill>
          <a:srgbClr val="FFFFFF">
            <a:alpha val="28000"/>
          </a:srgbClr>
        </a:solidFill>
        <a:ln w="25354">
          <a:noFill/>
        </a:ln>
      </c:spPr>
    </c:plotArea>
    <c:plotVisOnly val="1"/>
    <c:dispBlanksAs val="gap"/>
    <c:showDLblsOverMax val="0"/>
  </c:chart>
  <c:spPr>
    <a:gradFill rotWithShape="0">
      <a:gsLst>
        <a:gs pos="0">
          <a:srgbClr val="008080">
            <a:gamma/>
            <a:shade val="60784"/>
            <a:invGamma/>
          </a:srgbClr>
        </a:gs>
        <a:gs pos="50000">
          <a:srgbClr val="008080"/>
        </a:gs>
        <a:gs pos="100000">
          <a:srgbClr val="008080">
            <a:gamma/>
            <a:shade val="60784"/>
            <a:invGamma/>
          </a:srgbClr>
        </a:gs>
      </a:gsLst>
      <a:lin ang="2700000" scaled="1"/>
    </a:gradFill>
    <a:ln>
      <a:noFill/>
    </a:ln>
  </c:spPr>
  <c:txPr>
    <a:bodyPr/>
    <a:lstStyle/>
    <a:p>
      <a:pPr>
        <a:defRPr sz="87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153"/>
      <c:rotY val="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4.8949734675833863E-2"/>
          <c:y val="1.0692014484560917E-2"/>
          <c:w val="0.92698412698412702"/>
          <c:h val="0.89712918660287355"/>
        </c:manualLayout>
      </c:layout>
      <c:bar3DChart>
        <c:barDir val="bar"/>
        <c:grouping val="stacked"/>
        <c:varyColors val="0"/>
        <c:ser>
          <c:idx val="1"/>
          <c:order val="0"/>
          <c:tx>
            <c:strRef>
              <c:f>Sheet1!$A$2</c:f>
              <c:strCache>
                <c:ptCount val="1"/>
                <c:pt idx="0">
                  <c:v> </c:v>
                </c:pt>
              </c:strCache>
            </c:strRef>
          </c:tx>
          <c:spPr>
            <a:noFill/>
            <a:ln>
              <a:noFill/>
            </a:ln>
            <a:effectLst>
              <a:outerShdw blurRad="12700" sx="1000" sy="1000" algn="ctr" rotWithShape="0">
                <a:srgbClr val="000000"/>
              </a:outerShdw>
            </a:effectLst>
          </c:spPr>
          <c:invertIfNegative val="0"/>
          <c:cat>
            <c:strRef>
              <c:f>Sheet1!$E$1:$H$1</c:f>
              <c:strCache>
                <c:ptCount val="3"/>
                <c:pt idx="0">
                  <c:v> </c:v>
                </c:pt>
                <c:pt idx="1">
                  <c:v>    </c:v>
                </c:pt>
                <c:pt idx="2">
                  <c:v> </c:v>
                </c:pt>
              </c:strCache>
            </c:strRef>
          </c:cat>
          <c:val>
            <c:numRef>
              <c:f>Sheet1!$E$2:$H$2</c:f>
              <c:numCache>
                <c:formatCode>General</c:formatCode>
                <c:ptCount val="4"/>
                <c:pt idx="1">
                  <c:v>0</c:v>
                </c:pt>
                <c:pt idx="2">
                  <c:v>27.333333333333279</c:v>
                </c:pt>
                <c:pt idx="3">
                  <c:v>27.333333333333279</c:v>
                </c:pt>
              </c:numCache>
            </c:numRef>
          </c:val>
        </c:ser>
        <c:ser>
          <c:idx val="2"/>
          <c:order val="1"/>
          <c:tx>
            <c:strRef>
              <c:f>Sheet1!$A$3</c:f>
              <c:strCache>
                <c:ptCount val="1"/>
                <c:pt idx="0">
                  <c:v> </c:v>
                </c:pt>
              </c:strCache>
            </c:strRef>
          </c:tx>
          <c:spPr>
            <a:solidFill>
              <a:srgbClr val="FF0000"/>
            </a:solidFill>
            <a:ln w="12677">
              <a:solidFill>
                <a:schemeClr val="accent2"/>
              </a:solidFill>
              <a:prstDash val="solid"/>
            </a:ln>
          </c:spPr>
          <c:invertIfNegative val="0"/>
          <c:cat>
            <c:strRef>
              <c:f>Sheet1!$E$1:$H$1</c:f>
              <c:strCache>
                <c:ptCount val="3"/>
                <c:pt idx="0">
                  <c:v> </c:v>
                </c:pt>
                <c:pt idx="1">
                  <c:v>    </c:v>
                </c:pt>
                <c:pt idx="2">
                  <c:v> </c:v>
                </c:pt>
              </c:strCache>
            </c:strRef>
          </c:cat>
          <c:val>
            <c:numRef>
              <c:f>Sheet1!$E$3:$H$3</c:f>
              <c:numCache>
                <c:formatCode>General</c:formatCode>
                <c:ptCount val="4"/>
                <c:pt idx="1">
                  <c:v>0</c:v>
                </c:pt>
                <c:pt idx="2">
                  <c:v>6.5733333333333563</c:v>
                </c:pt>
                <c:pt idx="3">
                  <c:v>13.600000000000001</c:v>
                </c:pt>
              </c:numCache>
            </c:numRef>
          </c:val>
        </c:ser>
        <c:ser>
          <c:idx val="3"/>
          <c:order val="2"/>
          <c:tx>
            <c:strRef>
              <c:f>Sheet1!$A$4</c:f>
              <c:strCache>
                <c:ptCount val="1"/>
                <c:pt idx="0">
                  <c:v> </c:v>
                </c:pt>
              </c:strCache>
            </c:strRef>
          </c:tx>
          <c:spPr>
            <a:noFill/>
            <a:ln w="25354">
              <a:noFill/>
            </a:ln>
          </c:spPr>
          <c:invertIfNegative val="0"/>
          <c:cat>
            <c:strRef>
              <c:f>Sheet1!$E$1:$H$1</c:f>
              <c:strCache>
                <c:ptCount val="3"/>
                <c:pt idx="0">
                  <c:v> </c:v>
                </c:pt>
                <c:pt idx="1">
                  <c:v>    </c:v>
                </c:pt>
                <c:pt idx="2">
                  <c:v> </c:v>
                </c:pt>
              </c:strCache>
            </c:strRef>
          </c:cat>
          <c:val>
            <c:numRef>
              <c:f>Sheet1!$E$4:$H$4</c:f>
              <c:numCache>
                <c:formatCode>General</c:formatCode>
                <c:ptCount val="4"/>
                <c:pt idx="1">
                  <c:v>0</c:v>
                </c:pt>
                <c:pt idx="2">
                  <c:v>1.3999999999999893</c:v>
                </c:pt>
                <c:pt idx="3">
                  <c:v>0</c:v>
                </c:pt>
              </c:numCache>
            </c:numRef>
          </c:val>
        </c:ser>
        <c:dLbls>
          <c:showLegendKey val="0"/>
          <c:showVal val="0"/>
          <c:showCatName val="0"/>
          <c:showSerName val="0"/>
          <c:showPercent val="0"/>
          <c:showBubbleSize val="0"/>
        </c:dLbls>
        <c:gapWidth val="37"/>
        <c:gapDepth val="95"/>
        <c:shape val="box"/>
        <c:axId val="79214848"/>
        <c:axId val="79216640"/>
        <c:axId val="0"/>
      </c:bar3DChart>
      <c:catAx>
        <c:axId val="79214848"/>
        <c:scaling>
          <c:orientation val="minMax"/>
        </c:scaling>
        <c:delete val="0"/>
        <c:axPos val="l"/>
        <c:majorGridlines>
          <c:spPr>
            <a:ln>
              <a:solidFill>
                <a:schemeClr val="tx2"/>
              </a:solidFill>
            </a:ln>
          </c:spPr>
        </c:majorGridlines>
        <c:minorGridlines/>
        <c:numFmt formatCode="General" sourceLinked="0"/>
        <c:majorTickMark val="in"/>
        <c:minorTickMark val="in"/>
        <c:tickLblPos val="low"/>
        <c:spPr>
          <a:noFill/>
          <a:ln w="3169">
            <a:solidFill>
              <a:schemeClr val="tx1"/>
            </a:solidFill>
            <a:prstDash val="solid"/>
          </a:ln>
        </c:spPr>
        <c:txPr>
          <a:bodyPr rot="0" vert="horz"/>
          <a:lstStyle/>
          <a:p>
            <a:pPr>
              <a:defRPr sz="1000" b="1" i="0" u="none" strike="noStrike" baseline="0">
                <a:solidFill>
                  <a:srgbClr val="FFFFFF"/>
                </a:solidFill>
                <a:latin typeface="Arial"/>
                <a:ea typeface="Arial"/>
                <a:cs typeface="Arial"/>
              </a:defRPr>
            </a:pPr>
            <a:endParaRPr lang="en-US"/>
          </a:p>
        </c:txPr>
        <c:crossAx val="79216640"/>
        <c:crosses val="autoZero"/>
        <c:auto val="1"/>
        <c:lblAlgn val="ctr"/>
        <c:lblOffset val="100"/>
        <c:tickLblSkip val="1"/>
        <c:tickMarkSkip val="1"/>
        <c:noMultiLvlLbl val="0"/>
      </c:catAx>
      <c:valAx>
        <c:axId val="79216640"/>
        <c:scaling>
          <c:orientation val="minMax"/>
          <c:max val="70"/>
          <c:min val="0"/>
        </c:scaling>
        <c:delete val="0"/>
        <c:axPos val="b"/>
        <c:majorGridlines>
          <c:spPr>
            <a:ln>
              <a:solidFill>
                <a:srgbClr val="000000"/>
              </a:solidFill>
            </a:ln>
          </c:spPr>
        </c:majorGridlines>
        <c:numFmt formatCode="General" sourceLinked="1"/>
        <c:majorTickMark val="in"/>
        <c:minorTickMark val="in"/>
        <c:tickLblPos val="nextTo"/>
        <c:spPr>
          <a:ln w="3169">
            <a:solidFill>
              <a:schemeClr val="tx1"/>
            </a:solidFill>
            <a:prstDash val="solid"/>
          </a:ln>
        </c:spPr>
        <c:txPr>
          <a:bodyPr rot="0" vert="horz"/>
          <a:lstStyle/>
          <a:p>
            <a:pPr>
              <a:defRPr sz="1600" b="1" i="0" u="none" strike="noStrike" baseline="0">
                <a:solidFill>
                  <a:srgbClr val="FFFFFF"/>
                </a:solidFill>
                <a:latin typeface="Arial"/>
                <a:ea typeface="Arial"/>
                <a:cs typeface="Arial"/>
              </a:defRPr>
            </a:pPr>
            <a:endParaRPr lang="en-US"/>
          </a:p>
        </c:txPr>
        <c:crossAx val="79214848"/>
        <c:crosses val="autoZero"/>
        <c:crossBetween val="between"/>
        <c:majorUnit val="5"/>
        <c:minorUnit val="1"/>
      </c:valAx>
      <c:spPr>
        <a:solidFill>
          <a:srgbClr val="FFFFFF">
            <a:alpha val="28000"/>
          </a:srgbClr>
        </a:solidFill>
        <a:ln w="25354">
          <a:noFill/>
        </a:ln>
      </c:spPr>
    </c:plotArea>
    <c:plotVisOnly val="1"/>
    <c:dispBlanksAs val="gap"/>
    <c:showDLblsOverMax val="0"/>
  </c:chart>
  <c:spPr>
    <a:gradFill rotWithShape="0">
      <a:gsLst>
        <a:gs pos="0">
          <a:srgbClr val="008080">
            <a:gamma/>
            <a:shade val="60784"/>
            <a:invGamma/>
          </a:srgbClr>
        </a:gs>
        <a:gs pos="50000">
          <a:srgbClr val="008080"/>
        </a:gs>
        <a:gs pos="100000">
          <a:srgbClr val="008080">
            <a:gamma/>
            <a:shade val="60784"/>
            <a:invGamma/>
          </a:srgbClr>
        </a:gs>
      </a:gsLst>
      <a:lin ang="2700000" scaled="1"/>
    </a:gradFill>
    <a:ln>
      <a:noFill/>
    </a:ln>
  </c:spPr>
  <c:txPr>
    <a:bodyPr/>
    <a:lstStyle/>
    <a:p>
      <a:pPr>
        <a:defRPr sz="87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183581219014409E-2"/>
          <c:y val="3.5424034282655441E-2"/>
          <c:w val="0.91289405611302821"/>
          <c:h val="0.79869969378828243"/>
        </c:manualLayout>
      </c:layout>
      <c:barChart>
        <c:barDir val="bar"/>
        <c:grouping val="clustered"/>
        <c:varyColors val="0"/>
        <c:ser>
          <c:idx val="0"/>
          <c:order val="0"/>
          <c:spPr>
            <a:solidFill>
              <a:schemeClr val="tx1"/>
            </a:solidFill>
          </c:spPr>
          <c:invertIfNegative val="0"/>
          <c:val>
            <c:numRef>
              <c:f>Sheet1!$C$17:$C$27</c:f>
              <c:numCache>
                <c:formatCode>General</c:formatCode>
                <c:ptCount val="11"/>
                <c:pt idx="0">
                  <c:v>-0.72000000000000064</c:v>
                </c:pt>
                <c:pt idx="1">
                  <c:v>-0.12000000000000002</c:v>
                </c:pt>
                <c:pt idx="3">
                  <c:v>-0.56000000000000005</c:v>
                </c:pt>
                <c:pt idx="4">
                  <c:v>-0.22000000000000025</c:v>
                </c:pt>
                <c:pt idx="6">
                  <c:v>-0.72000000000000064</c:v>
                </c:pt>
                <c:pt idx="7">
                  <c:v>-0.46</c:v>
                </c:pt>
                <c:pt idx="9">
                  <c:v>-0.15000000000000022</c:v>
                </c:pt>
                <c:pt idx="10">
                  <c:v>0.41000000000000031</c:v>
                </c:pt>
              </c:numCache>
            </c:numRef>
          </c:val>
        </c:ser>
        <c:dLbls>
          <c:showLegendKey val="0"/>
          <c:showVal val="0"/>
          <c:showCatName val="0"/>
          <c:showSerName val="0"/>
          <c:showPercent val="0"/>
          <c:showBubbleSize val="0"/>
        </c:dLbls>
        <c:gapWidth val="150"/>
        <c:axId val="69468160"/>
        <c:axId val="69469696"/>
      </c:barChart>
      <c:catAx>
        <c:axId val="69468160"/>
        <c:scaling>
          <c:orientation val="minMax"/>
        </c:scaling>
        <c:delete val="1"/>
        <c:axPos val="l"/>
        <c:majorTickMark val="out"/>
        <c:minorTickMark val="none"/>
        <c:tickLblPos val="none"/>
        <c:crossAx val="69469696"/>
        <c:crosses val="autoZero"/>
        <c:auto val="1"/>
        <c:lblAlgn val="ctr"/>
        <c:lblOffset val="100"/>
        <c:noMultiLvlLbl val="0"/>
      </c:catAx>
      <c:valAx>
        <c:axId val="69469696"/>
        <c:scaling>
          <c:orientation val="minMax"/>
        </c:scaling>
        <c:delete val="0"/>
        <c:axPos val="b"/>
        <c:majorGridlines/>
        <c:numFmt formatCode="General" sourceLinked="1"/>
        <c:majorTickMark val="out"/>
        <c:minorTickMark val="none"/>
        <c:tickLblPos val="nextTo"/>
        <c:crossAx val="69468160"/>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0641806566631883E-2"/>
          <c:w val="0.7868121172353455"/>
          <c:h val="0.85224087555093364"/>
        </c:manualLayout>
      </c:layout>
      <c:barChart>
        <c:barDir val="col"/>
        <c:grouping val="clustered"/>
        <c:varyColors val="0"/>
        <c:ser>
          <c:idx val="0"/>
          <c:order val="0"/>
          <c:tx>
            <c:strRef>
              <c:f>Sheet1!$L$12</c:f>
              <c:strCache>
                <c:ptCount val="1"/>
                <c:pt idx="0">
                  <c:v>White</c:v>
                </c:pt>
              </c:strCache>
            </c:strRef>
          </c:tx>
          <c:spPr>
            <a:solidFill>
              <a:srgbClr val="92D050"/>
            </a:solidFill>
          </c:spPr>
          <c:invertIfNegative val="0"/>
          <c:cat>
            <c:strRef>
              <c:f>Sheet1!$K$13:$K$15</c:f>
              <c:strCache>
                <c:ptCount val="3"/>
                <c:pt idx="0">
                  <c:v>4th Grade</c:v>
                </c:pt>
                <c:pt idx="2">
                  <c:v>8th Grade</c:v>
                </c:pt>
              </c:strCache>
            </c:strRef>
          </c:cat>
          <c:val>
            <c:numRef>
              <c:f>Sheet1!$L$13:$L$15</c:f>
              <c:numCache>
                <c:formatCode>General</c:formatCode>
                <c:ptCount val="3"/>
                <c:pt idx="0">
                  <c:v>21.10000000000003</c:v>
                </c:pt>
                <c:pt idx="2">
                  <c:v>16.10000000000003</c:v>
                </c:pt>
              </c:numCache>
            </c:numRef>
          </c:val>
        </c:ser>
        <c:ser>
          <c:idx val="1"/>
          <c:order val="1"/>
          <c:tx>
            <c:strRef>
              <c:f>Sheet1!$M$12</c:f>
              <c:strCache>
                <c:ptCount val="1"/>
                <c:pt idx="0">
                  <c:v>Black</c:v>
                </c:pt>
              </c:strCache>
            </c:strRef>
          </c:tx>
          <c:spPr>
            <a:solidFill>
              <a:srgbClr val="00B0F0"/>
            </a:solidFill>
          </c:spPr>
          <c:invertIfNegative val="0"/>
          <c:cat>
            <c:strRef>
              <c:f>Sheet1!$K$13:$K$15</c:f>
              <c:strCache>
                <c:ptCount val="3"/>
                <c:pt idx="0">
                  <c:v>4th Grade</c:v>
                </c:pt>
                <c:pt idx="2">
                  <c:v>8th Grade</c:v>
                </c:pt>
              </c:strCache>
            </c:strRef>
          </c:cat>
          <c:val>
            <c:numRef>
              <c:f>Sheet1!$M$13:$M$15</c:f>
              <c:numCache>
                <c:formatCode>General</c:formatCode>
                <c:ptCount val="3"/>
                <c:pt idx="0">
                  <c:v>30.099999999999987</c:v>
                </c:pt>
                <c:pt idx="2">
                  <c:v>24.10000000000003</c:v>
                </c:pt>
              </c:numCache>
            </c:numRef>
          </c:val>
        </c:ser>
        <c:ser>
          <c:idx val="2"/>
          <c:order val="2"/>
          <c:tx>
            <c:strRef>
              <c:f>Sheet1!$N$12</c:f>
              <c:strCache>
                <c:ptCount val="1"/>
                <c:pt idx="0">
                  <c:v>Hispanic</c:v>
                </c:pt>
              </c:strCache>
            </c:strRef>
          </c:tx>
          <c:spPr>
            <a:solidFill>
              <a:srgbClr val="FF6600"/>
            </a:solidFill>
          </c:spPr>
          <c:invertIfNegative val="0"/>
          <c:cat>
            <c:strRef>
              <c:f>Sheet1!$K$13:$K$15</c:f>
              <c:strCache>
                <c:ptCount val="3"/>
                <c:pt idx="0">
                  <c:v>4th Grade</c:v>
                </c:pt>
                <c:pt idx="2">
                  <c:v>8th Grade</c:v>
                </c:pt>
              </c:strCache>
            </c:strRef>
          </c:cat>
          <c:val>
            <c:numRef>
              <c:f>Sheet1!$N$13:$N$15</c:f>
              <c:numCache>
                <c:formatCode>General</c:formatCode>
                <c:ptCount val="3"/>
                <c:pt idx="0">
                  <c:v>26.3</c:v>
                </c:pt>
                <c:pt idx="2">
                  <c:v>18.899999999999999</c:v>
                </c:pt>
              </c:numCache>
            </c:numRef>
          </c:val>
        </c:ser>
        <c:dLbls>
          <c:showLegendKey val="0"/>
          <c:showVal val="0"/>
          <c:showCatName val="0"/>
          <c:showSerName val="0"/>
          <c:showPercent val="0"/>
          <c:showBubbleSize val="0"/>
        </c:dLbls>
        <c:gapWidth val="150"/>
        <c:axId val="69520768"/>
        <c:axId val="69526656"/>
      </c:barChart>
      <c:catAx>
        <c:axId val="69520768"/>
        <c:scaling>
          <c:orientation val="minMax"/>
        </c:scaling>
        <c:delete val="0"/>
        <c:axPos val="b"/>
        <c:majorTickMark val="out"/>
        <c:minorTickMark val="none"/>
        <c:tickLblPos val="nextTo"/>
        <c:crossAx val="69526656"/>
        <c:crosses val="autoZero"/>
        <c:auto val="1"/>
        <c:lblAlgn val="ctr"/>
        <c:lblOffset val="100"/>
        <c:noMultiLvlLbl val="0"/>
      </c:catAx>
      <c:valAx>
        <c:axId val="69526656"/>
        <c:scaling>
          <c:orientation val="minMax"/>
        </c:scaling>
        <c:delete val="0"/>
        <c:axPos val="l"/>
        <c:majorGridlines/>
        <c:numFmt formatCode="General" sourceLinked="1"/>
        <c:majorTickMark val="out"/>
        <c:minorTickMark val="none"/>
        <c:tickLblPos val="nextTo"/>
        <c:crossAx val="695207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0641806566631869E-2"/>
          <c:w val="0.7868121172353455"/>
          <c:h val="0.85224087555093364"/>
        </c:manualLayout>
      </c:layout>
      <c:barChart>
        <c:barDir val="col"/>
        <c:grouping val="clustered"/>
        <c:varyColors val="0"/>
        <c:ser>
          <c:idx val="0"/>
          <c:order val="0"/>
          <c:tx>
            <c:strRef>
              <c:f>Sheet1!$L$18</c:f>
              <c:strCache>
                <c:ptCount val="1"/>
                <c:pt idx="0">
                  <c:v>White</c:v>
                </c:pt>
              </c:strCache>
            </c:strRef>
          </c:tx>
          <c:spPr>
            <a:solidFill>
              <a:srgbClr val="92D050"/>
            </a:solidFill>
          </c:spPr>
          <c:invertIfNegative val="0"/>
          <c:cat>
            <c:strRef>
              <c:f>Sheet1!$K$19:$K$20</c:f>
              <c:strCache>
                <c:ptCount val="2"/>
                <c:pt idx="0">
                  <c:v>4th Reading</c:v>
                </c:pt>
                <c:pt idx="1">
                  <c:v>8th Reading</c:v>
                </c:pt>
              </c:strCache>
            </c:strRef>
          </c:cat>
          <c:val>
            <c:numRef>
              <c:f>Sheet1!$L$19:$L$20</c:f>
              <c:numCache>
                <c:formatCode>General</c:formatCode>
                <c:ptCount val="2"/>
                <c:pt idx="0">
                  <c:v>6.3999999999999773</c:v>
                </c:pt>
                <c:pt idx="1">
                  <c:v>2.2999999999999545</c:v>
                </c:pt>
              </c:numCache>
            </c:numRef>
          </c:val>
        </c:ser>
        <c:ser>
          <c:idx val="1"/>
          <c:order val="1"/>
          <c:tx>
            <c:strRef>
              <c:f>Sheet1!$M$18</c:f>
              <c:strCache>
                <c:ptCount val="1"/>
                <c:pt idx="0">
                  <c:v>Black</c:v>
                </c:pt>
              </c:strCache>
            </c:strRef>
          </c:tx>
          <c:spPr>
            <a:solidFill>
              <a:srgbClr val="00B0F0"/>
            </a:solidFill>
          </c:spPr>
          <c:invertIfNegative val="0"/>
          <c:cat>
            <c:strRef>
              <c:f>Sheet1!$K$19:$K$20</c:f>
              <c:strCache>
                <c:ptCount val="2"/>
                <c:pt idx="0">
                  <c:v>4th Reading</c:v>
                </c:pt>
                <c:pt idx="1">
                  <c:v>8th Reading</c:v>
                </c:pt>
              </c:strCache>
            </c:strRef>
          </c:cat>
          <c:val>
            <c:numRef>
              <c:f>Sheet1!$M$19:$M$20</c:f>
              <c:numCache>
                <c:formatCode>General</c:formatCode>
                <c:ptCount val="2"/>
                <c:pt idx="0">
                  <c:v>13</c:v>
                </c:pt>
                <c:pt idx="1">
                  <c:v>4.6999999999999886</c:v>
                </c:pt>
              </c:numCache>
            </c:numRef>
          </c:val>
        </c:ser>
        <c:ser>
          <c:idx val="2"/>
          <c:order val="2"/>
          <c:tx>
            <c:strRef>
              <c:f>Sheet1!$N$18</c:f>
              <c:strCache>
                <c:ptCount val="1"/>
                <c:pt idx="0">
                  <c:v>Hispanic</c:v>
                </c:pt>
              </c:strCache>
            </c:strRef>
          </c:tx>
          <c:spPr>
            <a:solidFill>
              <a:srgbClr val="FF6600"/>
            </a:solidFill>
          </c:spPr>
          <c:invertIfNegative val="0"/>
          <c:cat>
            <c:strRef>
              <c:f>Sheet1!$K$19:$K$20</c:f>
              <c:strCache>
                <c:ptCount val="2"/>
                <c:pt idx="0">
                  <c:v>4th Reading</c:v>
                </c:pt>
                <c:pt idx="1">
                  <c:v>8th Reading</c:v>
                </c:pt>
              </c:strCache>
            </c:strRef>
          </c:cat>
          <c:val>
            <c:numRef>
              <c:f>Sheet1!$N$19:$N$20</c:f>
              <c:numCache>
                <c:formatCode>General</c:formatCode>
                <c:ptCount val="2"/>
                <c:pt idx="0">
                  <c:v>9.6000000000000014</c:v>
                </c:pt>
                <c:pt idx="1">
                  <c:v>4.8000000000000105</c:v>
                </c:pt>
              </c:numCache>
            </c:numRef>
          </c:val>
        </c:ser>
        <c:dLbls>
          <c:showLegendKey val="0"/>
          <c:showVal val="0"/>
          <c:showCatName val="0"/>
          <c:showSerName val="0"/>
          <c:showPercent val="0"/>
          <c:showBubbleSize val="0"/>
        </c:dLbls>
        <c:gapWidth val="150"/>
        <c:axId val="70041984"/>
        <c:axId val="70043520"/>
      </c:barChart>
      <c:catAx>
        <c:axId val="70041984"/>
        <c:scaling>
          <c:orientation val="minMax"/>
        </c:scaling>
        <c:delete val="0"/>
        <c:axPos val="b"/>
        <c:majorTickMark val="out"/>
        <c:minorTickMark val="none"/>
        <c:tickLblPos val="nextTo"/>
        <c:crossAx val="70043520"/>
        <c:crosses val="autoZero"/>
        <c:auto val="1"/>
        <c:lblAlgn val="ctr"/>
        <c:lblOffset val="100"/>
        <c:noMultiLvlLbl val="0"/>
      </c:catAx>
      <c:valAx>
        <c:axId val="70043520"/>
        <c:scaling>
          <c:orientation val="minMax"/>
          <c:max val="35"/>
        </c:scaling>
        <c:delete val="0"/>
        <c:axPos val="l"/>
        <c:majorGridlines/>
        <c:numFmt formatCode="General" sourceLinked="1"/>
        <c:majorTickMark val="out"/>
        <c:minorTickMark val="none"/>
        <c:tickLblPos val="nextTo"/>
        <c:crossAx val="700419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0641806566631883E-2"/>
          <c:w val="0.7868121172353455"/>
          <c:h val="0.81125726087517769"/>
        </c:manualLayout>
      </c:layout>
      <c:barChart>
        <c:barDir val="col"/>
        <c:grouping val="clustered"/>
        <c:varyColors val="0"/>
        <c:ser>
          <c:idx val="0"/>
          <c:order val="0"/>
          <c:tx>
            <c:strRef>
              <c:f>Sheet1!$Z$37</c:f>
              <c:strCache>
                <c:ptCount val="1"/>
                <c:pt idx="0">
                  <c:v>1992</c:v>
                </c:pt>
              </c:strCache>
            </c:strRef>
          </c:tx>
          <c:spPr>
            <a:solidFill>
              <a:srgbClr val="00B050"/>
            </a:solidFill>
          </c:spPr>
          <c:invertIfNegative val="0"/>
          <c:cat>
            <c:strRef>
              <c:f>Sheet1!$AA$36:$AI$36</c:f>
              <c:strCache>
                <c:ptCount val="9"/>
                <c:pt idx="0">
                  <c:v>math-4th</c:v>
                </c:pt>
                <c:pt idx="1">
                  <c:v>math 8th</c:v>
                </c:pt>
                <c:pt idx="2">
                  <c:v>read-4th</c:v>
                </c:pt>
                <c:pt idx="3">
                  <c:v>read-8th</c:v>
                </c:pt>
                <c:pt idx="5">
                  <c:v>math-4th</c:v>
                </c:pt>
                <c:pt idx="6">
                  <c:v>math 8th</c:v>
                </c:pt>
                <c:pt idx="7">
                  <c:v>read-4th</c:v>
                </c:pt>
                <c:pt idx="8">
                  <c:v>read-8th</c:v>
                </c:pt>
              </c:strCache>
            </c:strRef>
          </c:cat>
          <c:val>
            <c:numRef>
              <c:f>Sheet1!$AA$37:$AI$37</c:f>
              <c:numCache>
                <c:formatCode>General</c:formatCode>
                <c:ptCount val="9"/>
                <c:pt idx="0">
                  <c:v>35.600000000000009</c:v>
                </c:pt>
                <c:pt idx="1">
                  <c:v>39.5</c:v>
                </c:pt>
                <c:pt idx="2">
                  <c:v>31.800000000000011</c:v>
                </c:pt>
                <c:pt idx="3">
                  <c:v>28.300000000000011</c:v>
                </c:pt>
                <c:pt idx="5">
                  <c:v>25.799999999999983</c:v>
                </c:pt>
                <c:pt idx="6">
                  <c:v>28.699999999999992</c:v>
                </c:pt>
                <c:pt idx="7">
                  <c:v>28.300000000000011</c:v>
                </c:pt>
                <c:pt idx="8">
                  <c:v>26.10000000000003</c:v>
                </c:pt>
              </c:numCache>
            </c:numRef>
          </c:val>
        </c:ser>
        <c:ser>
          <c:idx val="1"/>
          <c:order val="1"/>
          <c:tx>
            <c:strRef>
              <c:f>Sheet1!$Z$38</c:f>
              <c:strCache>
                <c:ptCount val="1"/>
                <c:pt idx="0">
                  <c:v>2009</c:v>
                </c:pt>
              </c:strCache>
            </c:strRef>
          </c:tx>
          <c:spPr>
            <a:solidFill>
              <a:srgbClr val="FF6600"/>
            </a:solidFill>
          </c:spPr>
          <c:invertIfNegative val="0"/>
          <c:cat>
            <c:strRef>
              <c:f>Sheet1!$AA$36:$AI$36</c:f>
              <c:strCache>
                <c:ptCount val="9"/>
                <c:pt idx="0">
                  <c:v>math-4th</c:v>
                </c:pt>
                <c:pt idx="1">
                  <c:v>math 8th</c:v>
                </c:pt>
                <c:pt idx="2">
                  <c:v>read-4th</c:v>
                </c:pt>
                <c:pt idx="3">
                  <c:v>read-8th</c:v>
                </c:pt>
                <c:pt idx="5">
                  <c:v>math-4th</c:v>
                </c:pt>
                <c:pt idx="6">
                  <c:v>math 8th</c:v>
                </c:pt>
                <c:pt idx="7">
                  <c:v>read-4th</c:v>
                </c:pt>
                <c:pt idx="8">
                  <c:v>read-8th</c:v>
                </c:pt>
              </c:strCache>
            </c:strRef>
          </c:cat>
          <c:val>
            <c:numRef>
              <c:f>Sheet1!$AA$38:$AI$38</c:f>
              <c:numCache>
                <c:formatCode>General</c:formatCode>
                <c:ptCount val="9"/>
                <c:pt idx="0">
                  <c:v>25.800000000000011</c:v>
                </c:pt>
                <c:pt idx="1">
                  <c:v>31.699999999999992</c:v>
                </c:pt>
                <c:pt idx="2">
                  <c:v>25.199999999999992</c:v>
                </c:pt>
                <c:pt idx="3">
                  <c:v>25.899999999999977</c:v>
                </c:pt>
                <c:pt idx="5">
                  <c:v>20.60000000000003</c:v>
                </c:pt>
                <c:pt idx="6">
                  <c:v>26.10000000000003</c:v>
                </c:pt>
                <c:pt idx="7">
                  <c:v>25.099999999999987</c:v>
                </c:pt>
                <c:pt idx="8">
                  <c:v>23.599999999999966</c:v>
                </c:pt>
              </c:numCache>
            </c:numRef>
          </c:val>
        </c:ser>
        <c:dLbls>
          <c:showLegendKey val="0"/>
          <c:showVal val="0"/>
          <c:showCatName val="0"/>
          <c:showSerName val="0"/>
          <c:showPercent val="0"/>
          <c:showBubbleSize val="0"/>
        </c:dLbls>
        <c:gapWidth val="150"/>
        <c:axId val="69792128"/>
        <c:axId val="69793664"/>
      </c:barChart>
      <c:catAx>
        <c:axId val="69792128"/>
        <c:scaling>
          <c:orientation val="minMax"/>
        </c:scaling>
        <c:delete val="0"/>
        <c:axPos val="b"/>
        <c:numFmt formatCode="General" sourceLinked="1"/>
        <c:majorTickMark val="out"/>
        <c:minorTickMark val="none"/>
        <c:tickLblPos val="nextTo"/>
        <c:txPr>
          <a:bodyPr rot="840000"/>
          <a:lstStyle/>
          <a:p>
            <a:pPr>
              <a:defRPr sz="1200" baseline="0"/>
            </a:pPr>
            <a:endParaRPr lang="en-US"/>
          </a:p>
        </c:txPr>
        <c:crossAx val="69793664"/>
        <c:crosses val="autoZero"/>
        <c:auto val="1"/>
        <c:lblAlgn val="ctr"/>
        <c:lblOffset val="100"/>
        <c:noMultiLvlLbl val="0"/>
      </c:catAx>
      <c:valAx>
        <c:axId val="69793664"/>
        <c:scaling>
          <c:orientation val="minMax"/>
          <c:max val="40"/>
        </c:scaling>
        <c:delete val="0"/>
        <c:axPos val="l"/>
        <c:majorGridlines/>
        <c:numFmt formatCode="General" sourceLinked="1"/>
        <c:majorTickMark val="out"/>
        <c:minorTickMark val="none"/>
        <c:tickLblPos val="nextTo"/>
        <c:crossAx val="697921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47584329736561E-2"/>
          <c:y val="3.7582060525566875E-2"/>
          <c:w val="0.56984126984126959"/>
          <c:h val="0.7181026468077033"/>
        </c:manualLayout>
      </c:layout>
      <c:barChart>
        <c:barDir val="col"/>
        <c:grouping val="clustered"/>
        <c:varyColors val="0"/>
        <c:ser>
          <c:idx val="0"/>
          <c:order val="0"/>
          <c:tx>
            <c:strRef>
              <c:f>Sheet1!$B$1:$B$2</c:f>
              <c:strCache>
                <c:ptCount val="1"/>
                <c:pt idx="0">
                  <c:v>Executive Function</c:v>
                </c:pt>
              </c:strCache>
            </c:strRef>
          </c:tx>
          <c:spPr>
            <a:solidFill>
              <a:srgbClr val="FFC000"/>
            </a:solidFill>
            <a:ln w="12700">
              <a:solidFill>
                <a:schemeClr val="tx1"/>
              </a:solidFill>
              <a:prstDash val="solid"/>
            </a:ln>
          </c:spPr>
          <c:invertIfNegative val="0"/>
          <c:cat>
            <c:strRef>
              <c:f>Sheet1!$A$3</c:f>
              <c:strCache>
                <c:ptCount val="1"/>
                <c:pt idx="0">
                  <c:v>8th-Spring</c:v>
                </c:pt>
              </c:strCache>
            </c:strRef>
          </c:cat>
          <c:val>
            <c:numRef>
              <c:f>Sheet1!$B$3</c:f>
              <c:numCache>
                <c:formatCode>General</c:formatCode>
                <c:ptCount val="1"/>
                <c:pt idx="0">
                  <c:v>0.15000000000000016</c:v>
                </c:pt>
              </c:numCache>
            </c:numRef>
          </c:val>
        </c:ser>
        <c:ser>
          <c:idx val="1"/>
          <c:order val="1"/>
          <c:tx>
            <c:strRef>
              <c:f>Sheet1!$C$1:$C$2</c:f>
              <c:strCache>
                <c:ptCount val="1"/>
                <c:pt idx="0">
                  <c:v>Fine Motor</c:v>
                </c:pt>
              </c:strCache>
            </c:strRef>
          </c:tx>
          <c:spPr>
            <a:solidFill>
              <a:schemeClr val="accent2"/>
            </a:solidFill>
            <a:ln w="12700">
              <a:solidFill>
                <a:schemeClr val="tx1"/>
              </a:solidFill>
              <a:prstDash val="solid"/>
            </a:ln>
          </c:spPr>
          <c:invertIfNegative val="0"/>
          <c:cat>
            <c:strRef>
              <c:f>Sheet1!$A$3</c:f>
              <c:strCache>
                <c:ptCount val="1"/>
                <c:pt idx="0">
                  <c:v>8th-Spring</c:v>
                </c:pt>
              </c:strCache>
            </c:strRef>
          </c:cat>
          <c:val>
            <c:numRef>
              <c:f>Sheet1!$C$3</c:f>
              <c:numCache>
                <c:formatCode>General</c:formatCode>
                <c:ptCount val="1"/>
                <c:pt idx="0">
                  <c:v>0.16</c:v>
                </c:pt>
              </c:numCache>
            </c:numRef>
          </c:val>
        </c:ser>
        <c:ser>
          <c:idx val="2"/>
          <c:order val="2"/>
          <c:tx>
            <c:strRef>
              <c:f>Sheet1!$D$1:$D$2</c:f>
              <c:strCache>
                <c:ptCount val="1"/>
                <c:pt idx="0">
                  <c:v>General Knowledge</c:v>
                </c:pt>
              </c:strCache>
            </c:strRef>
          </c:tx>
          <c:spPr>
            <a:solidFill>
              <a:schemeClr val="hlink"/>
            </a:solidFill>
            <a:ln w="12700">
              <a:solidFill>
                <a:schemeClr val="tx1"/>
              </a:solidFill>
              <a:prstDash val="solid"/>
            </a:ln>
          </c:spPr>
          <c:invertIfNegative val="0"/>
          <c:cat>
            <c:strRef>
              <c:f>Sheet1!$A$3</c:f>
              <c:strCache>
                <c:ptCount val="1"/>
                <c:pt idx="0">
                  <c:v>8th-Spring</c:v>
                </c:pt>
              </c:strCache>
            </c:strRef>
          </c:cat>
          <c:val>
            <c:numRef>
              <c:f>Sheet1!$D$3</c:f>
              <c:numCache>
                <c:formatCode>General</c:formatCode>
                <c:ptCount val="1"/>
                <c:pt idx="0">
                  <c:v>0.18000000000000016</c:v>
                </c:pt>
              </c:numCache>
            </c:numRef>
          </c:val>
        </c:ser>
        <c:ser>
          <c:idx val="3"/>
          <c:order val="3"/>
          <c:tx>
            <c:strRef>
              <c:f>Sheet1!$E$1:$E$2</c:f>
              <c:strCache>
                <c:ptCount val="1"/>
                <c:pt idx="0">
                  <c:v>Early-math</c:v>
                </c:pt>
              </c:strCache>
            </c:strRef>
          </c:tx>
          <c:spPr>
            <a:solidFill>
              <a:srgbClr val="FF0000"/>
            </a:solidFill>
            <a:ln w="12700">
              <a:solidFill>
                <a:schemeClr val="tx1"/>
              </a:solidFill>
              <a:prstDash val="solid"/>
            </a:ln>
          </c:spPr>
          <c:invertIfNegative val="0"/>
          <c:cat>
            <c:strRef>
              <c:f>Sheet1!$A$3</c:f>
              <c:strCache>
                <c:ptCount val="1"/>
                <c:pt idx="0">
                  <c:v>8th-Spring</c:v>
                </c:pt>
              </c:strCache>
            </c:strRef>
          </c:cat>
          <c:val>
            <c:numRef>
              <c:f>Sheet1!$E$3</c:f>
              <c:numCache>
                <c:formatCode>General</c:formatCode>
                <c:ptCount val="1"/>
                <c:pt idx="0">
                  <c:v>0.28000000000000008</c:v>
                </c:pt>
              </c:numCache>
            </c:numRef>
          </c:val>
        </c:ser>
        <c:ser>
          <c:idx val="4"/>
          <c:order val="4"/>
          <c:tx>
            <c:strRef>
              <c:f>Sheet1!$F$1:$F$2</c:f>
              <c:strCache>
                <c:ptCount val="1"/>
                <c:pt idx="0">
                  <c:v>Early-reading</c:v>
                </c:pt>
              </c:strCache>
            </c:strRef>
          </c:tx>
          <c:spPr>
            <a:solidFill>
              <a:srgbClr val="00B0F0"/>
            </a:solidFill>
            <a:ln w="12700">
              <a:solidFill>
                <a:schemeClr val="tx1"/>
              </a:solidFill>
              <a:prstDash val="solid"/>
            </a:ln>
          </c:spPr>
          <c:invertIfNegative val="0"/>
          <c:cat>
            <c:strRef>
              <c:f>Sheet1!$A$3</c:f>
              <c:strCache>
                <c:ptCount val="1"/>
                <c:pt idx="0">
                  <c:v>8th-Spring</c:v>
                </c:pt>
              </c:strCache>
            </c:strRef>
          </c:cat>
          <c:val>
            <c:numRef>
              <c:f>Sheet1!$F$3</c:f>
              <c:numCache>
                <c:formatCode>General</c:formatCode>
                <c:ptCount val="1"/>
                <c:pt idx="0">
                  <c:v>3.0000000000000002E-2</c:v>
                </c:pt>
              </c:numCache>
            </c:numRef>
          </c:val>
        </c:ser>
        <c:dLbls>
          <c:showLegendKey val="0"/>
          <c:showVal val="0"/>
          <c:showCatName val="0"/>
          <c:showSerName val="0"/>
          <c:showPercent val="0"/>
          <c:showBubbleSize val="0"/>
        </c:dLbls>
        <c:gapWidth val="150"/>
        <c:axId val="69344256"/>
        <c:axId val="69350144"/>
      </c:barChart>
      <c:catAx>
        <c:axId val="69344256"/>
        <c:scaling>
          <c:orientation val="minMax"/>
        </c:scaling>
        <c:delete val="1"/>
        <c:axPos val="b"/>
        <c:numFmt formatCode="General" sourceLinked="1"/>
        <c:majorTickMark val="out"/>
        <c:minorTickMark val="none"/>
        <c:tickLblPos val="none"/>
        <c:crossAx val="69350144"/>
        <c:crosses val="autoZero"/>
        <c:auto val="1"/>
        <c:lblAlgn val="ctr"/>
        <c:lblOffset val="100"/>
        <c:tickLblSkip val="1"/>
        <c:tickMarkSkip val="1"/>
        <c:noMultiLvlLbl val="0"/>
      </c:catAx>
      <c:valAx>
        <c:axId val="69350144"/>
        <c:scaling>
          <c:orientation val="minMax"/>
        </c:scaling>
        <c:delete val="0"/>
        <c:axPos val="l"/>
        <c:majorGridlines>
          <c:spPr>
            <a:ln w="3175">
              <a:solidFill>
                <a:schemeClr val="tx1"/>
              </a:soli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69344256"/>
        <c:crosses val="autoZero"/>
        <c:crossBetween val="between"/>
      </c:valAx>
      <c:spPr>
        <a:noFill/>
        <a:ln w="25400">
          <a:noFill/>
        </a:ln>
      </c:spPr>
    </c:plotArea>
    <c:legend>
      <c:legendPos val="r"/>
      <c:layout>
        <c:manualLayout>
          <c:xMode val="edge"/>
          <c:yMode val="edge"/>
          <c:x val="0.6936507936507964"/>
          <c:y val="0.17266187050359713"/>
          <c:w val="0.30000000000000032"/>
          <c:h val="0.42206235011990512"/>
        </c:manualLayout>
      </c:layout>
      <c:overlay val="0"/>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4673430244298"/>
          <c:y val="7.089054657641479E-2"/>
          <c:w val="0.56984126984126959"/>
          <c:h val="0.77075171524612185"/>
        </c:manualLayout>
      </c:layout>
      <c:barChart>
        <c:barDir val="col"/>
        <c:grouping val="clustered"/>
        <c:varyColors val="0"/>
        <c:ser>
          <c:idx val="0"/>
          <c:order val="0"/>
          <c:tx>
            <c:strRef>
              <c:f>Sheet1!$B$1:$B$2</c:f>
              <c:strCache>
                <c:ptCount val="1"/>
                <c:pt idx="0">
                  <c:v>Executive Function</c:v>
                </c:pt>
              </c:strCache>
            </c:strRef>
          </c:tx>
          <c:spPr>
            <a:solidFill>
              <a:srgbClr val="FFC000"/>
            </a:solidFill>
            <a:ln w="12700">
              <a:solidFill>
                <a:schemeClr val="tx1"/>
              </a:solidFill>
              <a:prstDash val="solid"/>
            </a:ln>
          </c:spPr>
          <c:invertIfNegative val="0"/>
          <c:cat>
            <c:strRef>
              <c:f>Sheet1!$A$3</c:f>
              <c:strCache>
                <c:ptCount val="1"/>
                <c:pt idx="0">
                  <c:v>8th-Spring</c:v>
                </c:pt>
              </c:strCache>
            </c:strRef>
          </c:cat>
          <c:val>
            <c:numRef>
              <c:f>Sheet1!$B$3</c:f>
              <c:numCache>
                <c:formatCode>General</c:formatCode>
                <c:ptCount val="1"/>
                <c:pt idx="0">
                  <c:v>0.11</c:v>
                </c:pt>
              </c:numCache>
            </c:numRef>
          </c:val>
        </c:ser>
        <c:ser>
          <c:idx val="1"/>
          <c:order val="1"/>
          <c:tx>
            <c:strRef>
              <c:f>Sheet1!$C$1:$C$2</c:f>
              <c:strCache>
                <c:ptCount val="1"/>
                <c:pt idx="0">
                  <c:v>Fine Motor</c:v>
                </c:pt>
              </c:strCache>
            </c:strRef>
          </c:tx>
          <c:spPr>
            <a:solidFill>
              <a:schemeClr val="accent2"/>
            </a:solidFill>
            <a:ln w="12700">
              <a:solidFill>
                <a:schemeClr val="tx1"/>
              </a:solidFill>
              <a:prstDash val="solid"/>
            </a:ln>
          </c:spPr>
          <c:invertIfNegative val="0"/>
          <c:cat>
            <c:strRef>
              <c:f>Sheet1!$A$3</c:f>
              <c:strCache>
                <c:ptCount val="1"/>
                <c:pt idx="0">
                  <c:v>8th-Spring</c:v>
                </c:pt>
              </c:strCache>
            </c:strRef>
          </c:cat>
          <c:val>
            <c:numRef>
              <c:f>Sheet1!$C$3</c:f>
              <c:numCache>
                <c:formatCode>General</c:formatCode>
                <c:ptCount val="1"/>
                <c:pt idx="0">
                  <c:v>8.0000000000000043E-2</c:v>
                </c:pt>
              </c:numCache>
            </c:numRef>
          </c:val>
        </c:ser>
        <c:ser>
          <c:idx val="2"/>
          <c:order val="2"/>
          <c:tx>
            <c:strRef>
              <c:f>Sheet1!$D$1:$D$2</c:f>
              <c:strCache>
                <c:ptCount val="1"/>
                <c:pt idx="0">
                  <c:v>General Knowledge</c:v>
                </c:pt>
              </c:strCache>
            </c:strRef>
          </c:tx>
          <c:spPr>
            <a:solidFill>
              <a:schemeClr val="accent1">
                <a:lumMod val="50000"/>
              </a:schemeClr>
            </a:solidFill>
            <a:ln w="12700">
              <a:solidFill>
                <a:schemeClr val="tx1"/>
              </a:solidFill>
              <a:prstDash val="solid"/>
            </a:ln>
          </c:spPr>
          <c:invertIfNegative val="0"/>
          <c:cat>
            <c:strRef>
              <c:f>Sheet1!$A$3</c:f>
              <c:strCache>
                <c:ptCount val="1"/>
                <c:pt idx="0">
                  <c:v>8th-Spring</c:v>
                </c:pt>
              </c:strCache>
            </c:strRef>
          </c:cat>
          <c:val>
            <c:numRef>
              <c:f>Sheet1!$D$3</c:f>
              <c:numCache>
                <c:formatCode>General</c:formatCode>
                <c:ptCount val="1"/>
                <c:pt idx="0">
                  <c:v>0.33000000000000057</c:v>
                </c:pt>
              </c:numCache>
            </c:numRef>
          </c:val>
        </c:ser>
        <c:ser>
          <c:idx val="3"/>
          <c:order val="3"/>
          <c:tx>
            <c:strRef>
              <c:f>Sheet1!$E$1:$E$2</c:f>
              <c:strCache>
                <c:ptCount val="1"/>
                <c:pt idx="0">
                  <c:v>Early-math</c:v>
                </c:pt>
              </c:strCache>
            </c:strRef>
          </c:tx>
          <c:spPr>
            <a:solidFill>
              <a:srgbClr val="FF0000"/>
            </a:solidFill>
            <a:ln w="12700">
              <a:solidFill>
                <a:schemeClr val="tx1"/>
              </a:solidFill>
              <a:prstDash val="solid"/>
            </a:ln>
          </c:spPr>
          <c:invertIfNegative val="0"/>
          <c:cat>
            <c:strRef>
              <c:f>Sheet1!$A$3</c:f>
              <c:strCache>
                <c:ptCount val="1"/>
                <c:pt idx="0">
                  <c:v>8th-Spring</c:v>
                </c:pt>
              </c:strCache>
            </c:strRef>
          </c:cat>
          <c:val>
            <c:numRef>
              <c:f>Sheet1!$E$3</c:f>
              <c:numCache>
                <c:formatCode>General</c:formatCode>
                <c:ptCount val="1"/>
                <c:pt idx="0">
                  <c:v>0.14000000000000001</c:v>
                </c:pt>
              </c:numCache>
            </c:numRef>
          </c:val>
        </c:ser>
        <c:ser>
          <c:idx val="4"/>
          <c:order val="4"/>
          <c:tx>
            <c:strRef>
              <c:f>Sheet1!$F$1:$F$2</c:f>
              <c:strCache>
                <c:ptCount val="1"/>
                <c:pt idx="0">
                  <c:v>Early-reading</c:v>
                </c:pt>
              </c:strCache>
            </c:strRef>
          </c:tx>
          <c:spPr>
            <a:solidFill>
              <a:srgbClr val="00B0F0"/>
            </a:solidFill>
            <a:ln w="12700">
              <a:solidFill>
                <a:schemeClr val="tx1"/>
              </a:solidFill>
              <a:prstDash val="solid"/>
            </a:ln>
          </c:spPr>
          <c:invertIfNegative val="0"/>
          <c:cat>
            <c:strRef>
              <c:f>Sheet1!$A$3</c:f>
              <c:strCache>
                <c:ptCount val="1"/>
                <c:pt idx="0">
                  <c:v>8th-Spring</c:v>
                </c:pt>
              </c:strCache>
            </c:strRef>
          </c:cat>
          <c:val>
            <c:numRef>
              <c:f>Sheet1!$F$3</c:f>
              <c:numCache>
                <c:formatCode>General</c:formatCode>
                <c:ptCount val="1"/>
                <c:pt idx="0">
                  <c:v>7.0000000000000021E-2</c:v>
                </c:pt>
              </c:numCache>
            </c:numRef>
          </c:val>
        </c:ser>
        <c:dLbls>
          <c:showLegendKey val="0"/>
          <c:showVal val="0"/>
          <c:showCatName val="0"/>
          <c:showSerName val="0"/>
          <c:showPercent val="0"/>
          <c:showBubbleSize val="0"/>
        </c:dLbls>
        <c:gapWidth val="150"/>
        <c:axId val="71206400"/>
        <c:axId val="71207936"/>
      </c:barChart>
      <c:catAx>
        <c:axId val="71206400"/>
        <c:scaling>
          <c:orientation val="minMax"/>
        </c:scaling>
        <c:delete val="1"/>
        <c:axPos val="b"/>
        <c:numFmt formatCode="General" sourceLinked="1"/>
        <c:majorTickMark val="out"/>
        <c:minorTickMark val="none"/>
        <c:tickLblPos val="none"/>
        <c:crossAx val="71207936"/>
        <c:crosses val="autoZero"/>
        <c:auto val="1"/>
        <c:lblAlgn val="ctr"/>
        <c:lblOffset val="100"/>
        <c:tickLblSkip val="1"/>
        <c:tickMarkSkip val="1"/>
        <c:noMultiLvlLbl val="0"/>
      </c:catAx>
      <c:valAx>
        <c:axId val="71207936"/>
        <c:scaling>
          <c:orientation val="minMax"/>
        </c:scaling>
        <c:delete val="0"/>
        <c:axPos val="l"/>
        <c:majorGridlines>
          <c:spPr>
            <a:ln w="3175">
              <a:solidFill>
                <a:schemeClr val="tx1"/>
              </a:soli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71206400"/>
        <c:crosses val="autoZero"/>
        <c:crossBetween val="between"/>
      </c:valAx>
      <c:spPr>
        <a:noFill/>
        <a:ln w="25399">
          <a:noFill/>
        </a:ln>
      </c:spPr>
    </c:plotArea>
    <c:legend>
      <c:legendPos val="r"/>
      <c:layout>
        <c:manualLayout>
          <c:xMode val="edge"/>
          <c:yMode val="edge"/>
          <c:x val="0.69365079365079585"/>
          <c:y val="0.17266187050359713"/>
          <c:w val="0.30000000000000032"/>
          <c:h val="0.42206235011990495"/>
        </c:manualLayout>
      </c:layout>
      <c:overlay val="0"/>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4673430244298"/>
          <c:y val="7.089054657641479E-2"/>
          <c:w val="0.56984126984126959"/>
          <c:h val="0.77075171524612196"/>
        </c:manualLayout>
      </c:layout>
      <c:barChart>
        <c:barDir val="col"/>
        <c:grouping val="clustered"/>
        <c:varyColors val="0"/>
        <c:ser>
          <c:idx val="0"/>
          <c:order val="0"/>
          <c:tx>
            <c:strRef>
              <c:f>Sheet1!$B$1:$B$2</c:f>
              <c:strCache>
                <c:ptCount val="1"/>
                <c:pt idx="0">
                  <c:v>Executive Function</c:v>
                </c:pt>
              </c:strCache>
            </c:strRef>
          </c:tx>
          <c:spPr>
            <a:solidFill>
              <a:srgbClr val="FFC000"/>
            </a:solidFill>
            <a:ln w="12700">
              <a:solidFill>
                <a:schemeClr val="tx1"/>
              </a:solidFill>
              <a:prstDash val="solid"/>
            </a:ln>
          </c:spPr>
          <c:invertIfNegative val="0"/>
          <c:cat>
            <c:strRef>
              <c:f>Sheet1!$A$3:$A$5</c:f>
              <c:strCache>
                <c:ptCount val="3"/>
                <c:pt idx="0">
                  <c:v>Reading</c:v>
                </c:pt>
                <c:pt idx="2">
                  <c:v>Math</c:v>
                </c:pt>
              </c:strCache>
            </c:strRef>
          </c:cat>
          <c:val>
            <c:numRef>
              <c:f>Sheet1!$B$3:$B$5</c:f>
              <c:numCache>
                <c:formatCode>General</c:formatCode>
                <c:ptCount val="3"/>
                <c:pt idx="0">
                  <c:v>0.11</c:v>
                </c:pt>
                <c:pt idx="2">
                  <c:v>0.15000000000000016</c:v>
                </c:pt>
              </c:numCache>
            </c:numRef>
          </c:val>
        </c:ser>
        <c:ser>
          <c:idx val="1"/>
          <c:order val="1"/>
          <c:tx>
            <c:strRef>
              <c:f>Sheet1!$C$1:$C$2</c:f>
              <c:strCache>
                <c:ptCount val="1"/>
                <c:pt idx="0">
                  <c:v>Fine Motor</c:v>
                </c:pt>
              </c:strCache>
            </c:strRef>
          </c:tx>
          <c:spPr>
            <a:solidFill>
              <a:schemeClr val="accent2"/>
            </a:solidFill>
            <a:ln w="12700">
              <a:solidFill>
                <a:schemeClr val="tx1"/>
              </a:solidFill>
              <a:prstDash val="solid"/>
            </a:ln>
          </c:spPr>
          <c:invertIfNegative val="0"/>
          <c:cat>
            <c:strRef>
              <c:f>Sheet1!$A$3:$A$5</c:f>
              <c:strCache>
                <c:ptCount val="3"/>
                <c:pt idx="0">
                  <c:v>Reading</c:v>
                </c:pt>
                <c:pt idx="2">
                  <c:v>Math</c:v>
                </c:pt>
              </c:strCache>
            </c:strRef>
          </c:cat>
          <c:val>
            <c:numRef>
              <c:f>Sheet1!$C$3:$C$5</c:f>
              <c:numCache>
                <c:formatCode>General</c:formatCode>
                <c:ptCount val="3"/>
                <c:pt idx="0">
                  <c:v>8.0000000000000043E-2</c:v>
                </c:pt>
                <c:pt idx="2">
                  <c:v>0.16</c:v>
                </c:pt>
              </c:numCache>
            </c:numRef>
          </c:val>
        </c:ser>
        <c:ser>
          <c:idx val="2"/>
          <c:order val="2"/>
          <c:tx>
            <c:strRef>
              <c:f>Sheet1!$D$1:$D$2</c:f>
              <c:strCache>
                <c:ptCount val="1"/>
                <c:pt idx="0">
                  <c:v>General Knowledge</c:v>
                </c:pt>
              </c:strCache>
            </c:strRef>
          </c:tx>
          <c:spPr>
            <a:solidFill>
              <a:schemeClr val="accent1">
                <a:lumMod val="50000"/>
              </a:schemeClr>
            </a:solidFill>
            <a:ln w="12700">
              <a:solidFill>
                <a:schemeClr val="tx1"/>
              </a:solidFill>
              <a:prstDash val="solid"/>
            </a:ln>
          </c:spPr>
          <c:invertIfNegative val="0"/>
          <c:cat>
            <c:strRef>
              <c:f>Sheet1!$A$3:$A$5</c:f>
              <c:strCache>
                <c:ptCount val="3"/>
                <c:pt idx="0">
                  <c:v>Reading</c:v>
                </c:pt>
                <c:pt idx="2">
                  <c:v>Math</c:v>
                </c:pt>
              </c:strCache>
            </c:strRef>
          </c:cat>
          <c:val>
            <c:numRef>
              <c:f>Sheet1!$D$3:$D$5</c:f>
              <c:numCache>
                <c:formatCode>General</c:formatCode>
                <c:ptCount val="3"/>
                <c:pt idx="0">
                  <c:v>0.33000000000000046</c:v>
                </c:pt>
                <c:pt idx="2">
                  <c:v>0.18000000000000016</c:v>
                </c:pt>
              </c:numCache>
            </c:numRef>
          </c:val>
        </c:ser>
        <c:ser>
          <c:idx val="3"/>
          <c:order val="3"/>
          <c:tx>
            <c:strRef>
              <c:f>Sheet1!$E$1:$E$2</c:f>
              <c:strCache>
                <c:ptCount val="1"/>
                <c:pt idx="0">
                  <c:v>Early-math</c:v>
                </c:pt>
              </c:strCache>
            </c:strRef>
          </c:tx>
          <c:spPr>
            <a:solidFill>
              <a:srgbClr val="FF0000"/>
            </a:solidFill>
            <a:ln w="12700">
              <a:solidFill>
                <a:schemeClr val="tx1"/>
              </a:solidFill>
              <a:prstDash val="solid"/>
            </a:ln>
          </c:spPr>
          <c:invertIfNegative val="0"/>
          <c:cat>
            <c:strRef>
              <c:f>Sheet1!$A$3:$A$5</c:f>
              <c:strCache>
                <c:ptCount val="3"/>
                <c:pt idx="0">
                  <c:v>Reading</c:v>
                </c:pt>
                <c:pt idx="2">
                  <c:v>Math</c:v>
                </c:pt>
              </c:strCache>
            </c:strRef>
          </c:cat>
          <c:val>
            <c:numRef>
              <c:f>Sheet1!$E$3:$E$5</c:f>
              <c:numCache>
                <c:formatCode>General</c:formatCode>
                <c:ptCount val="3"/>
                <c:pt idx="0">
                  <c:v>0.14000000000000001</c:v>
                </c:pt>
                <c:pt idx="2">
                  <c:v>0.28000000000000008</c:v>
                </c:pt>
              </c:numCache>
            </c:numRef>
          </c:val>
        </c:ser>
        <c:ser>
          <c:idx val="4"/>
          <c:order val="4"/>
          <c:tx>
            <c:strRef>
              <c:f>Sheet1!$F$1:$F$2</c:f>
              <c:strCache>
                <c:ptCount val="1"/>
                <c:pt idx="0">
                  <c:v>Early-reading</c:v>
                </c:pt>
              </c:strCache>
            </c:strRef>
          </c:tx>
          <c:spPr>
            <a:solidFill>
              <a:srgbClr val="00B0F0"/>
            </a:solidFill>
            <a:ln w="12700">
              <a:solidFill>
                <a:schemeClr val="tx1"/>
              </a:solidFill>
              <a:prstDash val="solid"/>
            </a:ln>
          </c:spPr>
          <c:invertIfNegative val="0"/>
          <c:cat>
            <c:strRef>
              <c:f>Sheet1!$A$3:$A$5</c:f>
              <c:strCache>
                <c:ptCount val="3"/>
                <c:pt idx="0">
                  <c:v>Reading</c:v>
                </c:pt>
                <c:pt idx="2">
                  <c:v>Math</c:v>
                </c:pt>
              </c:strCache>
            </c:strRef>
          </c:cat>
          <c:val>
            <c:numRef>
              <c:f>Sheet1!$F$3:$F$5</c:f>
              <c:numCache>
                <c:formatCode>General</c:formatCode>
                <c:ptCount val="3"/>
                <c:pt idx="0">
                  <c:v>7.0000000000000021E-2</c:v>
                </c:pt>
                <c:pt idx="2">
                  <c:v>3.0000000000000002E-2</c:v>
                </c:pt>
              </c:numCache>
            </c:numRef>
          </c:val>
        </c:ser>
        <c:dLbls>
          <c:showLegendKey val="0"/>
          <c:showVal val="0"/>
          <c:showCatName val="0"/>
          <c:showSerName val="0"/>
          <c:showPercent val="0"/>
          <c:showBubbleSize val="0"/>
        </c:dLbls>
        <c:gapWidth val="150"/>
        <c:axId val="71256704"/>
        <c:axId val="71266688"/>
      </c:barChart>
      <c:catAx>
        <c:axId val="71256704"/>
        <c:scaling>
          <c:orientation val="minMax"/>
        </c:scaling>
        <c:delete val="1"/>
        <c:axPos val="b"/>
        <c:numFmt formatCode="General" sourceLinked="1"/>
        <c:majorTickMark val="out"/>
        <c:minorTickMark val="none"/>
        <c:tickLblPos val="none"/>
        <c:crossAx val="71266688"/>
        <c:crosses val="autoZero"/>
        <c:auto val="1"/>
        <c:lblAlgn val="ctr"/>
        <c:lblOffset val="100"/>
        <c:tickLblSkip val="1"/>
        <c:tickMarkSkip val="1"/>
        <c:noMultiLvlLbl val="0"/>
      </c:catAx>
      <c:valAx>
        <c:axId val="71266688"/>
        <c:scaling>
          <c:orientation val="minMax"/>
        </c:scaling>
        <c:delete val="0"/>
        <c:axPos val="l"/>
        <c:majorGridlines>
          <c:spPr>
            <a:ln w="3175">
              <a:solidFill>
                <a:schemeClr val="tx1"/>
              </a:soli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71256704"/>
        <c:crosses val="autoZero"/>
        <c:crossBetween val="between"/>
      </c:valAx>
      <c:spPr>
        <a:noFill/>
        <a:ln w="25399">
          <a:noFill/>
        </a:ln>
      </c:spPr>
    </c:plotArea>
    <c:legend>
      <c:legendPos val="r"/>
      <c:layout>
        <c:manualLayout>
          <c:xMode val="edge"/>
          <c:yMode val="edge"/>
          <c:x val="0.69365079365079596"/>
          <c:y val="0.17266187050359713"/>
          <c:w val="0.30000000000000032"/>
          <c:h val="0.42206235011990501"/>
        </c:manualLayout>
      </c:layout>
      <c:overlay val="0"/>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9365079365083"/>
          <c:y val="7.6738609112709882E-2"/>
          <c:w val="0.56984126984126959"/>
          <c:h val="0.61870503597122362"/>
        </c:manualLayout>
      </c:layout>
      <c:barChart>
        <c:barDir val="col"/>
        <c:grouping val="clustered"/>
        <c:varyColors val="0"/>
        <c:ser>
          <c:idx val="0"/>
          <c:order val="0"/>
          <c:tx>
            <c:strRef>
              <c:f>Sheet1!$B$1</c:f>
              <c:strCache>
                <c:ptCount val="1"/>
                <c:pt idx="0">
                  <c:v>Executive Function</c:v>
                </c:pt>
              </c:strCache>
            </c:strRef>
          </c:tx>
          <c:spPr>
            <a:solidFill>
              <a:schemeClr val="accent1"/>
            </a:solidFill>
            <a:ln w="12700">
              <a:solidFill>
                <a:schemeClr val="tx1"/>
              </a:solidFill>
              <a:prstDash val="solid"/>
            </a:ln>
          </c:spPr>
          <c:invertIfNegative val="0"/>
          <c:cat>
            <c:strRef>
              <c:f>Sheet1!$A$2:$A$7</c:f>
              <c:strCache>
                <c:ptCount val="6"/>
                <c:pt idx="1">
                  <c:v>K-Spring</c:v>
                </c:pt>
                <c:pt idx="2">
                  <c:v>1st-Spring</c:v>
                </c:pt>
                <c:pt idx="3">
                  <c:v>3rd-Spring</c:v>
                </c:pt>
                <c:pt idx="4">
                  <c:v>5h Spring</c:v>
                </c:pt>
                <c:pt idx="5">
                  <c:v>8th-Spring</c:v>
                </c:pt>
              </c:strCache>
            </c:strRef>
          </c:cat>
          <c:val>
            <c:numRef>
              <c:f>Sheet1!$B$2:$B$7</c:f>
              <c:numCache>
                <c:formatCode>General</c:formatCode>
                <c:ptCount val="6"/>
                <c:pt idx="1">
                  <c:v>9.0000000000000024E-2</c:v>
                </c:pt>
                <c:pt idx="2">
                  <c:v>0.15000000000000022</c:v>
                </c:pt>
                <c:pt idx="3">
                  <c:v>0.19</c:v>
                </c:pt>
                <c:pt idx="4">
                  <c:v>0.13</c:v>
                </c:pt>
                <c:pt idx="5">
                  <c:v>0.15000000000000022</c:v>
                </c:pt>
              </c:numCache>
            </c:numRef>
          </c:val>
        </c:ser>
        <c:ser>
          <c:idx val="1"/>
          <c:order val="1"/>
          <c:tx>
            <c:strRef>
              <c:f>Sheet1!$C$1</c:f>
              <c:strCache>
                <c:ptCount val="1"/>
                <c:pt idx="0">
                  <c:v>Fine Motor</c:v>
                </c:pt>
              </c:strCache>
            </c:strRef>
          </c:tx>
          <c:spPr>
            <a:solidFill>
              <a:schemeClr val="accent2"/>
            </a:solidFill>
            <a:ln w="12700">
              <a:solidFill>
                <a:schemeClr val="tx1"/>
              </a:solidFill>
              <a:prstDash val="solid"/>
            </a:ln>
          </c:spPr>
          <c:invertIfNegative val="0"/>
          <c:cat>
            <c:strRef>
              <c:f>Sheet1!$A$2:$A$7</c:f>
              <c:strCache>
                <c:ptCount val="6"/>
                <c:pt idx="1">
                  <c:v>K-Spring</c:v>
                </c:pt>
                <c:pt idx="2">
                  <c:v>1st-Spring</c:v>
                </c:pt>
                <c:pt idx="3">
                  <c:v>3rd-Spring</c:v>
                </c:pt>
                <c:pt idx="4">
                  <c:v>5h Spring</c:v>
                </c:pt>
                <c:pt idx="5">
                  <c:v>8th-Spring</c:v>
                </c:pt>
              </c:strCache>
            </c:strRef>
          </c:cat>
          <c:val>
            <c:numRef>
              <c:f>Sheet1!$C$2:$C$7</c:f>
              <c:numCache>
                <c:formatCode>General</c:formatCode>
                <c:ptCount val="6"/>
                <c:pt idx="1">
                  <c:v>8.0000000000000043E-2</c:v>
                </c:pt>
                <c:pt idx="2">
                  <c:v>0.12000000000000002</c:v>
                </c:pt>
                <c:pt idx="3">
                  <c:v>0.13</c:v>
                </c:pt>
                <c:pt idx="4">
                  <c:v>0.15000000000000022</c:v>
                </c:pt>
                <c:pt idx="5">
                  <c:v>0.16</c:v>
                </c:pt>
              </c:numCache>
            </c:numRef>
          </c:val>
        </c:ser>
        <c:ser>
          <c:idx val="2"/>
          <c:order val="2"/>
          <c:tx>
            <c:strRef>
              <c:f>Sheet1!$D$1</c:f>
              <c:strCache>
                <c:ptCount val="1"/>
                <c:pt idx="0">
                  <c:v>General Knowledge</c:v>
                </c:pt>
              </c:strCache>
            </c:strRef>
          </c:tx>
          <c:spPr>
            <a:solidFill>
              <a:schemeClr val="hlink"/>
            </a:solidFill>
            <a:ln w="12700">
              <a:solidFill>
                <a:schemeClr val="tx1"/>
              </a:solidFill>
              <a:prstDash val="solid"/>
            </a:ln>
          </c:spPr>
          <c:invertIfNegative val="0"/>
          <c:cat>
            <c:strRef>
              <c:f>Sheet1!$A$2:$A$7</c:f>
              <c:strCache>
                <c:ptCount val="6"/>
                <c:pt idx="1">
                  <c:v>K-Spring</c:v>
                </c:pt>
                <c:pt idx="2">
                  <c:v>1st-Spring</c:v>
                </c:pt>
                <c:pt idx="3">
                  <c:v>3rd-Spring</c:v>
                </c:pt>
                <c:pt idx="4">
                  <c:v>5h Spring</c:v>
                </c:pt>
                <c:pt idx="5">
                  <c:v>8th-Spring</c:v>
                </c:pt>
              </c:strCache>
            </c:strRef>
          </c:cat>
          <c:val>
            <c:numRef>
              <c:f>Sheet1!$D$2:$D$7</c:f>
              <c:numCache>
                <c:formatCode>General</c:formatCode>
                <c:ptCount val="6"/>
                <c:pt idx="1">
                  <c:v>0.1</c:v>
                </c:pt>
                <c:pt idx="2">
                  <c:v>0.14000000000000001</c:v>
                </c:pt>
                <c:pt idx="3">
                  <c:v>0.17</c:v>
                </c:pt>
                <c:pt idx="4">
                  <c:v>0.2</c:v>
                </c:pt>
                <c:pt idx="5">
                  <c:v>0.18000000000000022</c:v>
                </c:pt>
              </c:numCache>
            </c:numRef>
          </c:val>
        </c:ser>
        <c:ser>
          <c:idx val="3"/>
          <c:order val="3"/>
          <c:tx>
            <c:strRef>
              <c:f>Sheet1!$E$1</c:f>
              <c:strCache>
                <c:ptCount val="1"/>
                <c:pt idx="0">
                  <c:v>Early-math</c:v>
                </c:pt>
              </c:strCache>
            </c:strRef>
          </c:tx>
          <c:spPr>
            <a:solidFill>
              <a:srgbClr val="FF0000"/>
            </a:solidFill>
            <a:ln w="12700">
              <a:solidFill>
                <a:schemeClr val="tx1"/>
              </a:solidFill>
              <a:prstDash val="solid"/>
            </a:ln>
          </c:spPr>
          <c:invertIfNegative val="0"/>
          <c:cat>
            <c:strRef>
              <c:f>Sheet1!$A$2:$A$7</c:f>
              <c:strCache>
                <c:ptCount val="6"/>
                <c:pt idx="1">
                  <c:v>K-Spring</c:v>
                </c:pt>
                <c:pt idx="2">
                  <c:v>1st-Spring</c:v>
                </c:pt>
                <c:pt idx="3">
                  <c:v>3rd-Spring</c:v>
                </c:pt>
                <c:pt idx="4">
                  <c:v>5h Spring</c:v>
                </c:pt>
                <c:pt idx="5">
                  <c:v>8th-Spring</c:v>
                </c:pt>
              </c:strCache>
            </c:strRef>
          </c:cat>
          <c:val>
            <c:numRef>
              <c:f>Sheet1!$E$2:$E$7</c:f>
              <c:numCache>
                <c:formatCode>General</c:formatCode>
                <c:ptCount val="6"/>
                <c:pt idx="1">
                  <c:v>0.630000000000001</c:v>
                </c:pt>
                <c:pt idx="2">
                  <c:v>0.48000000000000032</c:v>
                </c:pt>
                <c:pt idx="3">
                  <c:v>0.41000000000000031</c:v>
                </c:pt>
                <c:pt idx="4">
                  <c:v>0.36000000000000032</c:v>
                </c:pt>
                <c:pt idx="5">
                  <c:v>0.28000000000000008</c:v>
                </c:pt>
              </c:numCache>
            </c:numRef>
          </c:val>
        </c:ser>
        <c:ser>
          <c:idx val="4"/>
          <c:order val="4"/>
          <c:tx>
            <c:strRef>
              <c:f>Sheet1!$F$1</c:f>
              <c:strCache>
                <c:ptCount val="1"/>
                <c:pt idx="0">
                  <c:v>Early-reading</c:v>
                </c:pt>
              </c:strCache>
            </c:strRef>
          </c:tx>
          <c:spPr>
            <a:solidFill>
              <a:srgbClr val="FFFF00"/>
            </a:solidFill>
            <a:ln w="12700">
              <a:solidFill>
                <a:schemeClr val="tx1"/>
              </a:solidFill>
              <a:prstDash val="solid"/>
            </a:ln>
          </c:spPr>
          <c:invertIfNegative val="0"/>
          <c:cat>
            <c:strRef>
              <c:f>Sheet1!$A$2:$A$7</c:f>
              <c:strCache>
                <c:ptCount val="6"/>
                <c:pt idx="1">
                  <c:v>K-Spring</c:v>
                </c:pt>
                <c:pt idx="2">
                  <c:v>1st-Spring</c:v>
                </c:pt>
                <c:pt idx="3">
                  <c:v>3rd-Spring</c:v>
                </c:pt>
                <c:pt idx="4">
                  <c:v>5h Spring</c:v>
                </c:pt>
                <c:pt idx="5">
                  <c:v>8th-Spring</c:v>
                </c:pt>
              </c:strCache>
            </c:strRef>
          </c:cat>
          <c:val>
            <c:numRef>
              <c:f>Sheet1!$F$2:$F$7</c:f>
              <c:numCache>
                <c:formatCode>General</c:formatCode>
                <c:ptCount val="6"/>
                <c:pt idx="1">
                  <c:v>8.0000000000000043E-2</c:v>
                </c:pt>
                <c:pt idx="2">
                  <c:v>4.0000000000000022E-2</c:v>
                </c:pt>
                <c:pt idx="3">
                  <c:v>3.0000000000000002E-2</c:v>
                </c:pt>
                <c:pt idx="4">
                  <c:v>1.0000000000000005E-2</c:v>
                </c:pt>
                <c:pt idx="5">
                  <c:v>3.0000000000000002E-2</c:v>
                </c:pt>
              </c:numCache>
            </c:numRef>
          </c:val>
        </c:ser>
        <c:dLbls>
          <c:showLegendKey val="0"/>
          <c:showVal val="0"/>
          <c:showCatName val="0"/>
          <c:showSerName val="0"/>
          <c:showPercent val="0"/>
          <c:showBubbleSize val="0"/>
        </c:dLbls>
        <c:gapWidth val="150"/>
        <c:axId val="70084480"/>
        <c:axId val="70086016"/>
      </c:barChart>
      <c:catAx>
        <c:axId val="70084480"/>
        <c:scaling>
          <c:orientation val="minMax"/>
        </c:scaling>
        <c:delete val="0"/>
        <c:axPos val="b"/>
        <c:numFmt formatCode="General" sourceLinked="1"/>
        <c:majorTickMark val="out"/>
        <c:minorTickMark val="none"/>
        <c:tickLblPos val="nextTo"/>
        <c:spPr>
          <a:ln w="3175">
            <a:solidFill>
              <a:schemeClr val="tx1"/>
            </a:solidFill>
            <a:prstDash val="solid"/>
          </a:ln>
        </c:spPr>
        <c:txPr>
          <a:bodyPr rot="-2700000" vert="horz"/>
          <a:lstStyle/>
          <a:p>
            <a:pPr>
              <a:defRPr sz="1600" b="1" i="0" u="none" strike="noStrike" baseline="0">
                <a:solidFill>
                  <a:schemeClr val="tx1"/>
                </a:solidFill>
                <a:latin typeface="Arial"/>
                <a:ea typeface="Arial"/>
                <a:cs typeface="Arial"/>
              </a:defRPr>
            </a:pPr>
            <a:endParaRPr lang="en-US"/>
          </a:p>
        </c:txPr>
        <c:crossAx val="70086016"/>
        <c:crosses val="autoZero"/>
        <c:auto val="1"/>
        <c:lblAlgn val="ctr"/>
        <c:lblOffset val="100"/>
        <c:tickLblSkip val="1"/>
        <c:tickMarkSkip val="1"/>
        <c:noMultiLvlLbl val="0"/>
      </c:catAx>
      <c:valAx>
        <c:axId val="70086016"/>
        <c:scaling>
          <c:orientation val="minMax"/>
        </c:scaling>
        <c:delete val="0"/>
        <c:axPos val="l"/>
        <c:majorGridlines>
          <c:spPr>
            <a:ln w="3175">
              <a:solidFill>
                <a:schemeClr val="tx1"/>
              </a:soli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70084480"/>
        <c:crosses val="autoZero"/>
        <c:crossBetween val="between"/>
      </c:valAx>
      <c:spPr>
        <a:noFill/>
        <a:ln w="25400">
          <a:noFill/>
        </a:ln>
      </c:spPr>
    </c:plotArea>
    <c:legend>
      <c:legendPos val="r"/>
      <c:layout>
        <c:manualLayout>
          <c:xMode val="edge"/>
          <c:yMode val="edge"/>
          <c:x val="0.69365079365079618"/>
          <c:y val="0.17266187050359713"/>
          <c:w val="0.30000000000000032"/>
          <c:h val="0.42206235011990506"/>
        </c:manualLayout>
      </c:layout>
      <c:overlay val="0"/>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drawings/_rels/drawing3.xml.rels><?xml version="1.0" encoding="UTF-8" standalone="yes"?>
<Relationships xmlns="http://schemas.openxmlformats.org/package/2006/relationships"><Relationship Id="rId1" Type="http://schemas.openxmlformats.org/officeDocument/2006/relationships/image" Target="../media/image27.png"/></Relationships>
</file>

<file path=ppt/drawings/_rels/drawing4.xml.rels><?xml version="1.0" encoding="UTF-8" standalone="yes"?>
<Relationships xmlns="http://schemas.openxmlformats.org/package/2006/relationships"><Relationship Id="rId1" Type="http://schemas.openxmlformats.org/officeDocument/2006/relationships/image" Target="../media/image27.png"/></Relationships>
</file>

<file path=ppt/drawings/_rels/drawing5.x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0.62094</cdr:x>
      <cdr:y>0.21528</cdr:y>
    </cdr:from>
    <cdr:to>
      <cdr:x>0.83394</cdr:x>
      <cdr:y>0.30556</cdr:y>
    </cdr:to>
    <cdr:sp macro="" textlink="">
      <cdr:nvSpPr>
        <cdr:cNvPr id="2" name="TextBox 1"/>
        <cdr:cNvSpPr txBox="1"/>
      </cdr:nvSpPr>
      <cdr:spPr>
        <a:xfrm xmlns:a="http://schemas.openxmlformats.org/drawingml/2006/main">
          <a:off x="3276600" y="590550"/>
          <a:ext cx="112395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0.37037</cdr:x>
      <cdr:y>0.03746</cdr:y>
    </cdr:from>
    <cdr:to>
      <cdr:x>0.61766</cdr:x>
      <cdr:y>0.1208</cdr:y>
    </cdr:to>
    <cdr:sp macro="" textlink="">
      <cdr:nvSpPr>
        <cdr:cNvPr id="3" name="TextBox 2"/>
        <cdr:cNvSpPr txBox="1"/>
      </cdr:nvSpPr>
      <cdr:spPr>
        <a:xfrm xmlns:a="http://schemas.openxmlformats.org/drawingml/2006/main">
          <a:off x="3048000" y="152400"/>
          <a:ext cx="2035098" cy="3390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White-not eligible</a:t>
          </a:r>
        </a:p>
      </cdr:txBody>
    </cdr:sp>
  </cdr:relSizeAnchor>
  <cdr:relSizeAnchor xmlns:cdr="http://schemas.openxmlformats.org/drawingml/2006/chartDrawing">
    <cdr:from>
      <cdr:x>0.55556</cdr:x>
      <cdr:y>0.11237</cdr:y>
    </cdr:from>
    <cdr:to>
      <cdr:x>0.77397</cdr:x>
      <cdr:y>0.18876</cdr:y>
    </cdr:to>
    <cdr:sp macro="" textlink="">
      <cdr:nvSpPr>
        <cdr:cNvPr id="4" name="TextBox 3"/>
        <cdr:cNvSpPr txBox="1"/>
      </cdr:nvSpPr>
      <cdr:spPr>
        <a:xfrm xmlns:a="http://schemas.openxmlformats.org/drawingml/2006/main">
          <a:off x="4572000" y="457200"/>
          <a:ext cx="1797427" cy="310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White- eligible</a:t>
          </a:r>
        </a:p>
      </cdr:txBody>
    </cdr:sp>
  </cdr:relSizeAnchor>
  <cdr:relSizeAnchor xmlns:cdr="http://schemas.openxmlformats.org/drawingml/2006/chartDrawing">
    <cdr:from>
      <cdr:x>0.55556</cdr:x>
      <cdr:y>0.4682</cdr:y>
    </cdr:from>
    <cdr:to>
      <cdr:x>0.83174</cdr:x>
      <cdr:y>0.64875</cdr:y>
    </cdr:to>
    <cdr:sp macro="" textlink="">
      <cdr:nvSpPr>
        <cdr:cNvPr id="5" name="TextBox 4"/>
        <cdr:cNvSpPr txBox="1"/>
      </cdr:nvSpPr>
      <cdr:spPr>
        <a:xfrm xmlns:a="http://schemas.openxmlformats.org/drawingml/2006/main">
          <a:off x="4572000" y="1905000"/>
          <a:ext cx="2272851" cy="7346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Hispanic-not eligible</a:t>
          </a:r>
        </a:p>
        <a:p xmlns:a="http://schemas.openxmlformats.org/drawingml/2006/main">
          <a:r>
            <a:rPr lang="en-US" sz="1400" dirty="0"/>
            <a:t>Hispanic-eligible</a:t>
          </a:r>
        </a:p>
      </cdr:txBody>
    </cdr:sp>
  </cdr:relSizeAnchor>
  <cdr:relSizeAnchor xmlns:cdr="http://schemas.openxmlformats.org/drawingml/2006/chartDrawing">
    <cdr:from>
      <cdr:x>0.5463</cdr:x>
      <cdr:y>0.26219</cdr:y>
    </cdr:from>
    <cdr:to>
      <cdr:x>0.80984</cdr:x>
      <cdr:y>0.4601</cdr:y>
    </cdr:to>
    <cdr:sp macro="" textlink="">
      <cdr:nvSpPr>
        <cdr:cNvPr id="6" name="TextBox 5"/>
        <cdr:cNvSpPr txBox="1"/>
      </cdr:nvSpPr>
      <cdr:spPr>
        <a:xfrm xmlns:a="http://schemas.openxmlformats.org/drawingml/2006/main">
          <a:off x="4495800" y="1066800"/>
          <a:ext cx="2168829" cy="8052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Black-not eligible</a:t>
          </a:r>
        </a:p>
        <a:p xmlns:a="http://schemas.openxmlformats.org/drawingml/2006/main">
          <a:r>
            <a:rPr lang="en-US" sz="1400" dirty="0"/>
            <a:t>Black-eligible</a:t>
          </a:r>
        </a:p>
      </cdr:txBody>
    </cdr:sp>
  </cdr:relSizeAnchor>
  <cdr:relSizeAnchor xmlns:cdr="http://schemas.openxmlformats.org/drawingml/2006/chartDrawing">
    <cdr:from>
      <cdr:x>0.55776</cdr:x>
      <cdr:y>0.6875</cdr:y>
    </cdr:from>
    <cdr:to>
      <cdr:x>0.87545</cdr:x>
      <cdr:y>0.87847</cdr:y>
    </cdr:to>
    <cdr:sp macro="" textlink="">
      <cdr:nvSpPr>
        <cdr:cNvPr id="7" name="TextBox 6"/>
        <cdr:cNvSpPr txBox="1"/>
      </cdr:nvSpPr>
      <cdr:spPr>
        <a:xfrm xmlns:a="http://schemas.openxmlformats.org/drawingml/2006/main">
          <a:off x="2943225" y="1885950"/>
          <a:ext cx="16764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Nat AM- not eligible</a:t>
          </a:r>
        </a:p>
        <a:p xmlns:a="http://schemas.openxmlformats.org/drawingml/2006/main">
          <a:r>
            <a:rPr lang="en-US" sz="1400" dirty="0"/>
            <a:t>Nat Am- eligible</a:t>
          </a:r>
        </a:p>
      </cdr:txBody>
    </cdr:sp>
  </cdr:relSizeAnchor>
  <cdr:relSizeAnchor xmlns:cdr="http://schemas.openxmlformats.org/drawingml/2006/chartDrawing">
    <cdr:from>
      <cdr:x>0.37037</cdr:x>
      <cdr:y>0.89895</cdr:y>
    </cdr:from>
    <cdr:to>
      <cdr:x>1</cdr:x>
      <cdr:y>0.97386</cdr:y>
    </cdr:to>
    <cdr:sp macro="" textlink="">
      <cdr:nvSpPr>
        <cdr:cNvPr id="8" name="TextBox 7"/>
        <cdr:cNvSpPr txBox="1"/>
      </cdr:nvSpPr>
      <cdr:spPr>
        <a:xfrm xmlns:a="http://schemas.openxmlformats.org/drawingml/2006/main">
          <a:off x="3200400" y="3657600"/>
          <a:ext cx="5181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Standard Deviation Units</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0.44444</cdr:x>
      <cdr:y>0.88022</cdr:y>
    </cdr:from>
    <cdr:to>
      <cdr:x>0.85185</cdr:x>
      <cdr:y>0.99259</cdr:y>
    </cdr:to>
    <cdr:sp macro="" textlink="">
      <cdr:nvSpPr>
        <cdr:cNvPr id="2" name="TextBox 1"/>
        <cdr:cNvSpPr txBox="1"/>
      </cdr:nvSpPr>
      <cdr:spPr>
        <a:xfrm xmlns:a="http://schemas.openxmlformats.org/drawingml/2006/main">
          <a:off x="3657600" y="3581400"/>
          <a:ext cx="3352822" cy="4572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Developmental months</a:t>
          </a:r>
          <a:endParaRPr lang="en-US" sz="1800" dirty="0"/>
        </a:p>
      </cdr:txBody>
    </cdr:sp>
  </cdr:relSizeAnchor>
</c:userShapes>
</file>

<file path=ppt/drawings/drawing3.xml><?xml version="1.0" encoding="utf-8"?>
<c:userShapes xmlns:c="http://schemas.openxmlformats.org/drawingml/2006/chart">
  <cdr:relSizeAnchor xmlns:cdr="http://schemas.openxmlformats.org/drawingml/2006/chartDrawing">
    <cdr:from>
      <cdr:x>0.41098</cdr:x>
      <cdr:y>0.62576</cdr:y>
    </cdr:from>
    <cdr:to>
      <cdr:x>0.56381</cdr:x>
      <cdr:y>0.83244</cdr:y>
    </cdr:to>
    <cdr:sp macro="" textlink="">
      <cdr:nvSpPr>
        <cdr:cNvPr id="2" name="TextBox 1"/>
        <cdr:cNvSpPr txBox="1"/>
      </cdr:nvSpPr>
      <cdr:spPr>
        <a:xfrm xmlns:a="http://schemas.openxmlformats.org/drawingml/2006/main">
          <a:off x="2459011" y="2768589"/>
          <a:ext cx="914426" cy="9144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smtClean="0"/>
        </a:p>
        <a:p xmlns:a="http://schemas.openxmlformats.org/drawingml/2006/main">
          <a:pPr algn="ctr"/>
          <a:endParaRPr lang="en-US" sz="1100" dirty="0"/>
        </a:p>
      </cdr:txBody>
    </cdr:sp>
  </cdr:relSizeAnchor>
  <cdr:relSizeAnchor xmlns:cdr="http://schemas.openxmlformats.org/drawingml/2006/chartDrawing">
    <cdr:from>
      <cdr:x>0.30816</cdr:x>
      <cdr:y>0.49984</cdr:y>
    </cdr:from>
    <cdr:to>
      <cdr:x>0.46098</cdr:x>
      <cdr:y>0.70652</cdr:y>
    </cdr:to>
    <cdr:sp macro="" textlink="">
      <cdr:nvSpPr>
        <cdr:cNvPr id="7" name="TextBox 6"/>
        <cdr:cNvSpPr txBox="1"/>
      </cdr:nvSpPr>
      <cdr:spPr>
        <a:xfrm xmlns:a="http://schemas.openxmlformats.org/drawingml/2006/main">
          <a:off x="1697037" y="2035435"/>
          <a:ext cx="841586" cy="8416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a:p>
      </cdr:txBody>
    </cdr:sp>
  </cdr:relSizeAnchor>
  <cdr:relSizeAnchor xmlns:cdr="http://schemas.openxmlformats.org/drawingml/2006/chartDrawing">
    <cdr:from>
      <cdr:x>0.37734</cdr:x>
      <cdr:y>0.35014</cdr:y>
    </cdr:from>
    <cdr:to>
      <cdr:x>0.41555</cdr:x>
      <cdr:y>0.35014</cdr:y>
    </cdr:to>
    <cdr:sp macro="" textlink="">
      <cdr:nvSpPr>
        <cdr:cNvPr id="8" name="Straight Arrow Connector 7"/>
        <cdr:cNvSpPr/>
      </cdr:nvSpPr>
      <cdr:spPr>
        <a:xfrm xmlns:a="http://schemas.openxmlformats.org/drawingml/2006/main">
          <a:off x="2078037" y="1425835"/>
          <a:ext cx="210424" cy="0"/>
        </a:xfrm>
        <a:prstGeom xmlns:a="http://schemas.openxmlformats.org/drawingml/2006/main" prst="straightConnector1">
          <a:avLst/>
        </a:prstGeom>
        <a:noFill xmlns:a="http://schemas.openxmlformats.org/drawingml/2006/main"/>
        <a:ln xmlns:a="http://schemas.openxmlformats.org/drawingml/2006/main" w="38100" cap="flat" cmpd="sng" algn="ctr">
          <a:solidFill>
            <a:srgbClr val="00206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0.65408</cdr:x>
      <cdr:y>0.49984</cdr:y>
    </cdr:from>
    <cdr:to>
      <cdr:x>0.80691</cdr:x>
      <cdr:y>0.70651</cdr:y>
    </cdr:to>
    <cdr:sp macro="" textlink="">
      <cdr:nvSpPr>
        <cdr:cNvPr id="10" name="TextBox 9"/>
        <cdr:cNvSpPr txBox="1"/>
      </cdr:nvSpPr>
      <cdr:spPr>
        <a:xfrm xmlns:a="http://schemas.openxmlformats.org/drawingml/2006/main">
          <a:off x="3602037" y="2035435"/>
          <a:ext cx="841640" cy="8416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a:p>
      </cdr:txBody>
    </cdr:sp>
  </cdr:relSizeAnchor>
  <cdr:relSizeAnchor xmlns:cdr="http://schemas.openxmlformats.org/drawingml/2006/chartDrawing">
    <cdr:from>
      <cdr:x>0.48019</cdr:x>
      <cdr:y>0.34105</cdr:y>
    </cdr:from>
    <cdr:to>
      <cdr:x>0.51318</cdr:x>
      <cdr:y>0.38238</cdr:y>
    </cdr:to>
    <cdr:sp macro="" textlink="">
      <cdr:nvSpPr>
        <cdr:cNvPr id="16" name="Straight Arrow Connector 15"/>
        <cdr:cNvSpPr/>
      </cdr:nvSpPr>
      <cdr:spPr>
        <a:xfrm xmlns:a="http://schemas.openxmlformats.org/drawingml/2006/main" rot="7920000">
          <a:off x="2651100" y="1382116"/>
          <a:ext cx="168304" cy="181677"/>
        </a:xfrm>
        <a:prstGeom xmlns:a="http://schemas.openxmlformats.org/drawingml/2006/main" prst="straightConnector1">
          <a:avLst/>
        </a:prstGeom>
        <a:ln xmlns:a="http://schemas.openxmlformats.org/drawingml/2006/main" w="41275">
          <a:solidFill>
            <a:schemeClr val="accent6"/>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0.74309</cdr:x>
      <cdr:y>0.13521</cdr:y>
    </cdr:from>
    <cdr:to>
      <cdr:x>0.77608</cdr:x>
      <cdr:y>0.17654</cdr:y>
    </cdr:to>
    <cdr:sp macro="" textlink="">
      <cdr:nvSpPr>
        <cdr:cNvPr id="17" name="Straight Arrow Connector 16"/>
        <cdr:cNvSpPr/>
      </cdr:nvSpPr>
      <cdr:spPr>
        <a:xfrm xmlns:a="http://schemas.openxmlformats.org/drawingml/2006/main" rot="7920000">
          <a:off x="4098900" y="543917"/>
          <a:ext cx="168304" cy="181677"/>
        </a:xfrm>
        <a:prstGeom xmlns:a="http://schemas.openxmlformats.org/drawingml/2006/main" prst="straightConnector1">
          <a:avLst/>
        </a:prstGeom>
        <a:noFill xmlns:a="http://schemas.openxmlformats.org/drawingml/2006/main"/>
        <a:ln xmlns:a="http://schemas.openxmlformats.org/drawingml/2006/main" w="41275" cap="flat" cmpd="sng" algn="ctr">
          <a:solidFill>
            <a:srgbClr val="2D2D8A"/>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0.61257</cdr:x>
      <cdr:y>0.27529</cdr:y>
    </cdr:from>
    <cdr:to>
      <cdr:x>0.76539</cdr:x>
      <cdr:y>0.48197</cdr:y>
    </cdr:to>
    <cdr:sp macro="" textlink="">
      <cdr:nvSpPr>
        <cdr:cNvPr id="11" name="TextBox 10"/>
        <cdr:cNvSpPr txBox="1"/>
      </cdr:nvSpPr>
      <cdr:spPr>
        <a:xfrm xmlns:a="http://schemas.openxmlformats.org/drawingml/2006/main">
          <a:off x="3373437" y="1121035"/>
          <a:ext cx="841585" cy="8416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smtClean="0"/>
            <a:t>Intervention Group</a:t>
          </a:r>
        </a:p>
        <a:p xmlns:a="http://schemas.openxmlformats.org/drawingml/2006/main">
          <a:pPr algn="ctr"/>
          <a:r>
            <a:rPr lang="en-US" dirty="0" smtClean="0"/>
            <a:t>Expected Score if Intervention</a:t>
          </a:r>
        </a:p>
        <a:p xmlns:a="http://schemas.openxmlformats.org/drawingml/2006/main">
          <a:pPr algn="ctr"/>
          <a:r>
            <a:rPr lang="en-US" sz="1100" dirty="0" smtClean="0"/>
            <a:t>Had no Impact</a:t>
          </a:r>
          <a:endParaRPr lang="en-US" sz="1100" dirty="0"/>
        </a:p>
      </cdr:txBody>
    </cdr:sp>
  </cdr:relSizeAnchor>
  <cdr:relSizeAnchor xmlns:cdr="http://schemas.openxmlformats.org/drawingml/2006/chartDrawing">
    <cdr:from>
      <cdr:x>0.2113</cdr:x>
      <cdr:y>0.33143</cdr:y>
    </cdr:from>
    <cdr:to>
      <cdr:x>0.37734</cdr:x>
      <cdr:y>0.55598</cdr:y>
    </cdr:to>
    <cdr:sp macro="" textlink="">
      <cdr:nvSpPr>
        <cdr:cNvPr id="12" name="TextBox 11"/>
        <cdr:cNvSpPr txBox="1"/>
      </cdr:nvSpPr>
      <cdr:spPr>
        <a:xfrm xmlns:a="http://schemas.openxmlformats.org/drawingml/2006/main">
          <a:off x="1163637" y="1349635"/>
          <a:ext cx="914389" cy="9144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dirty="0" smtClean="0"/>
            <a:t>Intervention Group</a:t>
          </a:r>
        </a:p>
        <a:p xmlns:a="http://schemas.openxmlformats.org/drawingml/2006/main">
          <a:pPr algn="ctr"/>
          <a:r>
            <a:rPr lang="en-US" sz="1100" dirty="0" smtClean="0"/>
            <a:t>Initial Test Score</a:t>
          </a:r>
          <a:endParaRPr lang="en-US" sz="1100" dirty="0"/>
        </a:p>
      </cdr:txBody>
    </cdr:sp>
  </cdr:relSizeAnchor>
  <cdr:relSizeAnchor xmlns:cdr="http://schemas.openxmlformats.org/drawingml/2006/chartDrawing">
    <cdr:from>
      <cdr:x>0.77861</cdr:x>
      <cdr:y>0.08817</cdr:y>
    </cdr:from>
    <cdr:to>
      <cdr:x>0.94465</cdr:x>
      <cdr:y>0.31271</cdr:y>
    </cdr:to>
    <cdr:sp macro="" textlink="">
      <cdr:nvSpPr>
        <cdr:cNvPr id="13" name="TextBox 12"/>
        <cdr:cNvSpPr txBox="1"/>
      </cdr:nvSpPr>
      <cdr:spPr>
        <a:xfrm xmlns:a="http://schemas.openxmlformats.org/drawingml/2006/main">
          <a:off x="4287837" y="359035"/>
          <a:ext cx="914389" cy="9143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Intervention Group</a:t>
          </a:r>
        </a:p>
        <a:p xmlns:a="http://schemas.openxmlformats.org/drawingml/2006/main">
          <a:r>
            <a:rPr lang="en-US" dirty="0" smtClean="0"/>
            <a:t>Actual Final Score</a:t>
          </a:r>
          <a:endParaRPr lang="en-US" sz="1100" dirty="0"/>
        </a:p>
      </cdr:txBody>
    </cdr:sp>
  </cdr:relSizeAnchor>
  <cdr:relSizeAnchor xmlns:cdr="http://schemas.openxmlformats.org/drawingml/2006/chartDrawing">
    <cdr:from>
      <cdr:x>0.08677</cdr:x>
      <cdr:y>0.10688</cdr:y>
    </cdr:from>
    <cdr:to>
      <cdr:x>0.33254</cdr:x>
      <cdr:y>0.20718</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77837" y="435235"/>
          <a:ext cx="1353464" cy="408441"/>
        </a:xfrm>
        <a:prstGeom xmlns:a="http://schemas.openxmlformats.org/drawingml/2006/main" prst="rect">
          <a:avLst/>
        </a:prstGeom>
      </cdr:spPr>
    </cdr:pic>
  </cdr:relSizeAnchor>
  <cdr:relSizeAnchor xmlns:cdr="http://schemas.openxmlformats.org/drawingml/2006/chartDrawing">
    <cdr:from>
      <cdr:x>0.34967</cdr:x>
      <cdr:y>0.12559</cdr:y>
    </cdr:from>
    <cdr:to>
      <cdr:x>0.41886</cdr:x>
      <cdr:y>0.20044</cdr:y>
    </cdr:to>
    <cdr:sp macro="" textlink="">
      <cdr:nvSpPr>
        <cdr:cNvPr id="15" name="Right Arrow 14"/>
        <cdr:cNvSpPr/>
      </cdr:nvSpPr>
      <cdr:spPr>
        <a:xfrm xmlns:a="http://schemas.openxmlformats.org/drawingml/2006/main">
          <a:off x="1925637" y="511435"/>
          <a:ext cx="381032" cy="304804"/>
        </a:xfrm>
        <a:prstGeom xmlns:a="http://schemas.openxmlformats.org/drawingml/2006/main" prst="rightArrow">
          <a:avLst/>
        </a:prstGeom>
        <a:solidFill xmlns:a="http://schemas.openxmlformats.org/drawingml/2006/main">
          <a:schemeClr val="accent6"/>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solidFill>
              <a:schemeClr val="accent6"/>
            </a:solidFill>
          </a:endParaRPr>
        </a:p>
      </cdr:txBody>
    </cdr:sp>
  </cdr:relSizeAnchor>
  <cdr:relSizeAnchor xmlns:cdr="http://schemas.openxmlformats.org/drawingml/2006/chartDrawing">
    <cdr:from>
      <cdr:x>0.47453</cdr:x>
      <cdr:y>0.22225</cdr:y>
    </cdr:from>
    <cdr:to>
      <cdr:x>0.73744</cdr:x>
      <cdr:y>0.27219</cdr:y>
    </cdr:to>
    <cdr:sp macro="" textlink="">
      <cdr:nvSpPr>
        <cdr:cNvPr id="19" name="Left Brace 18"/>
        <cdr:cNvSpPr/>
      </cdr:nvSpPr>
      <cdr:spPr>
        <a:xfrm xmlns:a="http://schemas.openxmlformats.org/drawingml/2006/main" rot="-5340000">
          <a:off x="3235514" y="282809"/>
          <a:ext cx="203364" cy="1447852"/>
        </a:xfrm>
        <a:prstGeom xmlns:a="http://schemas.openxmlformats.org/drawingml/2006/main" prst="leftBrace">
          <a:avLst/>
        </a:prstGeom>
        <a:solidFill xmlns:a="http://schemas.openxmlformats.org/drawingml/2006/main">
          <a:srgbClr val="002060"/>
        </a:solidFill>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solidFill>
              <a:srgbClr val="92D050"/>
            </a:solidFill>
          </a:endParaRPr>
        </a:p>
      </cdr:txBody>
    </cdr:sp>
  </cdr:relSizeAnchor>
  <cdr:relSizeAnchor xmlns:cdr="http://schemas.openxmlformats.org/drawingml/2006/chartDrawing">
    <cdr:from>
      <cdr:x>0.75094</cdr:x>
      <cdr:y>0.18173</cdr:y>
    </cdr:from>
    <cdr:to>
      <cdr:x>0.91698</cdr:x>
      <cdr:y>0.40628</cdr:y>
    </cdr:to>
    <cdr:sp macro="" textlink="">
      <cdr:nvSpPr>
        <cdr:cNvPr id="20" name="TextBox 19"/>
        <cdr:cNvSpPr txBox="1"/>
      </cdr:nvSpPr>
      <cdr:spPr>
        <a:xfrm xmlns:a="http://schemas.openxmlformats.org/drawingml/2006/main">
          <a:off x="4135437" y="740035"/>
          <a:ext cx="914389" cy="9144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solidFill>
                <a:srgbClr val="C00000"/>
              </a:solidFill>
            </a:rPr>
            <a:t>Intervention effect</a:t>
          </a:r>
          <a:endParaRPr lang="en-US" sz="1600" dirty="0">
            <a:solidFill>
              <a:srgbClr val="C00000"/>
            </a:solidFill>
          </a:endParaRPr>
        </a:p>
      </cdr:txBody>
    </cdr:sp>
  </cdr:relSizeAnchor>
  <cdr:relSizeAnchor xmlns:cdr="http://schemas.openxmlformats.org/drawingml/2006/chartDrawing">
    <cdr:from>
      <cdr:x>0.72395</cdr:x>
      <cdr:y>0.24662</cdr:y>
    </cdr:from>
    <cdr:to>
      <cdr:x>0.79313</cdr:x>
      <cdr:y>0.26534</cdr:y>
    </cdr:to>
    <cdr:sp macro="" textlink="">
      <cdr:nvSpPr>
        <cdr:cNvPr id="22" name="Straight Arrow Connector 21"/>
        <cdr:cNvSpPr/>
      </cdr:nvSpPr>
      <cdr:spPr>
        <a:xfrm xmlns:a="http://schemas.openxmlformats.org/drawingml/2006/main" rot="660000" flipH="1">
          <a:off x="3986810" y="1004281"/>
          <a:ext cx="380977" cy="76232"/>
        </a:xfrm>
        <a:prstGeom xmlns:a="http://schemas.openxmlformats.org/drawingml/2006/main" prst="straightConnector1">
          <a:avLst/>
        </a:prstGeom>
        <a:ln xmlns:a="http://schemas.openxmlformats.org/drawingml/2006/main" w="412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0.41098</cdr:x>
      <cdr:y>0.62576</cdr:y>
    </cdr:from>
    <cdr:to>
      <cdr:x>0.56381</cdr:x>
      <cdr:y>0.83244</cdr:y>
    </cdr:to>
    <cdr:sp macro="" textlink="">
      <cdr:nvSpPr>
        <cdr:cNvPr id="2" name="TextBox 1"/>
        <cdr:cNvSpPr txBox="1"/>
      </cdr:nvSpPr>
      <cdr:spPr>
        <a:xfrm xmlns:a="http://schemas.openxmlformats.org/drawingml/2006/main">
          <a:off x="2459011" y="2768589"/>
          <a:ext cx="914426" cy="9144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smtClean="0"/>
        </a:p>
        <a:p xmlns:a="http://schemas.openxmlformats.org/drawingml/2006/main">
          <a:pPr algn="ctr"/>
          <a:endParaRPr lang="en-US" sz="1100" dirty="0"/>
        </a:p>
      </cdr:txBody>
    </cdr:sp>
  </cdr:relSizeAnchor>
  <cdr:relSizeAnchor xmlns:cdr="http://schemas.openxmlformats.org/drawingml/2006/chartDrawing">
    <cdr:from>
      <cdr:x>0.10061</cdr:x>
      <cdr:y>0.49984</cdr:y>
    </cdr:from>
    <cdr:to>
      <cdr:x>0.25343</cdr:x>
      <cdr:y>0.70652</cdr:y>
    </cdr:to>
    <cdr:sp macro="" textlink="">
      <cdr:nvSpPr>
        <cdr:cNvPr id="7" name="TextBox 6"/>
        <cdr:cNvSpPr txBox="1"/>
      </cdr:nvSpPr>
      <cdr:spPr>
        <a:xfrm xmlns:a="http://schemas.openxmlformats.org/drawingml/2006/main">
          <a:off x="554037" y="2035435"/>
          <a:ext cx="841586" cy="8416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a:p>
      </cdr:txBody>
    </cdr:sp>
  </cdr:relSizeAnchor>
  <cdr:relSizeAnchor xmlns:cdr="http://schemas.openxmlformats.org/drawingml/2006/chartDrawing">
    <cdr:from>
      <cdr:x>0.11444</cdr:x>
      <cdr:y>0.38756</cdr:y>
    </cdr:from>
    <cdr:to>
      <cdr:x>0.15265</cdr:x>
      <cdr:y>0.38756</cdr:y>
    </cdr:to>
    <cdr:sp macro="" textlink="">
      <cdr:nvSpPr>
        <cdr:cNvPr id="8" name="Straight Arrow Connector 7"/>
        <cdr:cNvSpPr/>
      </cdr:nvSpPr>
      <cdr:spPr>
        <a:xfrm xmlns:a="http://schemas.openxmlformats.org/drawingml/2006/main">
          <a:off x="630237" y="1578235"/>
          <a:ext cx="210424" cy="0"/>
        </a:xfrm>
        <a:prstGeom xmlns:a="http://schemas.openxmlformats.org/drawingml/2006/main" prst="straightConnector1">
          <a:avLst/>
        </a:prstGeom>
        <a:noFill xmlns:a="http://schemas.openxmlformats.org/drawingml/2006/main"/>
        <a:ln xmlns:a="http://schemas.openxmlformats.org/drawingml/2006/main" w="38100" cap="flat" cmpd="sng" algn="ctr">
          <a:solidFill>
            <a:srgbClr val="00206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0.66792</cdr:x>
      <cdr:y>0.49984</cdr:y>
    </cdr:from>
    <cdr:to>
      <cdr:x>0.82075</cdr:x>
      <cdr:y>0.70651</cdr:y>
    </cdr:to>
    <cdr:sp macro="" textlink="">
      <cdr:nvSpPr>
        <cdr:cNvPr id="10" name="TextBox 9"/>
        <cdr:cNvSpPr txBox="1"/>
      </cdr:nvSpPr>
      <cdr:spPr>
        <a:xfrm xmlns:a="http://schemas.openxmlformats.org/drawingml/2006/main">
          <a:off x="3678237" y="2035435"/>
          <a:ext cx="841640" cy="8416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a:p>
      </cdr:txBody>
    </cdr:sp>
  </cdr:relSizeAnchor>
  <cdr:relSizeAnchor xmlns:cdr="http://schemas.openxmlformats.org/drawingml/2006/chartDrawing">
    <cdr:from>
      <cdr:x>0.411</cdr:x>
      <cdr:y>0.32233</cdr:y>
    </cdr:from>
    <cdr:to>
      <cdr:x>0.44399</cdr:x>
      <cdr:y>0.36366</cdr:y>
    </cdr:to>
    <cdr:sp macro="" textlink="">
      <cdr:nvSpPr>
        <cdr:cNvPr id="16" name="Straight Arrow Connector 15"/>
        <cdr:cNvSpPr/>
      </cdr:nvSpPr>
      <cdr:spPr>
        <a:xfrm xmlns:a="http://schemas.openxmlformats.org/drawingml/2006/main" rot="7920000">
          <a:off x="2270100" y="1305916"/>
          <a:ext cx="168304" cy="181677"/>
        </a:xfrm>
        <a:prstGeom xmlns:a="http://schemas.openxmlformats.org/drawingml/2006/main" prst="straightConnector1">
          <a:avLst/>
        </a:prstGeom>
        <a:ln xmlns:a="http://schemas.openxmlformats.org/drawingml/2006/main" w="41275">
          <a:solidFill>
            <a:schemeClr val="accent6"/>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0.71541</cdr:x>
      <cdr:y>0.13521</cdr:y>
    </cdr:from>
    <cdr:to>
      <cdr:x>0.7484</cdr:x>
      <cdr:y>0.17654</cdr:y>
    </cdr:to>
    <cdr:sp macro="" textlink="">
      <cdr:nvSpPr>
        <cdr:cNvPr id="17" name="Straight Arrow Connector 16"/>
        <cdr:cNvSpPr/>
      </cdr:nvSpPr>
      <cdr:spPr>
        <a:xfrm xmlns:a="http://schemas.openxmlformats.org/drawingml/2006/main" rot="7920000">
          <a:off x="3946500" y="543916"/>
          <a:ext cx="168304" cy="181677"/>
        </a:xfrm>
        <a:prstGeom xmlns:a="http://schemas.openxmlformats.org/drawingml/2006/main" prst="straightConnector1">
          <a:avLst/>
        </a:prstGeom>
        <a:noFill xmlns:a="http://schemas.openxmlformats.org/drawingml/2006/main"/>
        <a:ln xmlns:a="http://schemas.openxmlformats.org/drawingml/2006/main" w="41275" cap="flat" cmpd="sng" algn="ctr">
          <a:solidFill>
            <a:srgbClr val="2D2D8A"/>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0.54338</cdr:x>
      <cdr:y>0.294</cdr:y>
    </cdr:from>
    <cdr:to>
      <cdr:x>0.6962</cdr:x>
      <cdr:y>0.50068</cdr:y>
    </cdr:to>
    <cdr:sp macro="" textlink="">
      <cdr:nvSpPr>
        <cdr:cNvPr id="11" name="TextBox 10"/>
        <cdr:cNvSpPr txBox="1"/>
      </cdr:nvSpPr>
      <cdr:spPr>
        <a:xfrm xmlns:a="http://schemas.openxmlformats.org/drawingml/2006/main">
          <a:off x="2992437" y="1197235"/>
          <a:ext cx="841585" cy="8416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smtClean="0"/>
            <a:t>Intervention Group</a:t>
          </a:r>
        </a:p>
        <a:p xmlns:a="http://schemas.openxmlformats.org/drawingml/2006/main">
          <a:pPr algn="ctr"/>
          <a:r>
            <a:rPr lang="en-US" dirty="0" smtClean="0"/>
            <a:t>Expected Score if Intervention</a:t>
          </a:r>
        </a:p>
        <a:p xmlns:a="http://schemas.openxmlformats.org/drawingml/2006/main">
          <a:pPr algn="ctr"/>
          <a:r>
            <a:rPr lang="en-US" sz="1100" dirty="0" smtClean="0"/>
            <a:t>Had no Impact</a:t>
          </a:r>
          <a:endParaRPr lang="en-US" sz="1100" dirty="0"/>
        </a:p>
      </cdr:txBody>
    </cdr:sp>
  </cdr:relSizeAnchor>
  <cdr:relSizeAnchor xmlns:cdr="http://schemas.openxmlformats.org/drawingml/2006/chartDrawing">
    <cdr:from>
      <cdr:x>0.10061</cdr:x>
      <cdr:y>0.27529</cdr:y>
    </cdr:from>
    <cdr:to>
      <cdr:x>0.26665</cdr:x>
      <cdr:y>0.49984</cdr:y>
    </cdr:to>
    <cdr:sp macro="" textlink="">
      <cdr:nvSpPr>
        <cdr:cNvPr id="12" name="TextBox 11"/>
        <cdr:cNvSpPr txBox="1"/>
      </cdr:nvSpPr>
      <cdr:spPr>
        <a:xfrm xmlns:a="http://schemas.openxmlformats.org/drawingml/2006/main">
          <a:off x="554037" y="112103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dirty="0" smtClean="0"/>
            <a:t>Intervention Group</a:t>
          </a:r>
        </a:p>
        <a:p xmlns:a="http://schemas.openxmlformats.org/drawingml/2006/main">
          <a:pPr algn="ctr"/>
          <a:r>
            <a:rPr lang="en-US" sz="1100" dirty="0" smtClean="0"/>
            <a:t>Initial Test Score</a:t>
          </a:r>
          <a:endParaRPr lang="en-US" sz="1100" dirty="0"/>
        </a:p>
      </cdr:txBody>
    </cdr:sp>
  </cdr:relSizeAnchor>
  <cdr:relSizeAnchor xmlns:cdr="http://schemas.openxmlformats.org/drawingml/2006/chartDrawing">
    <cdr:from>
      <cdr:x>0.76477</cdr:x>
      <cdr:y>0.08817</cdr:y>
    </cdr:from>
    <cdr:to>
      <cdr:x>0.93081</cdr:x>
      <cdr:y>0.31271</cdr:y>
    </cdr:to>
    <cdr:sp macro="" textlink="">
      <cdr:nvSpPr>
        <cdr:cNvPr id="13" name="TextBox 12"/>
        <cdr:cNvSpPr txBox="1"/>
      </cdr:nvSpPr>
      <cdr:spPr>
        <a:xfrm xmlns:a="http://schemas.openxmlformats.org/drawingml/2006/main">
          <a:off x="4211637" y="359035"/>
          <a:ext cx="914389" cy="9143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Intervention Group</a:t>
          </a:r>
        </a:p>
        <a:p xmlns:a="http://schemas.openxmlformats.org/drawingml/2006/main">
          <a:r>
            <a:rPr lang="en-US" dirty="0" smtClean="0"/>
            <a:t>Actual Final Score</a:t>
          </a:r>
          <a:endParaRPr lang="en-US" sz="1100" dirty="0"/>
        </a:p>
      </cdr:txBody>
    </cdr:sp>
  </cdr:relSizeAnchor>
  <cdr:relSizeAnchor xmlns:cdr="http://schemas.openxmlformats.org/drawingml/2006/chartDrawing">
    <cdr:from>
      <cdr:x>0.03142</cdr:x>
      <cdr:y>0.06946</cdr:y>
    </cdr:from>
    <cdr:to>
      <cdr:x>0.27719</cdr:x>
      <cdr:y>0.16976</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73037" y="282835"/>
          <a:ext cx="1353464" cy="408441"/>
        </a:xfrm>
        <a:prstGeom xmlns:a="http://schemas.openxmlformats.org/drawingml/2006/main" prst="rect">
          <a:avLst/>
        </a:prstGeom>
      </cdr:spPr>
    </cdr:pic>
  </cdr:relSizeAnchor>
  <cdr:relSizeAnchor xmlns:cdr="http://schemas.openxmlformats.org/drawingml/2006/chartDrawing">
    <cdr:from>
      <cdr:x>0.07293</cdr:x>
      <cdr:y>0.1443</cdr:y>
    </cdr:from>
    <cdr:to>
      <cdr:x>0.14212</cdr:x>
      <cdr:y>0.21915</cdr:y>
    </cdr:to>
    <cdr:sp macro="" textlink="">
      <cdr:nvSpPr>
        <cdr:cNvPr id="15" name="Right Arrow 14"/>
        <cdr:cNvSpPr/>
      </cdr:nvSpPr>
      <cdr:spPr>
        <a:xfrm xmlns:a="http://schemas.openxmlformats.org/drawingml/2006/main">
          <a:off x="401637" y="587635"/>
          <a:ext cx="381032" cy="304804"/>
        </a:xfrm>
        <a:prstGeom xmlns:a="http://schemas.openxmlformats.org/drawingml/2006/main" prst="rightArrow">
          <a:avLst/>
        </a:prstGeom>
        <a:solidFill xmlns:a="http://schemas.openxmlformats.org/drawingml/2006/main">
          <a:schemeClr val="accent6"/>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solidFill>
              <a:schemeClr val="accent6"/>
            </a:solidFill>
          </a:endParaRPr>
        </a:p>
      </cdr:txBody>
    </cdr:sp>
  </cdr:relSizeAnchor>
  <cdr:relSizeAnchor xmlns:cdr="http://schemas.openxmlformats.org/drawingml/2006/chartDrawing">
    <cdr:from>
      <cdr:x>0.40529</cdr:x>
      <cdr:y>0.22078</cdr:y>
    </cdr:from>
    <cdr:to>
      <cdr:x>0.70941</cdr:x>
      <cdr:y>0.29073</cdr:y>
    </cdr:to>
    <cdr:sp macro="" textlink="">
      <cdr:nvSpPr>
        <cdr:cNvPr id="19" name="Left Brace 18"/>
        <cdr:cNvSpPr/>
      </cdr:nvSpPr>
      <cdr:spPr>
        <a:xfrm xmlns:a="http://schemas.openxmlformats.org/drawingml/2006/main" rot="-5340000">
          <a:off x="2926924" y="204080"/>
          <a:ext cx="284872" cy="1674815"/>
        </a:xfrm>
        <a:prstGeom xmlns:a="http://schemas.openxmlformats.org/drawingml/2006/main" prst="leftBrace">
          <a:avLst/>
        </a:prstGeom>
        <a:solidFill xmlns:a="http://schemas.openxmlformats.org/drawingml/2006/main">
          <a:srgbClr val="002060"/>
        </a:solidFill>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solidFill>
              <a:srgbClr val="92D050"/>
            </a:solidFill>
          </a:endParaRPr>
        </a:p>
      </cdr:txBody>
    </cdr:sp>
  </cdr:relSizeAnchor>
  <cdr:relSizeAnchor xmlns:cdr="http://schemas.openxmlformats.org/drawingml/2006/chartDrawing">
    <cdr:from>
      <cdr:x>0.72326</cdr:x>
      <cdr:y>0.18173</cdr:y>
    </cdr:from>
    <cdr:to>
      <cdr:x>0.88931</cdr:x>
      <cdr:y>0.40628</cdr:y>
    </cdr:to>
    <cdr:sp macro="" textlink="">
      <cdr:nvSpPr>
        <cdr:cNvPr id="20" name="TextBox 19"/>
        <cdr:cNvSpPr txBox="1"/>
      </cdr:nvSpPr>
      <cdr:spPr>
        <a:xfrm xmlns:a="http://schemas.openxmlformats.org/drawingml/2006/main">
          <a:off x="3983037" y="74003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solidFill>
                <a:srgbClr val="C00000"/>
              </a:solidFill>
            </a:rPr>
            <a:t>Intervention effect</a:t>
          </a:r>
          <a:endParaRPr lang="en-US" sz="1400" dirty="0">
            <a:solidFill>
              <a:srgbClr val="C00000"/>
            </a:solidFill>
          </a:endParaRPr>
        </a:p>
      </cdr:txBody>
    </cdr:sp>
  </cdr:relSizeAnchor>
  <cdr:relSizeAnchor xmlns:cdr="http://schemas.openxmlformats.org/drawingml/2006/chartDrawing">
    <cdr:from>
      <cdr:x>0.72395</cdr:x>
      <cdr:y>0.24662</cdr:y>
    </cdr:from>
    <cdr:to>
      <cdr:x>0.79313</cdr:x>
      <cdr:y>0.26533</cdr:y>
    </cdr:to>
    <cdr:sp macro="" textlink="">
      <cdr:nvSpPr>
        <cdr:cNvPr id="22" name="Straight Arrow Connector 21"/>
        <cdr:cNvSpPr/>
      </cdr:nvSpPr>
      <cdr:spPr>
        <a:xfrm xmlns:a="http://schemas.openxmlformats.org/drawingml/2006/main" rot="660000" flipH="1">
          <a:off x="3986806" y="1004285"/>
          <a:ext cx="381000" cy="76200"/>
        </a:xfrm>
        <a:prstGeom xmlns:a="http://schemas.openxmlformats.org/drawingml/2006/main" prst="straightConnector1">
          <a:avLst/>
        </a:prstGeom>
        <a:ln xmlns:a="http://schemas.openxmlformats.org/drawingml/2006/main" w="412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0.41098</cdr:x>
      <cdr:y>0.62576</cdr:y>
    </cdr:from>
    <cdr:to>
      <cdr:x>0.56381</cdr:x>
      <cdr:y>0.83244</cdr:y>
    </cdr:to>
    <cdr:sp macro="" textlink="">
      <cdr:nvSpPr>
        <cdr:cNvPr id="2" name="TextBox 1"/>
        <cdr:cNvSpPr txBox="1"/>
      </cdr:nvSpPr>
      <cdr:spPr>
        <a:xfrm xmlns:a="http://schemas.openxmlformats.org/drawingml/2006/main">
          <a:off x="2459011" y="2768589"/>
          <a:ext cx="914426" cy="9144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smtClean="0"/>
        </a:p>
        <a:p xmlns:a="http://schemas.openxmlformats.org/drawingml/2006/main">
          <a:pPr algn="ctr"/>
          <a:endParaRPr lang="en-US" sz="1100" dirty="0"/>
        </a:p>
      </cdr:txBody>
    </cdr:sp>
  </cdr:relSizeAnchor>
  <cdr:relSizeAnchor xmlns:cdr="http://schemas.openxmlformats.org/drawingml/2006/chartDrawing">
    <cdr:from>
      <cdr:x>0.23897</cdr:x>
      <cdr:y>0.48112</cdr:y>
    </cdr:from>
    <cdr:to>
      <cdr:x>0.39179</cdr:x>
      <cdr:y>0.6878</cdr:y>
    </cdr:to>
    <cdr:sp macro="" textlink="">
      <cdr:nvSpPr>
        <cdr:cNvPr id="7" name="TextBox 6"/>
        <cdr:cNvSpPr txBox="1"/>
      </cdr:nvSpPr>
      <cdr:spPr>
        <a:xfrm xmlns:a="http://schemas.openxmlformats.org/drawingml/2006/main">
          <a:off x="1316037" y="1959235"/>
          <a:ext cx="841586" cy="8416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a:p>
      </cdr:txBody>
    </cdr:sp>
  </cdr:relSizeAnchor>
  <cdr:relSizeAnchor xmlns:cdr="http://schemas.openxmlformats.org/drawingml/2006/chartDrawing">
    <cdr:from>
      <cdr:x>0.36351</cdr:x>
      <cdr:y>0.35014</cdr:y>
    </cdr:from>
    <cdr:to>
      <cdr:x>0.40172</cdr:x>
      <cdr:y>0.35014</cdr:y>
    </cdr:to>
    <cdr:sp macro="" textlink="">
      <cdr:nvSpPr>
        <cdr:cNvPr id="8" name="Straight Arrow Connector 7"/>
        <cdr:cNvSpPr/>
      </cdr:nvSpPr>
      <cdr:spPr>
        <a:xfrm xmlns:a="http://schemas.openxmlformats.org/drawingml/2006/main">
          <a:off x="2001837" y="1425835"/>
          <a:ext cx="210424" cy="0"/>
        </a:xfrm>
        <a:prstGeom xmlns:a="http://schemas.openxmlformats.org/drawingml/2006/main" prst="straightConnector1">
          <a:avLst/>
        </a:prstGeom>
        <a:noFill xmlns:a="http://schemas.openxmlformats.org/drawingml/2006/main"/>
        <a:ln xmlns:a="http://schemas.openxmlformats.org/drawingml/2006/main" w="38100" cap="flat" cmpd="sng" algn="ctr">
          <a:solidFill>
            <a:srgbClr val="00206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0.64024</cdr:x>
      <cdr:y>0.49984</cdr:y>
    </cdr:from>
    <cdr:to>
      <cdr:x>0.79307</cdr:x>
      <cdr:y>0.70651</cdr:y>
    </cdr:to>
    <cdr:sp macro="" textlink="">
      <cdr:nvSpPr>
        <cdr:cNvPr id="10" name="TextBox 9"/>
        <cdr:cNvSpPr txBox="1"/>
      </cdr:nvSpPr>
      <cdr:spPr>
        <a:xfrm xmlns:a="http://schemas.openxmlformats.org/drawingml/2006/main">
          <a:off x="3525837" y="2035435"/>
          <a:ext cx="841640" cy="8416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a:p>
      </cdr:txBody>
    </cdr:sp>
  </cdr:relSizeAnchor>
  <cdr:relSizeAnchor xmlns:cdr="http://schemas.openxmlformats.org/drawingml/2006/chartDrawing">
    <cdr:from>
      <cdr:x>0.49402</cdr:x>
      <cdr:y>0.32233</cdr:y>
    </cdr:from>
    <cdr:to>
      <cdr:x>0.52701</cdr:x>
      <cdr:y>0.36366</cdr:y>
    </cdr:to>
    <cdr:sp macro="" textlink="">
      <cdr:nvSpPr>
        <cdr:cNvPr id="16" name="Straight Arrow Connector 15"/>
        <cdr:cNvSpPr/>
      </cdr:nvSpPr>
      <cdr:spPr>
        <a:xfrm xmlns:a="http://schemas.openxmlformats.org/drawingml/2006/main" rot="7920000">
          <a:off x="2727300" y="1305917"/>
          <a:ext cx="168304" cy="181677"/>
        </a:xfrm>
        <a:prstGeom xmlns:a="http://schemas.openxmlformats.org/drawingml/2006/main" prst="straightConnector1">
          <a:avLst/>
        </a:prstGeom>
        <a:ln xmlns:a="http://schemas.openxmlformats.org/drawingml/2006/main" w="41275">
          <a:solidFill>
            <a:schemeClr val="accent6"/>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0.59088</cdr:x>
      <cdr:y>0.13521</cdr:y>
    </cdr:from>
    <cdr:to>
      <cdr:x>0.62387</cdr:x>
      <cdr:y>0.17654</cdr:y>
    </cdr:to>
    <cdr:sp macro="" textlink="">
      <cdr:nvSpPr>
        <cdr:cNvPr id="17" name="Straight Arrow Connector 16"/>
        <cdr:cNvSpPr/>
      </cdr:nvSpPr>
      <cdr:spPr>
        <a:xfrm xmlns:a="http://schemas.openxmlformats.org/drawingml/2006/main" rot="7920000">
          <a:off x="3260700" y="543916"/>
          <a:ext cx="168304" cy="181677"/>
        </a:xfrm>
        <a:prstGeom xmlns:a="http://schemas.openxmlformats.org/drawingml/2006/main" prst="straightConnector1">
          <a:avLst/>
        </a:prstGeom>
        <a:noFill xmlns:a="http://schemas.openxmlformats.org/drawingml/2006/main"/>
        <a:ln xmlns:a="http://schemas.openxmlformats.org/drawingml/2006/main" w="41275" cap="flat" cmpd="sng" algn="ctr">
          <a:solidFill>
            <a:srgbClr val="2D2D8A"/>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0.61257</cdr:x>
      <cdr:y>0.294</cdr:y>
    </cdr:from>
    <cdr:to>
      <cdr:x>0.76539</cdr:x>
      <cdr:y>0.50068</cdr:y>
    </cdr:to>
    <cdr:sp macro="" textlink="">
      <cdr:nvSpPr>
        <cdr:cNvPr id="11" name="TextBox 10"/>
        <cdr:cNvSpPr txBox="1"/>
      </cdr:nvSpPr>
      <cdr:spPr>
        <a:xfrm xmlns:a="http://schemas.openxmlformats.org/drawingml/2006/main">
          <a:off x="3373437" y="1197235"/>
          <a:ext cx="841585" cy="8416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smtClean="0"/>
            <a:t>Intervention Group</a:t>
          </a:r>
        </a:p>
        <a:p xmlns:a="http://schemas.openxmlformats.org/drawingml/2006/main">
          <a:pPr algn="ctr"/>
          <a:r>
            <a:rPr lang="en-US" dirty="0" smtClean="0"/>
            <a:t>Expected Score if Intervention</a:t>
          </a:r>
        </a:p>
        <a:p xmlns:a="http://schemas.openxmlformats.org/drawingml/2006/main">
          <a:pPr algn="ctr"/>
          <a:r>
            <a:rPr lang="en-US" sz="1100" dirty="0" smtClean="0"/>
            <a:t>Had no Impact</a:t>
          </a:r>
          <a:endParaRPr lang="en-US" sz="1100" dirty="0"/>
        </a:p>
      </cdr:txBody>
    </cdr:sp>
  </cdr:relSizeAnchor>
  <cdr:relSizeAnchor xmlns:cdr="http://schemas.openxmlformats.org/drawingml/2006/chartDrawing">
    <cdr:from>
      <cdr:x>0.14212</cdr:x>
      <cdr:y>0.31271</cdr:y>
    </cdr:from>
    <cdr:to>
      <cdr:x>0.30816</cdr:x>
      <cdr:y>0.53726</cdr:y>
    </cdr:to>
    <cdr:sp macro="" textlink="">
      <cdr:nvSpPr>
        <cdr:cNvPr id="12" name="TextBox 11"/>
        <cdr:cNvSpPr txBox="1"/>
      </cdr:nvSpPr>
      <cdr:spPr>
        <a:xfrm xmlns:a="http://schemas.openxmlformats.org/drawingml/2006/main">
          <a:off x="782637" y="1273435"/>
          <a:ext cx="914388" cy="9144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dirty="0" smtClean="0"/>
            <a:t>Intervention Group</a:t>
          </a:r>
        </a:p>
        <a:p xmlns:a="http://schemas.openxmlformats.org/drawingml/2006/main">
          <a:pPr algn="ctr"/>
          <a:r>
            <a:rPr lang="en-US" sz="1100" dirty="0" smtClean="0"/>
            <a:t>Initial Test Score</a:t>
          </a:r>
          <a:endParaRPr lang="en-US" sz="1100" dirty="0"/>
        </a:p>
      </cdr:txBody>
    </cdr:sp>
  </cdr:relSizeAnchor>
  <cdr:relSizeAnchor xmlns:cdr="http://schemas.openxmlformats.org/drawingml/2006/chartDrawing">
    <cdr:from>
      <cdr:x>0.66792</cdr:x>
      <cdr:y>0.08817</cdr:y>
    </cdr:from>
    <cdr:to>
      <cdr:x>0.83396</cdr:x>
      <cdr:y>0.31271</cdr:y>
    </cdr:to>
    <cdr:sp macro="" textlink="">
      <cdr:nvSpPr>
        <cdr:cNvPr id="13" name="TextBox 12"/>
        <cdr:cNvSpPr txBox="1"/>
      </cdr:nvSpPr>
      <cdr:spPr>
        <a:xfrm xmlns:a="http://schemas.openxmlformats.org/drawingml/2006/main">
          <a:off x="3678237" y="359035"/>
          <a:ext cx="914389" cy="9143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Intervention Group</a:t>
          </a:r>
        </a:p>
        <a:p xmlns:a="http://schemas.openxmlformats.org/drawingml/2006/main">
          <a:r>
            <a:rPr lang="en-US" dirty="0" smtClean="0"/>
            <a:t>Actual Final Score</a:t>
          </a:r>
          <a:endParaRPr lang="en-US" sz="1100" dirty="0"/>
        </a:p>
      </cdr:txBody>
    </cdr:sp>
  </cdr:relSizeAnchor>
  <cdr:relSizeAnchor xmlns:cdr="http://schemas.openxmlformats.org/drawingml/2006/chartDrawing">
    <cdr:from>
      <cdr:x>0.07293</cdr:x>
      <cdr:y>0.10688</cdr:y>
    </cdr:from>
    <cdr:to>
      <cdr:x>0.3187</cdr:x>
      <cdr:y>0.20718</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01637" y="435235"/>
          <a:ext cx="1353464" cy="408441"/>
        </a:xfrm>
        <a:prstGeom xmlns:a="http://schemas.openxmlformats.org/drawingml/2006/main" prst="rect">
          <a:avLst/>
        </a:prstGeom>
      </cdr:spPr>
    </cdr:pic>
  </cdr:relSizeAnchor>
  <cdr:relSizeAnchor xmlns:cdr="http://schemas.openxmlformats.org/drawingml/2006/chartDrawing">
    <cdr:from>
      <cdr:x>0.33583</cdr:x>
      <cdr:y>0.12559</cdr:y>
    </cdr:from>
    <cdr:to>
      <cdr:x>0.40502</cdr:x>
      <cdr:y>0.20044</cdr:y>
    </cdr:to>
    <cdr:sp macro="" textlink="">
      <cdr:nvSpPr>
        <cdr:cNvPr id="15" name="Right Arrow 14"/>
        <cdr:cNvSpPr/>
      </cdr:nvSpPr>
      <cdr:spPr>
        <a:xfrm xmlns:a="http://schemas.openxmlformats.org/drawingml/2006/main">
          <a:off x="1849437" y="511435"/>
          <a:ext cx="381032" cy="304804"/>
        </a:xfrm>
        <a:prstGeom xmlns:a="http://schemas.openxmlformats.org/drawingml/2006/main" prst="rightArrow">
          <a:avLst/>
        </a:prstGeom>
        <a:solidFill xmlns:a="http://schemas.openxmlformats.org/drawingml/2006/main">
          <a:schemeClr val="accent6"/>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solidFill>
              <a:schemeClr val="accent6"/>
            </a:solidFill>
          </a:endParaRPr>
        </a:p>
      </cdr:txBody>
    </cdr:sp>
  </cdr:relSizeAnchor>
  <cdr:relSizeAnchor xmlns:cdr="http://schemas.openxmlformats.org/drawingml/2006/chartDrawing">
    <cdr:from>
      <cdr:x>0.48838</cdr:x>
      <cdr:y>0.23673</cdr:y>
    </cdr:from>
    <cdr:to>
      <cdr:x>0.58455</cdr:x>
      <cdr:y>0.29153</cdr:y>
    </cdr:to>
    <cdr:sp macro="" textlink="">
      <cdr:nvSpPr>
        <cdr:cNvPr id="19" name="Left Brace 18"/>
        <cdr:cNvSpPr/>
      </cdr:nvSpPr>
      <cdr:spPr>
        <a:xfrm xmlns:a="http://schemas.openxmlformats.org/drawingml/2006/main" rot="-5340000">
          <a:off x="2842748" y="810793"/>
          <a:ext cx="223179" cy="529586"/>
        </a:xfrm>
        <a:prstGeom xmlns:a="http://schemas.openxmlformats.org/drawingml/2006/main" prst="leftBrace">
          <a:avLst/>
        </a:prstGeom>
        <a:solidFill xmlns:a="http://schemas.openxmlformats.org/drawingml/2006/main">
          <a:srgbClr val="002060"/>
        </a:solidFill>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solidFill>
              <a:srgbClr val="92D050"/>
            </a:solidFill>
          </a:endParaRPr>
        </a:p>
      </cdr:txBody>
    </cdr:sp>
  </cdr:relSizeAnchor>
  <cdr:relSizeAnchor xmlns:cdr="http://schemas.openxmlformats.org/drawingml/2006/chartDrawing">
    <cdr:from>
      <cdr:x>0.66792</cdr:x>
      <cdr:y>0.20044</cdr:y>
    </cdr:from>
    <cdr:to>
      <cdr:x>0.83396</cdr:x>
      <cdr:y>0.42499</cdr:y>
    </cdr:to>
    <cdr:sp macro="" textlink="">
      <cdr:nvSpPr>
        <cdr:cNvPr id="20" name="TextBox 19"/>
        <cdr:cNvSpPr txBox="1"/>
      </cdr:nvSpPr>
      <cdr:spPr>
        <a:xfrm xmlns:a="http://schemas.openxmlformats.org/drawingml/2006/main">
          <a:off x="3678237" y="81623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solidFill>
                <a:srgbClr val="C00000"/>
              </a:solidFill>
            </a:rPr>
            <a:t>Intervention effect</a:t>
          </a:r>
          <a:endParaRPr lang="en-US" sz="1400" dirty="0">
            <a:solidFill>
              <a:srgbClr val="C00000"/>
            </a:solidFill>
          </a:endParaRPr>
        </a:p>
      </cdr:txBody>
    </cdr:sp>
  </cdr:relSizeAnchor>
  <cdr:relSizeAnchor xmlns:cdr="http://schemas.openxmlformats.org/drawingml/2006/chartDrawing">
    <cdr:from>
      <cdr:x>0.59942</cdr:x>
      <cdr:y>0.24662</cdr:y>
    </cdr:from>
    <cdr:to>
      <cdr:x>0.6686</cdr:x>
      <cdr:y>0.26533</cdr:y>
    </cdr:to>
    <cdr:sp macro="" textlink="">
      <cdr:nvSpPr>
        <cdr:cNvPr id="22" name="Straight Arrow Connector 21"/>
        <cdr:cNvSpPr/>
      </cdr:nvSpPr>
      <cdr:spPr>
        <a:xfrm xmlns:a="http://schemas.openxmlformats.org/drawingml/2006/main" rot="660000" flipH="1">
          <a:off x="3301007" y="1004283"/>
          <a:ext cx="381000" cy="76200"/>
        </a:xfrm>
        <a:prstGeom xmlns:a="http://schemas.openxmlformats.org/drawingml/2006/main" prst="straightConnector1">
          <a:avLst/>
        </a:prstGeom>
        <a:ln xmlns:a="http://schemas.openxmlformats.org/drawingml/2006/main" w="412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AD5D45BB-99C0-46EC-BFDF-7919A22E7E2C}" type="datetimeFigureOut">
              <a:rPr lang="en-US"/>
              <a:pPr>
                <a:defRPr/>
              </a:pPr>
              <a:t>10/26/2012</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D443DF7E-3D16-468E-9882-6D885DE2D526}" type="slidenum">
              <a:rPr lang="en-US"/>
              <a:pPr>
                <a:defRPr/>
              </a:pPr>
              <a:t>‹#›</a:t>
            </a:fld>
            <a:endParaRPr lang="en-US"/>
          </a:p>
        </p:txBody>
      </p:sp>
    </p:spTree>
    <p:extLst>
      <p:ext uri="{BB962C8B-B14F-4D97-AF65-F5344CB8AC3E}">
        <p14:creationId xmlns:p14="http://schemas.microsoft.com/office/powerpoint/2010/main" val="4161477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Something fundamental that we are missing in our educational policies </a:t>
            </a:r>
          </a:p>
          <a:p>
            <a:r>
              <a:rPr lang="en-US" dirty="0" smtClean="0"/>
              <a:t>These policies have not produced the results</a:t>
            </a:r>
            <a:r>
              <a:rPr lang="en-US" baseline="0" dirty="0" smtClean="0"/>
              <a:t> that many of us expected </a:t>
            </a:r>
          </a:p>
          <a:p>
            <a:r>
              <a:rPr lang="en-US" baseline="0" dirty="0" smtClean="0"/>
              <a:t>The policies  cannot explain some of the success we have had</a:t>
            </a:r>
          </a:p>
          <a:p>
            <a:r>
              <a:rPr lang="en-US" baseline="0" dirty="0" smtClean="0"/>
              <a:t>Some fundamental disconnect between our policies and results</a:t>
            </a:r>
          </a:p>
          <a:p>
            <a:r>
              <a:rPr lang="en-US" baseline="0" dirty="0" smtClean="0"/>
              <a:t>New research in developmental science and neuroscience is suggesting that the assumptions </a:t>
            </a:r>
          </a:p>
          <a:p>
            <a:r>
              <a:rPr lang="en-US" baseline="0" dirty="0" smtClean="0"/>
              <a:t>that underlie these policies about the way children learn may be flawed</a:t>
            </a:r>
          </a:p>
          <a:p>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pPr eaLnBrk="1" hangingPunct="1">
              <a:spcBef>
                <a:spcPct val="0"/>
              </a:spcBef>
            </a:pPr>
            <a:r>
              <a:rPr lang="en-US" dirty="0" smtClean="0"/>
              <a:t>Schools do not create score gaps- but inherit gaps they are largely unable to close</a:t>
            </a:r>
          </a:p>
        </p:txBody>
      </p:sp>
      <p:sp>
        <p:nvSpPr>
          <p:cNvPr id="256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1229AAC-F3C2-4516-A27D-C3FFDC61B0B0}" type="slidenum">
              <a:rPr lang="en-US" sz="1200">
                <a:latin typeface="Calibri" pitchFamily="34" charset="0"/>
              </a:rPr>
              <a:pPr algn="r"/>
              <a:t>18</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would rather know these three skills and could predict better than early math skills</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cannot max out later math without strong early developmental skills</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52018E-62E7-4285-AA11-FAC2DAE7A03F}" type="slidenum">
              <a:rPr lang="en-US" smtClean="0"/>
              <a:pPr/>
              <a:t>28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t" hangingPunct="1"/>
            <a:r>
              <a:rPr lang="en-US" smtClean="0"/>
              <a:t>Attention/On Task</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2988C9-3DC9-4F00-A88B-23321EA561FC}" type="slidenum">
              <a:rPr lang="en-US" smtClean="0"/>
              <a:pPr/>
              <a:t>29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7F4F0-1477-4230-829D-BD19D46679A6}" type="slidenum">
              <a:rPr lang="en-US" smtClean="0"/>
              <a:pPr/>
              <a:t>30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FED263FF-E580-4513-8012-806EA72F2FC6}" type="slidenum">
              <a:rPr lang="en-US"/>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 education policies--- What</a:t>
            </a:r>
            <a:r>
              <a:rPr lang="en-US" baseline="0" dirty="0" smtClean="0"/>
              <a:t> does this mean</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1010</a:t>
            </a:r>
          </a:p>
          <a:p>
            <a:pPr>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7105C4FB-DFC9-4B45-925B-D9B52FA5FB2C}" type="slidenum">
              <a:rPr lang="en-US"/>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LOW PERFORMING SCHOOLS</a:t>
            </a:r>
          </a:p>
          <a:p>
            <a:r>
              <a:rPr lang="en-US" sz="1200" kern="1200" dirty="0" smtClean="0">
                <a:solidFill>
                  <a:schemeClr val="tx1"/>
                </a:solidFill>
                <a:latin typeface="+mn-lt"/>
                <a:ea typeface="+mn-ea"/>
                <a:cs typeface="+mn-cs"/>
              </a:rPr>
              <a:t>SEL- HIGHLY STRUCTURED, INTENSIVE TRAINING, BEHAVIORAL STRAT, LEARNING OBJECTIVES, SEL LANGUAGE</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99% Free and Reduced Lunch</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91% African-American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1% Caucasian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8%  Biracial</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49% Female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51% Male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99% Free and Reduced Lunch</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041839-065A-4D9F-AD61-122F0E6D237C}" type="slidenum">
              <a:rPr lang="en-US" smtClean="0"/>
              <a:pPr/>
              <a:t>33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C016E0-7F17-481A-8CA2-1EA8C0C11EA7}" type="slidenum">
              <a:rPr lang="en-US" smtClean="0"/>
              <a:pPr/>
              <a:t>34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200" dirty="0" smtClean="0"/>
              <a:t>WE</a:t>
            </a:r>
            <a:r>
              <a:rPr lang="en-US" sz="1200" baseline="0" dirty="0" smtClean="0"/>
              <a:t> KNEW TO BE SUCCESSFUL WITH CURRIC THERE WERE 3 AREAS THAT WERE CRUCIAL </a:t>
            </a:r>
            <a:r>
              <a:rPr lang="en-US" sz="1200" dirty="0" smtClean="0"/>
              <a:t>emerged from our work in the field- from </a:t>
            </a:r>
            <a:r>
              <a:rPr lang="en-US" sz="1200" baseline="0" dirty="0" smtClean="0"/>
              <a:t>In order to be successful, we had to make our program</a:t>
            </a:r>
          </a:p>
          <a:p>
            <a:pPr eaLnBrk="1" hangingPunct="1"/>
            <a:r>
              <a:rPr lang="en-US" sz="1200" baseline="0" dirty="0" smtClean="0"/>
              <a:t>	</a:t>
            </a:r>
            <a:r>
              <a:rPr lang="en-US" sz="1200" b="1" dirty="0" smtClean="0"/>
              <a:t>Fun and engaging- </a:t>
            </a:r>
            <a:r>
              <a:rPr lang="en-US" sz="1200" dirty="0" smtClean="0"/>
              <a:t>being inserted into the</a:t>
            </a:r>
            <a:r>
              <a:rPr lang="en-US" sz="1200" baseline="0" dirty="0" smtClean="0"/>
              <a:t> public schools at a time of day that is challenging, with a task that runs someone inconsistent with the other things going on at this time in the after school program (e.g. playground!!) </a:t>
            </a:r>
            <a:endParaRPr lang="en-US" sz="1200" b="1" dirty="0" smtClean="0"/>
          </a:p>
          <a:p>
            <a:pPr eaLnBrk="1" hangingPunct="1"/>
            <a:r>
              <a:rPr lang="en-US" sz="1200" dirty="0" smtClean="0"/>
              <a:t>	</a:t>
            </a:r>
            <a:r>
              <a:rPr lang="en-US" sz="1200" b="1" dirty="0" smtClean="0"/>
              <a:t>Easy to train- </a:t>
            </a:r>
            <a:r>
              <a:rPr lang="en-US" sz="1200" b="0" dirty="0" smtClean="0"/>
              <a:t>we</a:t>
            </a:r>
            <a:r>
              <a:rPr lang="en-US" sz="1200" b="0" baseline="0" dirty="0" smtClean="0"/>
              <a:t> needed to choose activities and materials that would be easy to implement- that would lend themselves to minimal differences across teachers, and </a:t>
            </a:r>
            <a:r>
              <a:rPr lang="en-US" sz="1200" dirty="0" smtClean="0"/>
              <a:t>high level of detail in the lessons to accommodate the lowest common denominator in terms of teacher competence</a:t>
            </a:r>
          </a:p>
          <a:p>
            <a:pPr algn="l" eaLnBrk="1" hangingPunct="1"/>
            <a:r>
              <a:rPr lang="en-US" sz="1200" dirty="0" smtClean="0"/>
              <a:t>Other</a:t>
            </a:r>
            <a:r>
              <a:rPr lang="en-US" sz="1200" baseline="0" dirty="0" smtClean="0"/>
              <a:t> </a:t>
            </a:r>
            <a:r>
              <a:rPr lang="en-US" sz="1200" dirty="0" smtClean="0"/>
              <a:t>criteria emerged</a:t>
            </a:r>
            <a:r>
              <a:rPr lang="en-US" sz="1200" baseline="0" dirty="0" smtClean="0"/>
              <a:t> from the lab- conversations about constructs and outcome measures. These included</a:t>
            </a:r>
          </a:p>
          <a:p>
            <a:pPr algn="l" eaLnBrk="1" hangingPunct="1"/>
            <a:r>
              <a:rPr lang="en-US" sz="1200" baseline="0" dirty="0" smtClean="0"/>
              <a:t>	</a:t>
            </a:r>
            <a:r>
              <a:rPr lang="en-US" sz="1200" b="1" baseline="0" dirty="0" smtClean="0"/>
              <a:t>Easy to Administer to Large Groups- </a:t>
            </a:r>
            <a:r>
              <a:rPr lang="en-US" sz="1200" b="0" baseline="0" dirty="0" smtClean="0"/>
              <a:t>we learned that group size really affects success of the lesson- needs to drive choices we make</a:t>
            </a:r>
          </a:p>
          <a:p>
            <a:pPr algn="l" eaLnBrk="1" hangingPunct="1"/>
            <a:r>
              <a:rPr lang="en-US" sz="1200" b="0" baseline="0" dirty="0" smtClean="0"/>
              <a:t>	</a:t>
            </a:r>
            <a:r>
              <a:rPr lang="en-US" sz="1200" b="1" dirty="0" smtClean="0"/>
              <a:t>Emphasis on copying designs- </a:t>
            </a:r>
            <a:r>
              <a:rPr lang="en-US" sz="1200" dirty="0" smtClean="0"/>
              <a:t>from lab. Can</a:t>
            </a:r>
            <a:r>
              <a:rPr lang="en-US" sz="1200" baseline="0" dirty="0" smtClean="0"/>
              <a:t> we find activities that get at those components of design copy that lead to greater math performance.  We certainly knew that we could not have our intervention be paper pencil copying of designs.  But we could find other mediums, materials that lend themselves to the copying of a pattern, design, picture etc.  </a:t>
            </a:r>
            <a:endParaRPr lang="en-US" sz="1200" dirty="0" smtClean="0"/>
          </a:p>
          <a:p>
            <a:pPr algn="l" eaLnBrk="1" hangingPunct="1"/>
            <a:r>
              <a:rPr lang="en-US" sz="1200" dirty="0" smtClean="0"/>
              <a:t>	Vary in complexity- choose activities that would work for the lowest</a:t>
            </a:r>
            <a:r>
              <a:rPr lang="en-US" sz="1200" baseline="0" dirty="0" smtClean="0"/>
              <a:t> kindergartner and the highest 3</a:t>
            </a:r>
            <a:r>
              <a:rPr lang="en-US" sz="1200" baseline="30000" dirty="0" smtClean="0"/>
              <a:t>rd</a:t>
            </a:r>
            <a:r>
              <a:rPr lang="en-US" sz="1200" baseline="0" dirty="0" smtClean="0"/>
              <a:t>  grader</a:t>
            </a:r>
            <a:endParaRPr lang="en-US" sz="1200" dirty="0" smtClean="0"/>
          </a:p>
          <a:p>
            <a:pPr eaLnBrk="1" hangingPunct="1"/>
            <a:r>
              <a:rPr lang="en-US" sz="1200" dirty="0" smtClean="0"/>
              <a:t>Other</a:t>
            </a:r>
            <a:r>
              <a:rPr lang="en-US" sz="1200" baseline="0" dirty="0" smtClean="0"/>
              <a:t> was big picture criteria as we think about scaling up, </a:t>
            </a:r>
            <a:r>
              <a:rPr lang="en-US" sz="1200" baseline="0" dirty="0" err="1" smtClean="0"/>
              <a:t>manualizing</a:t>
            </a:r>
            <a:r>
              <a:rPr lang="en-US" sz="1200" baseline="0" dirty="0" smtClean="0"/>
              <a:t> the curriculum</a:t>
            </a:r>
          </a:p>
          <a:p>
            <a:pPr eaLnBrk="1" hangingPunct="1"/>
            <a:r>
              <a:rPr lang="en-US" sz="1200" dirty="0" smtClean="0"/>
              <a:t>	Easily scalable- quantity</a:t>
            </a:r>
            <a:r>
              <a:rPr lang="en-US" sz="1200" baseline="0" dirty="0" smtClean="0"/>
              <a:t> and size of materials, level of prep, etc.</a:t>
            </a:r>
            <a:endParaRPr lang="en-US" sz="1200" dirty="0" smtClean="0"/>
          </a:p>
          <a:p>
            <a:pPr eaLnBrk="1" hangingPunct="1"/>
            <a:r>
              <a:rPr lang="en-US" sz="1200" dirty="0" smtClean="0"/>
              <a:t>	Low cost</a:t>
            </a:r>
          </a:p>
          <a:p>
            <a:pPr eaLnBrk="1" hangingPunct="1"/>
            <a:endParaRPr lang="en-US" sz="1200" dirty="0" smtClean="0"/>
          </a:p>
          <a:p>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B51FB0-0413-4091-A949-49174BAE2AC8}" type="slidenum">
              <a:rPr lang="en-US" smtClean="0"/>
              <a:pPr/>
              <a:t>35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p:txBody>
          <a:bodyPr wrap="square" numCol="1" anchor="t" anchorCtr="0" compatLnSpc="1">
            <a:prstTxWarp prst="textNoShape">
              <a:avLst/>
            </a:prstTxWarp>
          </a:bodyPr>
          <a:lstStyle/>
          <a:p>
            <a:pPr fontAlgn="auto">
              <a:spcBef>
                <a:spcPts val="0"/>
              </a:spcBef>
              <a:spcAft>
                <a:spcPts val="0"/>
              </a:spcAft>
              <a:defRPr/>
            </a:pPr>
            <a:r>
              <a:rPr lang="en-US" dirty="0" smtClean="0"/>
              <a:t>Show AC ACTIVITIES:</a:t>
            </a:r>
          </a:p>
          <a:p>
            <a:pPr fontAlgn="auto">
              <a:spcBef>
                <a:spcPts val="0"/>
              </a:spcBef>
              <a:spcAft>
                <a:spcPts val="0"/>
              </a:spcAft>
              <a:defRPr/>
            </a:pPr>
            <a:endParaRPr lang="en-US" dirty="0" smtClean="0"/>
          </a:p>
          <a:p>
            <a:pPr fontAlgn="auto">
              <a:spcBef>
                <a:spcPts val="0"/>
              </a:spcBef>
              <a:spcAft>
                <a:spcPts val="0"/>
              </a:spcAft>
              <a:defRPr/>
            </a:pPr>
            <a:r>
              <a:rPr lang="en-US" dirty="0" smtClean="0"/>
              <a:t>THESE ARE SOME EXAMPLES (SOME YOU MAY RECOGNIZE, OTHERS NOT)</a:t>
            </a:r>
          </a:p>
          <a:p>
            <a:pPr marL="228600" indent="-228600" fontAlgn="auto">
              <a:spcBef>
                <a:spcPts val="0"/>
              </a:spcBef>
              <a:spcAft>
                <a:spcPts val="0"/>
              </a:spcAft>
              <a:buFontTx/>
              <a:buAutoNum type="arabicPeriod"/>
              <a:defRPr/>
            </a:pPr>
            <a:r>
              <a:rPr lang="en-US" dirty="0" smtClean="0"/>
              <a:t>GO OVER EACH MATERIAL</a:t>
            </a:r>
          </a:p>
          <a:p>
            <a:pPr marL="228600" indent="-228600" fontAlgn="auto">
              <a:spcBef>
                <a:spcPts val="0"/>
              </a:spcBef>
              <a:spcAft>
                <a:spcPts val="0"/>
              </a:spcAft>
              <a:buFontTx/>
              <a:buAutoNum type="arabicPeriod"/>
              <a:defRPr/>
            </a:pPr>
            <a:r>
              <a:rPr lang="en-US" dirty="0" smtClean="0"/>
              <a:t>EVERY AC ACTIVITY HAD THE SAME STRUCTURE TO ITS LESSON</a:t>
            </a:r>
          </a:p>
          <a:p>
            <a:pPr marL="685800" lvl="1" indent="-228600" fontAlgn="auto">
              <a:spcBef>
                <a:spcPts val="0"/>
              </a:spcBef>
              <a:spcAft>
                <a:spcPts val="0"/>
              </a:spcAft>
              <a:buFontTx/>
              <a:buAutoNum type="arabicPeriod"/>
              <a:defRPr/>
            </a:pPr>
            <a:r>
              <a:rPr lang="en-US" dirty="0" smtClean="0"/>
              <a:t>INTRODUCE MATERIAL</a:t>
            </a:r>
          </a:p>
          <a:p>
            <a:pPr marL="685800" lvl="1" indent="-228600" fontAlgn="auto">
              <a:spcBef>
                <a:spcPts val="0"/>
              </a:spcBef>
              <a:spcAft>
                <a:spcPts val="0"/>
              </a:spcAft>
              <a:buFontTx/>
              <a:buAutoNum type="arabicPeriod"/>
              <a:defRPr/>
            </a:pPr>
            <a:r>
              <a:rPr lang="en-US" dirty="0" smtClean="0"/>
              <a:t>COPY A PATTERN</a:t>
            </a:r>
          </a:p>
          <a:p>
            <a:pPr marL="1143000" lvl="2" indent="-228600" fontAlgn="auto">
              <a:spcBef>
                <a:spcPts val="0"/>
              </a:spcBef>
              <a:spcAft>
                <a:spcPts val="0"/>
              </a:spcAft>
              <a:buFontTx/>
              <a:buAutoNum type="arabicPeriod"/>
              <a:defRPr/>
            </a:pPr>
            <a:r>
              <a:rPr lang="en-US" dirty="0" smtClean="0"/>
              <a:t>“I have different designs and will ask you to make one that looks just like the one I give you”</a:t>
            </a:r>
          </a:p>
          <a:p>
            <a:pPr marL="1143000" lvl="2" indent="-228600" fontAlgn="auto">
              <a:spcBef>
                <a:spcPts val="0"/>
              </a:spcBef>
              <a:spcAft>
                <a:spcPts val="0"/>
              </a:spcAft>
              <a:buFontTx/>
              <a:buAutoNum type="arabicPeriod"/>
              <a:defRPr/>
            </a:pPr>
            <a:r>
              <a:rPr lang="en-US" dirty="0" smtClean="0"/>
              <a:t>We deliberately created the designs in the lab (for each material we used them, figured out designs with 3 different levels of complexity, made them, and then took pictures of them, and provided a color photo of these pictures	ALL VERY INTENTIONAL</a:t>
            </a:r>
          </a:p>
          <a:p>
            <a:pPr marL="685800" lvl="1" indent="-228600" fontAlgn="auto">
              <a:spcBef>
                <a:spcPts val="0"/>
              </a:spcBef>
              <a:spcAft>
                <a:spcPts val="0"/>
              </a:spcAft>
              <a:buFontTx/>
              <a:buAutoNum type="arabicPeriod"/>
              <a:defRPr/>
            </a:pPr>
            <a:r>
              <a:rPr lang="en-US" dirty="0" smtClean="0"/>
              <a:t>FREE FORM- INCLUDED TEAMWORK, COPY WHAT I SAY, CATEGORY</a:t>
            </a:r>
          </a:p>
          <a:p>
            <a:pPr marL="685800" lvl="1" indent="-228600" fontAlgn="auto">
              <a:spcBef>
                <a:spcPts val="0"/>
              </a:spcBef>
              <a:spcAft>
                <a:spcPts val="0"/>
              </a:spcAft>
              <a:buFontTx/>
              <a:buAutoNum type="arabicPeriod"/>
              <a:defRPr/>
            </a:pPr>
            <a:r>
              <a:rPr lang="en-US" dirty="0" smtClean="0"/>
              <a:t>LESSON DIFFERENTIATION</a:t>
            </a:r>
          </a:p>
          <a:p>
            <a:pPr marL="1143000" lvl="2" indent="-228600" fontAlgn="auto">
              <a:spcBef>
                <a:spcPts val="0"/>
              </a:spcBef>
              <a:spcAft>
                <a:spcPts val="0"/>
              </a:spcAft>
              <a:buFontTx/>
              <a:buAutoNum type="arabicPeriod"/>
              <a:defRPr/>
            </a:pPr>
            <a:endParaRPr lang="en-US" dirty="0" smtClean="0"/>
          </a:p>
          <a:p>
            <a:pPr fontAlgn="auto">
              <a:spcBef>
                <a:spcPts val="0"/>
              </a:spcBef>
              <a:spcAft>
                <a:spcPts val="0"/>
              </a:spcAft>
              <a:defRPr/>
            </a:pPr>
            <a:r>
              <a:rPr lang="en-US" dirty="0" smtClean="0"/>
              <a:t>Each of our arts and crafts activities included basic instructions, then a copy design activity, then a free form period of time. The way that we did this was by providing  the design or the pattern we wanted them to use in the lab, then taking colored photographs from which to the students were to copy. We always created numerous designs that tapped at least 3 levels of difficulty.  </a:t>
            </a:r>
          </a:p>
          <a:p>
            <a:pPr fontAlgn="auto">
              <a:spcBef>
                <a:spcPts val="0"/>
              </a:spcBef>
              <a:spcAft>
                <a:spcPts val="0"/>
              </a:spcAft>
              <a:defRPr/>
            </a:pPr>
            <a:endParaRPr lang="en-US" dirty="0" smtClean="0"/>
          </a:p>
          <a:p>
            <a:pPr eaLnBrk="0" hangingPunct="0">
              <a:defRPr/>
            </a:pPr>
            <a:r>
              <a:rPr lang="en-US" dirty="0" smtClean="0"/>
              <a:t>We created and photographed because wanted to make sure that all groups were using the same designs to copy and we knew that it would be too labor intensive for the instructors to be creating these themselves.  There were a lot of designs ultimately</a:t>
            </a:r>
          </a:p>
          <a:p>
            <a:pPr fontAlgn="auto">
              <a:spcBef>
                <a:spcPts val="0"/>
              </a:spcBef>
              <a:spcAft>
                <a:spcPts val="0"/>
              </a:spcAft>
              <a:defRPr/>
            </a:pPr>
            <a:endParaRPr lang="en-US" dirty="0" smtClean="0"/>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54B88C-138F-47F0-8527-7E1E536B9811}" type="slidenum">
              <a:rPr lang="en-US"/>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8C0C66-5FBD-40C6-95A2-A3149507CCD8}" type="slidenum">
              <a:rPr lang="en-US"/>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 The second point is:</a:t>
            </a:r>
          </a:p>
          <a:p>
            <a:pPr>
              <a:spcBef>
                <a:spcPct val="0"/>
              </a:spcBef>
            </a:pPr>
            <a:r>
              <a:rPr lang="en-US" smtClean="0"/>
              <a:t> 	 </a:t>
            </a:r>
            <a:r>
              <a:rPr lang="en-US" b="1" smtClean="0"/>
              <a:t>Early interventions work better than later interventions</a:t>
            </a:r>
            <a:r>
              <a:rPr lang="en-US" smtClean="0"/>
              <a:t>.</a:t>
            </a:r>
          </a:p>
          <a:p>
            <a:pPr>
              <a:spcBef>
                <a:spcPct val="0"/>
              </a:spcBef>
            </a:pPr>
            <a:endParaRPr lang="en-US" smtClean="0"/>
          </a:p>
          <a:p>
            <a:pPr>
              <a:spcBef>
                <a:spcPct val="0"/>
              </a:spcBef>
            </a:pPr>
            <a:r>
              <a:rPr lang="en-US" smtClean="0"/>
              <a:t>2. Heckman calculated benefits cost ratios for interventions at 3 time points</a:t>
            </a:r>
          </a:p>
          <a:p>
            <a:pPr>
              <a:spcBef>
                <a:spcPct val="0"/>
              </a:spcBef>
            </a:pPr>
            <a:r>
              <a:rPr lang="en-US" smtClean="0"/>
              <a:t> 	r = break even point for a dollar invested in intervention</a:t>
            </a:r>
          </a:p>
          <a:p>
            <a:pPr>
              <a:spcBef>
                <a:spcPct val="0"/>
              </a:spcBef>
            </a:pPr>
            <a:r>
              <a:rPr lang="en-US" smtClean="0"/>
              <a:t>3. Preschool good investment, others we are losing money</a:t>
            </a:r>
          </a:p>
          <a:p>
            <a:pPr>
              <a:spcBef>
                <a:spcPct val="0"/>
              </a:spcBef>
            </a:pPr>
            <a:endParaRPr lang="en-US" smtClean="0"/>
          </a:p>
          <a:p>
            <a:pPr>
              <a:spcBef>
                <a:spcPct val="0"/>
              </a:spcBef>
            </a:pPr>
            <a:r>
              <a:rPr lang="en-US" smtClean="0"/>
              <a:t>4. Not only do they cost more, they are not very effective</a:t>
            </a:r>
          </a:p>
          <a:p>
            <a:pPr>
              <a:spcBef>
                <a:spcPct val="0"/>
              </a:spcBef>
            </a:pPr>
            <a:endParaRPr lang="en-US" smtClean="0"/>
          </a:p>
          <a:p>
            <a:pPr>
              <a:spcBef>
                <a:spcPct val="0"/>
              </a:spcBef>
            </a:pPr>
            <a:r>
              <a:rPr lang="en-US" smtClean="0"/>
              <a:t>Summarize two points</a:t>
            </a:r>
          </a:p>
          <a:p>
            <a:pPr>
              <a:spcBef>
                <a:spcPct val="0"/>
              </a:spcBef>
            </a:pPr>
            <a:r>
              <a:rPr lang="en-US" smtClean="0"/>
              <a:t>	1. </a:t>
            </a:r>
            <a:r>
              <a:rPr lang="en-US" sz="800" smtClean="0"/>
              <a:t>Disadvantaged children come to kindergarten behind in academic skills</a:t>
            </a:r>
          </a:p>
          <a:p>
            <a:pPr>
              <a:spcBef>
                <a:spcPct val="0"/>
              </a:spcBef>
            </a:pPr>
            <a:r>
              <a:rPr lang="en-US" sz="800" smtClean="0"/>
              <a:t>	2. Early interventions work better.</a:t>
            </a:r>
          </a:p>
          <a:p>
            <a:pPr>
              <a:spcBef>
                <a:spcPct val="0"/>
              </a:spcBef>
            </a:pPr>
            <a:r>
              <a:rPr lang="en-US" sz="800" smtClean="0"/>
              <a:t>	Point to </a:t>
            </a:r>
            <a:r>
              <a:rPr lang="en-US" sz="800" b="1" smtClean="0"/>
              <a:t>the need to develop preschool interventions for disadvantaged.</a:t>
            </a:r>
            <a:endParaRPr lang="en-US" b="1" smtClean="0"/>
          </a:p>
          <a:p>
            <a:pPr>
              <a:spcBef>
                <a:spcPct val="0"/>
              </a:spcBef>
            </a:pPr>
            <a:endParaRPr lang="en-US" smtClean="0"/>
          </a:p>
          <a:p>
            <a:pPr>
              <a:spcBef>
                <a:spcPct val="0"/>
              </a:spcBef>
            </a:pPr>
            <a:endParaRPr lang="en-US" smtClean="0"/>
          </a:p>
          <a:p>
            <a:pPr>
              <a:spcBef>
                <a:spcPct val="0"/>
              </a:spcBef>
            </a:pPr>
            <a:endParaRPr lang="en-US" smtClean="0"/>
          </a:p>
          <a:p>
            <a:pPr>
              <a:spcBef>
                <a:spcPct val="0"/>
              </a:spcBef>
              <a:buFontTx/>
              <a:buChar char="•"/>
            </a:pPr>
            <a:r>
              <a:rPr lang="en-US" smtClean="0"/>
              <a:t>payout per year per dollar invested in human capital programs at different stages of the life cycle for the marginal participant at current levels of spending. </a:t>
            </a:r>
          </a:p>
          <a:p>
            <a:pPr>
              <a:spcBef>
                <a:spcPct val="0"/>
              </a:spcBef>
              <a:buFontTx/>
              <a:buChar char="•"/>
            </a:pPr>
            <a:endParaRPr lang="en-US" smtClean="0"/>
          </a:p>
          <a:p>
            <a:pPr>
              <a:spcBef>
                <a:spcPct val="0"/>
              </a:spcBef>
              <a:buFontTx/>
              <a:buChar char="•"/>
            </a:pPr>
            <a:r>
              <a:rPr lang="en-US" smtClean="0"/>
              <a:t>This analysis is based on studies such the Perry Preschool Project, in which disadvantaged children (3-4 yo) were randomly assigned to a intervention (2 years) or control group. The children were followed-up in their 40’s. Intervention group had:</a:t>
            </a:r>
          </a:p>
          <a:p>
            <a:pPr lvl="1">
              <a:spcBef>
                <a:spcPct val="0"/>
              </a:spcBef>
              <a:buFontTx/>
              <a:buChar char="•"/>
            </a:pPr>
            <a:r>
              <a:rPr lang="en-US" smtClean="0"/>
              <a:t>Higher graduation rates</a:t>
            </a:r>
          </a:p>
          <a:p>
            <a:pPr lvl="1">
              <a:spcBef>
                <a:spcPct val="0"/>
              </a:spcBef>
              <a:buFontTx/>
              <a:buChar char="•"/>
            </a:pPr>
            <a:r>
              <a:rPr lang="en-US" smtClean="0"/>
              <a:t>Higher salaries</a:t>
            </a:r>
          </a:p>
          <a:p>
            <a:pPr lvl="1">
              <a:spcBef>
                <a:spcPct val="0"/>
              </a:spcBef>
              <a:buFontTx/>
              <a:buChar char="•"/>
            </a:pPr>
            <a:r>
              <a:rPr lang="en-US" smtClean="0"/>
              <a:t>Higher rates of home ownership</a:t>
            </a:r>
          </a:p>
          <a:p>
            <a:pPr lvl="1">
              <a:spcBef>
                <a:spcPct val="0"/>
              </a:spcBef>
              <a:buFontTx/>
              <a:buChar char="•"/>
            </a:pPr>
            <a:r>
              <a:rPr lang="en-US" smtClean="0"/>
              <a:t>Lower rates of welfare use</a:t>
            </a:r>
          </a:p>
          <a:p>
            <a:pPr lvl="1">
              <a:spcBef>
                <a:spcPct val="0"/>
              </a:spcBef>
              <a:buFontTx/>
              <a:buChar char="•"/>
            </a:pPr>
            <a:r>
              <a:rPr lang="en-US" smtClean="0"/>
              <a:t>Less involvement with crime </a:t>
            </a:r>
          </a:p>
          <a:p>
            <a:pPr lvl="1">
              <a:spcBef>
                <a:spcPct val="0"/>
              </a:spcBef>
              <a:buFontTx/>
              <a:buChar char="•"/>
            </a:pPr>
            <a:r>
              <a:rPr lang="en-US" smtClean="0"/>
              <a:t>And fewer out-of-wedlock births</a:t>
            </a:r>
          </a:p>
          <a:p>
            <a:pPr lvl="1">
              <a:spcBef>
                <a:spcPct val="0"/>
              </a:spcBef>
              <a:buFontTx/>
              <a:buChar char="•"/>
            </a:pPr>
            <a:endParaRPr lang="en-US" smtClean="0"/>
          </a:p>
          <a:p>
            <a:pPr>
              <a:spcBef>
                <a:spcPct val="0"/>
              </a:spcBef>
            </a:pPr>
            <a:r>
              <a:rPr lang="en-US" smtClean="0"/>
              <a:t>Abecedarian started 4mo old. Randomly assigned. Childcare for 6-8 hours a day 5 days a week until k entry.</a:t>
            </a:r>
          </a:p>
          <a:p>
            <a:pPr>
              <a:spcBef>
                <a:spcPct val="0"/>
              </a:spcBef>
            </a:pPr>
            <a:endParaRPr lang="en-US" smtClean="0"/>
          </a:p>
          <a:p>
            <a:pPr>
              <a:spcBef>
                <a:spcPct val="0"/>
              </a:spcBef>
              <a:buFontTx/>
              <a:buChar char="•"/>
            </a:pPr>
            <a:r>
              <a:rPr lang="en-US" smtClean="0"/>
              <a:t>Such intervention are compared to typical school intervention (remediations) such as grade retention and IEP’s or post-school interventions such as job training.</a:t>
            </a:r>
          </a:p>
          <a:p>
            <a:pPr>
              <a:spcBef>
                <a:spcPct val="0"/>
              </a:spcBef>
              <a:buFontTx/>
              <a:buChar char="•"/>
            </a:pPr>
            <a:endParaRPr lang="en-US" smtClean="0"/>
          </a:p>
          <a:p>
            <a:pPr>
              <a:spcBef>
                <a:spcPct val="0"/>
              </a:spcBef>
              <a:buFontTx/>
              <a:buChar char="•"/>
            </a:pPr>
            <a:endParaRPr lang="en-US" smtClean="0"/>
          </a:p>
          <a:p>
            <a:pPr>
              <a:spcBef>
                <a:spcPct val="0"/>
              </a:spcBef>
              <a:buFontTx/>
              <a:buChar char="•"/>
            </a:pPr>
            <a:r>
              <a:rPr lang="en-US" smtClean="0"/>
              <a:t>The opportunity cost of funds (r) is the payout per year if the dollar is invested in financial assets (e.g., passbook savings) instead. </a:t>
            </a:r>
          </a:p>
          <a:p>
            <a:pPr>
              <a:spcBef>
                <a:spcPct val="0"/>
              </a:spcBef>
              <a:buFontTx/>
              <a:buChar char="•"/>
            </a:pPr>
            <a:endParaRPr lang="en-US" smtClean="0"/>
          </a:p>
          <a:p>
            <a:pPr>
              <a:spcBef>
                <a:spcPct val="0"/>
              </a:spcBef>
              <a:buFontTx/>
              <a:buChar char="•"/>
            </a:pPr>
            <a:r>
              <a:rPr lang="en-US" smtClean="0"/>
              <a:t>An optimal investment program from the point of view of economic efficiency equates returns across all stages of the life cycle to the opportunity cost. </a:t>
            </a:r>
          </a:p>
          <a:p>
            <a:pPr>
              <a:spcBef>
                <a:spcPct val="0"/>
              </a:spcBef>
              <a:buFontTx/>
              <a:buChar char="•"/>
            </a:pPr>
            <a:endParaRPr lang="en-US" smtClean="0"/>
          </a:p>
          <a:p>
            <a:pPr>
              <a:spcBef>
                <a:spcPct val="0"/>
              </a:spcBef>
              <a:buFontTx/>
              <a:buChar char="•"/>
            </a:pPr>
            <a:r>
              <a:rPr lang="en-US" b="1" smtClean="0"/>
              <a:t> we overinvest in most schooling and post-schooling programs and underinvest in preschool programs for disadvantaged persons.</a:t>
            </a:r>
          </a:p>
          <a:p>
            <a:pPr>
              <a:spcBef>
                <a:spcPct val="0"/>
              </a:spcBef>
              <a:buFontTx/>
              <a:buChar char="•"/>
            </a:pPr>
            <a:endParaRPr lang="en-US" smtClean="0"/>
          </a:p>
          <a:p>
            <a:pPr>
              <a:spcBef>
                <a:spcPct val="0"/>
              </a:spcBef>
              <a:buFontTx/>
              <a:buChar char="•"/>
            </a:pPr>
            <a:endParaRPr lang="en-US" smtClean="0"/>
          </a:p>
          <a:p>
            <a:pPr>
              <a:spcBef>
                <a:spcPct val="0"/>
              </a:spcBef>
              <a:buFontTx/>
              <a:buChar char="•"/>
            </a:pPr>
            <a:r>
              <a:rPr lang="en-US" smtClean="0"/>
              <a:t>TRANS – (Zoom in) This research demonstrates that Early experiences are very important for adult outcomes. What I want to do is focus in on early childhood education. </a:t>
            </a:r>
          </a:p>
          <a:p>
            <a:pPr>
              <a:spcBef>
                <a:spcPct val="0"/>
              </a:spcBef>
              <a:buFontTx/>
              <a:buChar char="•"/>
            </a:pPr>
            <a:endParaRPr lang="en-US" smtClean="0"/>
          </a:p>
          <a:p>
            <a:pPr>
              <a:spcBef>
                <a:spcPct val="0"/>
              </a:spcBef>
              <a:buFontTx/>
              <a:buChar char="•"/>
            </a:pPr>
            <a:r>
              <a:rPr lang="en-US" smtClean="0"/>
              <a:t>These two points emphasize the need to develop appropriate preschool interventions aimed at addressing skill deficits in disadvantaged children.</a:t>
            </a:r>
          </a:p>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327151-D3BF-4679-8299-9951AFA0AE9F}" type="slidenum">
              <a:rPr lang="en-US">
                <a:solidFill>
                  <a:srgbClr val="000000"/>
                </a:solidFill>
              </a:rPr>
              <a:pPr fontAlgn="base">
                <a:spcBef>
                  <a:spcPct val="0"/>
                </a:spcBef>
                <a:spcAft>
                  <a:spcPct val="0"/>
                </a:spcAft>
              </a:pPr>
              <a:t>47</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has our policies bought</a:t>
            </a:r>
          </a:p>
          <a:p>
            <a:r>
              <a:rPr lang="en-US" dirty="0" smtClean="0"/>
              <a:t>Very large gains in 4</a:t>
            </a:r>
            <a:r>
              <a:rPr lang="en-US" baseline="30000" dirty="0" smtClean="0"/>
              <a:t>th</a:t>
            </a:r>
            <a:r>
              <a:rPr lang="en-US" dirty="0" smtClean="0"/>
              <a:t> and 8</a:t>
            </a:r>
            <a:r>
              <a:rPr lang="en-US" baseline="30000" dirty="0" smtClean="0"/>
              <a:t>th</a:t>
            </a:r>
            <a:r>
              <a:rPr lang="en-US" dirty="0" smtClean="0"/>
              <a:t> math- example 50</a:t>
            </a:r>
            <a:r>
              <a:rPr lang="en-US" baseline="30000" dirty="0" smtClean="0"/>
              <a:t>th</a:t>
            </a:r>
            <a:r>
              <a:rPr lang="en-US" dirty="0" smtClean="0"/>
              <a:t> to 30</a:t>
            </a:r>
            <a:r>
              <a:rPr lang="en-US" baseline="30000" dirty="0" smtClean="0"/>
              <a:t>th</a:t>
            </a:r>
            <a:r>
              <a:rPr lang="en-US" dirty="0" smtClean="0"/>
              <a:t> percentile</a:t>
            </a:r>
          </a:p>
          <a:p>
            <a:r>
              <a:rPr lang="en-US" dirty="0" smtClean="0"/>
              <a:t>No general theory on why the difference in reading and math exist</a:t>
            </a:r>
          </a:p>
          <a:p>
            <a:r>
              <a:rPr lang="en-US" dirty="0" smtClean="0"/>
              <a:t>Most</a:t>
            </a:r>
            <a:r>
              <a:rPr lang="en-US" baseline="0" dirty="0" smtClean="0"/>
              <a:t> policies would  be expected to raise both- class size, pre-K, improving teachers,</a:t>
            </a:r>
          </a:p>
          <a:p>
            <a:r>
              <a:rPr lang="en-US" baseline="0" dirty="0" smtClean="0"/>
              <a:t>Accountability emphasis- if anything we had much more emphasis on reading than math in this time period</a:t>
            </a:r>
          </a:p>
          <a:p>
            <a:r>
              <a:rPr lang="en-US" baseline="0" dirty="0" smtClean="0"/>
              <a:t>So surprise that math outpaces reading so much</a:t>
            </a:r>
          </a:p>
          <a:p>
            <a:r>
              <a:rPr lang="en-US" baseline="0" dirty="0" smtClean="0"/>
              <a:t>Question- are these gains only for higher or lower scoring students?</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through it first carefully</a:t>
            </a:r>
          </a:p>
          <a:p>
            <a:r>
              <a:rPr lang="en-US" dirty="0" smtClean="0"/>
              <a:t>Only one group is doing well- scoring above U.S average</a:t>
            </a:r>
          </a:p>
          <a:p>
            <a:r>
              <a:rPr lang="en-US" dirty="0" smtClean="0"/>
              <a:t>Remaining</a:t>
            </a:r>
            <a:r>
              <a:rPr lang="en-US" baseline="0" dirty="0" smtClean="0"/>
              <a:t> groups have very large gaps</a:t>
            </a:r>
          </a:p>
          <a:p>
            <a:r>
              <a:rPr lang="en-US" baseline="0" dirty="0" smtClean="0"/>
              <a:t>50% of population in each- half doing well internationally</a:t>
            </a:r>
          </a:p>
          <a:p>
            <a:r>
              <a:rPr lang="en-US" baseline="0" dirty="0" smtClean="0"/>
              <a:t>Path to higher </a:t>
            </a:r>
            <a:r>
              <a:rPr lang="en-US" baseline="0" dirty="0" err="1" smtClean="0"/>
              <a:t>internatinal</a:t>
            </a:r>
            <a:r>
              <a:rPr lang="en-US" baseline="0" dirty="0" smtClean="0"/>
              <a:t> scores lies in closing score gaps </a:t>
            </a:r>
            <a:r>
              <a:rPr lang="en-US" baseline="0" dirty="0" err="1" smtClean="0"/>
              <a:t>uin</a:t>
            </a:r>
            <a:r>
              <a:rPr lang="en-US" baseline="0" dirty="0" smtClean="0"/>
              <a:t> U.S</a:t>
            </a:r>
          </a:p>
          <a:p>
            <a:r>
              <a:rPr lang="en-US" baseline="0" dirty="0" smtClean="0"/>
              <a:t>No other nation has such large gaps between substantial parts of the population- unique to U.S.</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Thses</a:t>
            </a:r>
            <a:r>
              <a:rPr lang="en-US" dirty="0" smtClean="0"/>
              <a:t> gains </a:t>
            </a:r>
            <a:r>
              <a:rPr lang="en-US" dirty="0" err="1" smtClean="0"/>
              <a:t>werw</a:t>
            </a:r>
            <a:r>
              <a:rPr lang="en-US" dirty="0" smtClean="0"/>
              <a:t> spread across all racial/ethnic</a:t>
            </a:r>
            <a:r>
              <a:rPr lang="en-US" baseline="0" dirty="0" smtClean="0"/>
              <a:t> group and </a:t>
            </a:r>
            <a:r>
              <a:rPr lang="en-US" baseline="0" dirty="0" err="1" smtClean="0"/>
              <a:t>hgh</a:t>
            </a:r>
            <a:r>
              <a:rPr lang="en-US" baseline="0" dirty="0" smtClean="0"/>
              <a:t> and low scoring students </a:t>
            </a:r>
          </a:p>
          <a:p>
            <a:r>
              <a:rPr lang="en-US" baseline="0" dirty="0" smtClean="0"/>
              <a:t>Both made substantial gains- a black student made 30 percentile point gains</a:t>
            </a:r>
          </a:p>
          <a:p>
            <a:r>
              <a:rPr lang="en-US" baseline="0" dirty="0" smtClean="0"/>
              <a:t>How widely known is it that black student math gains were among the highest in the country</a:t>
            </a:r>
          </a:p>
          <a:p>
            <a:r>
              <a:rPr lang="en-US" baseline="0" dirty="0" smtClean="0"/>
              <a:t>Schools produced these gains---------------</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Minority students outpaced white </a:t>
            </a:r>
            <a:r>
              <a:rPr lang="en-US" dirty="0" err="1" smtClean="0"/>
              <a:t>studebt</a:t>
            </a:r>
            <a:r>
              <a:rPr lang="en-US" dirty="0" smtClean="0"/>
              <a:t> gains in reading as well0- but gains were small</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improving schools with Drill and Kill has produced- high math gains, little reading gains and a little </a:t>
            </a:r>
            <a:r>
              <a:rPr lang="en-US" dirty="0" err="1" smtClean="0"/>
              <a:t>progresss</a:t>
            </a:r>
            <a:r>
              <a:rPr lang="en-US" dirty="0" smtClean="0"/>
              <a:t> on score gaps---- </a:t>
            </a:r>
            <a:r>
              <a:rPr lang="en-US" dirty="0" err="1" smtClean="0"/>
              <a:t>conclusin</a:t>
            </a:r>
            <a:r>
              <a:rPr lang="en-US" dirty="0" smtClean="0"/>
              <a:t>- schools may not be the primary way to close score gaps</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Where are the teachers who got us the very large 4</a:t>
            </a:r>
            <a:r>
              <a:rPr lang="en-US" baseline="30000" dirty="0" smtClean="0"/>
              <a:t>th</a:t>
            </a:r>
            <a:r>
              <a:rPr lang="en-US" dirty="0" smtClean="0"/>
              <a:t> grade math gains!! Stand up- hurray</a:t>
            </a:r>
          </a:p>
          <a:p>
            <a:r>
              <a:rPr lang="en-US" dirty="0" smtClean="0"/>
              <a:t>But</a:t>
            </a:r>
            <a:r>
              <a:rPr lang="en-US" baseline="0" dirty="0" smtClean="0"/>
              <a:t> boo to the teachers who got us the small reading gains- it’s the same teachers!!!</a:t>
            </a: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C016E0-7F17-481A-8CA2-1EA8C0C11EA7}"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Drill and Kill- standards based accountability with emphasis on reading and math</a:t>
            </a:r>
          </a:p>
          <a:p>
            <a:r>
              <a:rPr lang="en-US" dirty="0" smtClean="0"/>
              <a:t>25 years– made a</a:t>
            </a:r>
            <a:r>
              <a:rPr lang="en-US" baseline="0" dirty="0" smtClean="0"/>
              <a:t> huge effort to make this work-</a:t>
            </a:r>
          </a:p>
          <a:p>
            <a:r>
              <a:rPr lang="en-US" baseline="0" dirty="0" smtClean="0"/>
              <a:t>More money– smaller class size– pre-school—teacher qualifications- testing and accountability- both state and federal</a:t>
            </a:r>
          </a:p>
          <a:p>
            <a:r>
              <a:rPr lang="en-US" baseline="0" dirty="0" smtClean="0"/>
              <a:t>Charter schools </a:t>
            </a:r>
            <a:r>
              <a:rPr lang="en-US" dirty="0" smtClean="0"/>
              <a:t> </a:t>
            </a:r>
          </a:p>
          <a:p>
            <a:r>
              <a:rPr lang="en-US" dirty="0" smtClean="0"/>
              <a:t>Three underlying assumptions-  schools are the problem and improving school and expanding choice of schools is the solution</a:t>
            </a:r>
          </a:p>
          <a:p>
            <a:r>
              <a:rPr lang="en-US" dirty="0" smtClean="0"/>
              <a:t>                                            later math and reading build entirely on earlier math and reading</a:t>
            </a:r>
          </a:p>
          <a:p>
            <a:r>
              <a:rPr lang="en-US" dirty="0" smtClean="0"/>
              <a:t>		      Better teachers if given appropriate incentives can produce improved achievement</a:t>
            </a:r>
          </a:p>
          <a:p>
            <a:r>
              <a:rPr lang="en-US" dirty="0" smtClean="0"/>
              <a:t>			It’s the teachers stupid!!!	 </a:t>
            </a:r>
            <a:endParaRPr lang="en-US" dirty="0"/>
          </a:p>
        </p:txBody>
      </p:sp>
      <p:sp>
        <p:nvSpPr>
          <p:cNvPr id="4" name="Slide Number Placeholder 3"/>
          <p:cNvSpPr>
            <a:spLocks noGrp="1"/>
          </p:cNvSpPr>
          <p:nvPr>
            <p:ph type="sldNum" sz="quarter" idx="10"/>
          </p:nvPr>
        </p:nvSpPr>
        <p:spPr/>
        <p:txBody>
          <a:bodyPr/>
          <a:lstStyle/>
          <a:p>
            <a:pPr>
              <a:defRPr/>
            </a:pPr>
            <a:fld id="{D443DF7E-3D16-468E-9882-6D885DE2D526}"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526CFC6B-0E1F-49E6-92EC-D08E32C710D3}" type="datetimeFigureOut">
              <a:rPr lang="en-US"/>
              <a:pPr/>
              <a:t>10/26/2012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07C61-95B5-4C19-8C5A-B1CAF041E03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0E7FE90-BD22-451F-8ACA-063DBB52DD35}" type="datetimeFigureOut">
              <a:rPr lang="en-US"/>
              <a:pPr/>
              <a:t>10/26/2012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0FDDE8-4D66-465F-8474-4B91C0BF2F1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E851BBB-2269-43C3-9665-2F017933E219}" type="datetimeFigureOut">
              <a:rPr lang="en-US"/>
              <a:pPr/>
              <a:t>10/26/2012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DD3CC8-F476-4F3C-99FB-BFE34A9A104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51823DDC-0385-4FF4-9539-229CC67989E5}" type="datetimeFigureOut">
              <a:rPr lang="en-US"/>
              <a:pPr/>
              <a:t>10/26/2012</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18B71D6-9E66-4A30-89FC-073FA45C77B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C0E6AF5-BC37-46A2-A99E-AE5BA9F16EAA}" type="datetimeFigureOut">
              <a:rPr lang="en-US"/>
              <a:pPr/>
              <a:t>10/26/2012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F9B7BD-3A99-404F-98FC-2ECD81868DB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D1AB85F-2920-4594-952B-E727D3CE5257}" type="datetimeFigureOut">
              <a:rPr lang="en-US"/>
              <a:pPr/>
              <a:t>10/26/2012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FC0DE8-DC57-4382-9AEE-C7D2E74B334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D3287B1-2917-4182-9A7D-8230A5274150}" type="datetimeFigureOut">
              <a:rPr lang="en-US"/>
              <a:pPr/>
              <a:t>10/26/2012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CC19CB-2705-413D-9207-EDA247DCFB5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450A3C01-3F04-4EF1-94C9-63D4CD1620E5}" type="datetimeFigureOut">
              <a:rPr lang="en-US"/>
              <a:pPr/>
              <a:t>10/26/2012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7D9A037-B08B-4D8E-972A-003DFCE434D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282D2265-B15F-466E-AF51-7C8BB0726BFB}" type="datetimeFigureOut">
              <a:rPr lang="en-US"/>
              <a:pPr/>
              <a:t>10/26/2012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ADABC40-3D8F-4E56-A89C-11CD0933D44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8341BEA-AADA-4958-8EE1-428C0CE90A3B}" type="datetimeFigureOut">
              <a:rPr lang="en-US"/>
              <a:pPr/>
              <a:t>10/26/2012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36C10D5-B1BE-4A4A-B4DF-3A5A0485B77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8196241-B55A-463E-BD8B-10E0EA3E824D}" type="datetimeFigureOut">
              <a:rPr lang="en-US"/>
              <a:pPr/>
              <a:t>10/26/2012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5FB5C7-E51F-4AF5-A69A-829A08E7D02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AC8873D-00BB-4E9E-B076-49CFA351E258}" type="datetimeFigureOut">
              <a:rPr lang="en-US"/>
              <a:pPr/>
              <a:t>10/26/2012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4551D0-BDD7-4307-86D5-42B03D7DEB6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837439A-0283-4516-8341-E35499E77A61}" type="datetimeFigureOut">
              <a:rPr lang="en-US"/>
              <a:pPr/>
              <a:t>10/26/2012</a:t>
            </a:fld>
            <a:endParaRPr lang="en-US"/>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DFF3F95-DD33-44E7-8F02-37035A800EBA}" type="slidenum">
              <a:rPr lang="en-US"/>
              <a:pPr/>
              <a:t>‹#›</a:t>
            </a:fld>
            <a:endParaRPr lang="en-US"/>
          </a:p>
        </p:txBody>
      </p:sp>
      <p:sp>
        <p:nvSpPr>
          <p:cNvPr id="1033" name="Rectangle 9"/>
          <p:cNvSpPr>
            <a:spLocks noChangeArrowheads="1"/>
          </p:cNvSpPr>
          <p:nvPr userDrawn="1"/>
        </p:nvSpPr>
        <p:spPr bwMode="auto">
          <a:xfrm>
            <a:off x="2590800" y="6248400"/>
            <a:ext cx="184150" cy="519113"/>
          </a:xfrm>
          <a:prstGeom prst="rect">
            <a:avLst/>
          </a:prstGeom>
          <a:noFill/>
          <a:ln w="9525">
            <a:noFill/>
            <a:miter lim="800000"/>
            <a:headEnd/>
            <a:tailEnd/>
          </a:ln>
          <a:effectLst/>
        </p:spPr>
        <p:txBody>
          <a:bodyPr wrap="none">
            <a:spAutoFit/>
          </a:bodyPr>
          <a:lstStyle/>
          <a:p>
            <a:pPr>
              <a:defRPr/>
            </a:pPr>
            <a:endParaRPr lang="en-US" sz="2800" b="1">
              <a:solidFill>
                <a:srgbClr val="003399"/>
              </a:solidFill>
              <a:latin typeface="Baskerville Old Face" pitchFamily="18" charset="0"/>
            </a:endParaRPr>
          </a:p>
        </p:txBody>
      </p:sp>
      <p:pic>
        <p:nvPicPr>
          <p:cNvPr id="346120" name="Picture 7"/>
          <p:cNvPicPr>
            <a:picLocks noChangeAspect="1" noChangeArrowheads="1"/>
          </p:cNvPicPr>
          <p:nvPr userDrawn="1"/>
        </p:nvPicPr>
        <p:blipFill>
          <a:blip r:embed="rId14" cstate="print"/>
          <a:srcRect/>
          <a:stretch>
            <a:fillRect/>
          </a:stretch>
        </p:blipFill>
        <p:spPr bwMode="auto">
          <a:xfrm>
            <a:off x="0" y="0"/>
            <a:ext cx="9144000" cy="914400"/>
          </a:xfrm>
          <a:prstGeom prst="rect">
            <a:avLst/>
          </a:prstGeom>
          <a:noFill/>
          <a:ln w="9525">
            <a:noFill/>
            <a:miter lim="800000"/>
            <a:headEnd/>
            <a:tailEnd/>
          </a:ln>
        </p:spPr>
      </p:pic>
      <p:pic>
        <p:nvPicPr>
          <p:cNvPr id="346121" name="Picture 8" descr="logo"/>
          <p:cNvPicPr>
            <a:picLocks noChangeAspect="1" noChangeArrowheads="1"/>
          </p:cNvPicPr>
          <p:nvPr userDrawn="1"/>
        </p:nvPicPr>
        <p:blipFill>
          <a:blip r:embed="rId15" cstate="print"/>
          <a:srcRect/>
          <a:stretch>
            <a:fillRect/>
          </a:stretch>
        </p:blipFill>
        <p:spPr bwMode="auto">
          <a:xfrm>
            <a:off x="152400" y="0"/>
            <a:ext cx="2000250" cy="771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7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chart" Target="../charts/chart6.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chart" Target="../charts/chart7.x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chart" Target="../charts/chart8.x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chart" Target="../charts/chart9.x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chart" Target="../charts/chart10.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Microsoft_Excel_97-2003_Worksheet1.xls"/></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eac3s\Documents\FineMotor\Videos\Fuse-Beads.30.secs.wm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23.png"/><Relationship Id="rId4" Type="http://schemas.openxmlformats.org/officeDocument/2006/relationships/oleObject" Target="../embeddings/Microsoft_Excel_97-2003_Worksheet2.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24.png"/><Relationship Id="rId4" Type="http://schemas.openxmlformats.org/officeDocument/2006/relationships/oleObject" Target="../embeddings/Microsoft_Excel_97-2003_Worksheet3.xls"/></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25.png"/><Relationship Id="rId4" Type="http://schemas.openxmlformats.org/officeDocument/2006/relationships/oleObject" Target="../embeddings/Microsoft_Excel_97-2003_Worksheet4.xls"/></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26.emf"/><Relationship Id="rId4" Type="http://schemas.openxmlformats.org/officeDocument/2006/relationships/oleObject" Target="../embeddings/Microsoft_Excel_97-2003_Worksheet5.xls"/></Relationships>
</file>

<file path=ppt/slides/_rels/slide4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idx="4294967295"/>
          </p:nvPr>
        </p:nvSpPr>
        <p:spPr>
          <a:xfrm>
            <a:off x="609600" y="2362200"/>
            <a:ext cx="7772400" cy="1470025"/>
          </a:xfrm>
        </p:spPr>
        <p:txBody>
          <a:bodyPr/>
          <a:lstStyle/>
          <a:p>
            <a:r>
              <a:rPr lang="en-US" sz="2400" dirty="0" smtClean="0">
                <a:solidFill>
                  <a:srgbClr val="FF0000"/>
                </a:solidFill>
              </a:rPr>
              <a:t>Why Are Educational Policies Developed and </a:t>
            </a:r>
            <a:br>
              <a:rPr lang="en-US" sz="2400" dirty="0" smtClean="0">
                <a:solidFill>
                  <a:srgbClr val="FF0000"/>
                </a:solidFill>
              </a:rPr>
            </a:br>
            <a:r>
              <a:rPr lang="en-US" sz="2400" dirty="0" smtClean="0">
                <a:solidFill>
                  <a:srgbClr val="FF0000"/>
                </a:solidFill>
              </a:rPr>
              <a:t>Refined Over 25 Years Not Working Well?    </a:t>
            </a:r>
            <a:br>
              <a:rPr lang="en-US" sz="2400" dirty="0" smtClean="0">
                <a:solidFill>
                  <a:srgbClr val="FF0000"/>
                </a:solidFill>
              </a:rPr>
            </a:br>
            <a:r>
              <a:rPr lang="en-US" sz="3200" dirty="0" smtClean="0"/>
              <a:t> </a:t>
            </a:r>
            <a:endParaRPr lang="en-US" sz="3200" dirty="0"/>
          </a:p>
        </p:txBody>
      </p:sp>
      <p:sp>
        <p:nvSpPr>
          <p:cNvPr id="18434" name="Subtitle 2"/>
          <p:cNvSpPr>
            <a:spLocks noGrp="1"/>
          </p:cNvSpPr>
          <p:nvPr>
            <p:ph type="subTitle" idx="4294967295"/>
          </p:nvPr>
        </p:nvSpPr>
        <p:spPr>
          <a:xfrm>
            <a:off x="1371600" y="3887788"/>
            <a:ext cx="6400800" cy="1751012"/>
          </a:xfrm>
        </p:spPr>
        <p:txBody>
          <a:bodyPr/>
          <a:lstStyle/>
          <a:p>
            <a:pPr marL="0" indent="0" algn="ctr">
              <a:buFontTx/>
              <a:buNone/>
            </a:pPr>
            <a:r>
              <a:rPr lang="en-US" sz="1400" dirty="0" smtClean="0">
                <a:solidFill>
                  <a:srgbClr val="FF0000"/>
                </a:solidFill>
              </a:rPr>
              <a:t>David </a:t>
            </a:r>
            <a:r>
              <a:rPr lang="en-US" sz="1400" dirty="0" err="1" smtClean="0">
                <a:solidFill>
                  <a:srgbClr val="FF0000"/>
                </a:solidFill>
              </a:rPr>
              <a:t>Grissmer</a:t>
            </a:r>
            <a:endParaRPr lang="en-US" sz="1400" dirty="0" smtClean="0">
              <a:solidFill>
                <a:srgbClr val="FF0000"/>
              </a:solidFill>
            </a:endParaRPr>
          </a:p>
          <a:p>
            <a:pPr marL="0" indent="0" algn="ctr">
              <a:buFontTx/>
              <a:buNone/>
            </a:pPr>
            <a:r>
              <a:rPr lang="en-US" sz="1400" dirty="0" smtClean="0">
                <a:solidFill>
                  <a:srgbClr val="FF0000"/>
                </a:solidFill>
              </a:rPr>
              <a:t>Center for Advanced Research on Teaching and Learning</a:t>
            </a:r>
          </a:p>
          <a:p>
            <a:pPr marL="0" indent="0" algn="ctr">
              <a:buFontTx/>
              <a:buNone/>
            </a:pPr>
            <a:r>
              <a:rPr lang="en-US" sz="1400" dirty="0" smtClean="0">
                <a:solidFill>
                  <a:srgbClr val="FF0000"/>
                </a:solidFill>
              </a:rPr>
              <a:t>Curry School of Education</a:t>
            </a:r>
          </a:p>
          <a:p>
            <a:pPr marL="0" indent="0" algn="ctr">
              <a:buFontTx/>
              <a:buNone/>
            </a:pPr>
            <a:r>
              <a:rPr lang="en-US" sz="1400" dirty="0" smtClean="0">
                <a:solidFill>
                  <a:srgbClr val="FF0000"/>
                </a:solidFill>
              </a:rPr>
              <a:t>University of Virginia</a:t>
            </a:r>
          </a:p>
          <a:p>
            <a:pPr marL="0" indent="0" algn="ctr">
              <a:buFontTx/>
              <a:buNone/>
            </a:pP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81000" y="17526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solidFill>
                  <a:schemeClr val="tx1"/>
                </a:solidFill>
              </a:rPr>
              <a:t> Puzzling Questions </a:t>
            </a:r>
          </a:p>
        </p:txBody>
      </p:sp>
      <p:sp>
        <p:nvSpPr>
          <p:cNvPr id="25603" name="Content Placeholder 2"/>
          <p:cNvSpPr>
            <a:spLocks noGrp="1"/>
          </p:cNvSpPr>
          <p:nvPr>
            <p:ph idx="1"/>
          </p:nvPr>
        </p:nvSpPr>
        <p:spPr>
          <a:xfrm>
            <a:off x="457200" y="2819400"/>
            <a:ext cx="8229600" cy="4525963"/>
          </a:xfrm>
        </p:spPr>
        <p:txBody>
          <a:bodyPr/>
          <a:lstStyle/>
          <a:p>
            <a:r>
              <a:rPr lang="en-US" sz="2000" dirty="0" smtClean="0"/>
              <a:t>What caused the large math score gains for all groups of students ?</a:t>
            </a:r>
          </a:p>
          <a:p>
            <a:r>
              <a:rPr lang="en-US" sz="2000" dirty="0" smtClean="0"/>
              <a:t>Why didn’t reading scores make similar gains?</a:t>
            </a:r>
          </a:p>
          <a:p>
            <a:r>
              <a:rPr lang="en-US" sz="2000" dirty="0" smtClean="0"/>
              <a:t>Why didn’t the policies that caused the large math gains also narrow achievement gaps more?</a:t>
            </a:r>
          </a:p>
          <a:p>
            <a:r>
              <a:rPr lang="en-US" sz="2000" dirty="0" smtClean="0"/>
              <a:t>Why have achievement gaps narrowed by only small amounts since 1985- despite substantial national and state and local effort? </a:t>
            </a:r>
          </a:p>
          <a:p>
            <a:r>
              <a:rPr lang="en-US" sz="2000" dirty="0" smtClean="0"/>
              <a:t>Can some assumptions underlying the educational policies over the last 25 years be wrong?</a:t>
            </a:r>
            <a:endParaRPr lang="en-US" sz="1800" dirty="0" smtClean="0"/>
          </a:p>
          <a:p>
            <a:pPr lvl="1"/>
            <a:endParaRPr lang="en-US" sz="1800" dirty="0" smtClean="0"/>
          </a:p>
          <a:p>
            <a:pPr lvl="1" eaLnBrk="1" hangingPunct="1"/>
            <a:endParaRPr lang="en-US" dirty="0" smtClean="0"/>
          </a:p>
          <a:p>
            <a:pPr lvl="1" eaLnBrk="1" hangingPunct="1"/>
            <a:endParaRPr lang="en-US" dirty="0" smtClean="0"/>
          </a:p>
        </p:txBody>
      </p:sp>
      <p:sp>
        <p:nvSpPr>
          <p:cNvPr id="25604" name="Footer Placeholder 3"/>
          <p:cNvSpPr>
            <a:spLocks noGrp="1"/>
          </p:cNvSpPr>
          <p:nvPr>
            <p:ph type="ftr" sz="quarter" idx="11"/>
          </p:nvPr>
        </p:nvSpPr>
        <p:spPr>
          <a:noFill/>
        </p:spPr>
        <p:txBody>
          <a:bodyPr/>
          <a:lstStyle/>
          <a:p>
            <a:r>
              <a:rPr lang="en-US" smtClean="0"/>
              <a:t>Discover. Create.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lstStyle/>
          <a:p>
            <a:r>
              <a:rPr lang="en-US" sz="2800" dirty="0" smtClean="0"/>
              <a:t>Current Education Policies Since Late 1980’s (Plan A)</a:t>
            </a:r>
            <a:endParaRPr lang="en-US" sz="2800" dirty="0"/>
          </a:p>
        </p:txBody>
      </p:sp>
      <p:sp>
        <p:nvSpPr>
          <p:cNvPr id="3" name="Content Placeholder 2"/>
          <p:cNvSpPr>
            <a:spLocks noGrp="1"/>
          </p:cNvSpPr>
          <p:nvPr>
            <p:ph idx="1"/>
          </p:nvPr>
        </p:nvSpPr>
        <p:spPr>
          <a:xfrm>
            <a:off x="533400" y="1905000"/>
            <a:ext cx="8229600" cy="4525963"/>
          </a:xfrm>
        </p:spPr>
        <p:txBody>
          <a:bodyPr/>
          <a:lstStyle/>
          <a:p>
            <a:endParaRPr lang="en-US" sz="2400" dirty="0" smtClean="0"/>
          </a:p>
          <a:p>
            <a:r>
              <a:rPr lang="en-US" sz="2000" dirty="0" smtClean="0"/>
              <a:t>Standard’s based accountability for schools and teachers</a:t>
            </a:r>
          </a:p>
          <a:p>
            <a:r>
              <a:rPr lang="en-US" sz="2000" dirty="0" smtClean="0"/>
              <a:t>Emphasis on reading and math as foundational</a:t>
            </a:r>
          </a:p>
          <a:p>
            <a:pPr lvl="1"/>
            <a:r>
              <a:rPr lang="en-US" sz="2000" dirty="0" smtClean="0"/>
              <a:t>Start direct instruction earlier</a:t>
            </a:r>
          </a:p>
          <a:p>
            <a:pPr lvl="1"/>
            <a:r>
              <a:rPr lang="en-US" sz="2000" dirty="0" smtClean="0"/>
              <a:t>Spend more time on instruction</a:t>
            </a:r>
          </a:p>
          <a:p>
            <a:pPr lvl="1"/>
            <a:r>
              <a:rPr lang="en-US" sz="2000" dirty="0" smtClean="0"/>
              <a:t>Do intense remediation for lower scoring students </a:t>
            </a:r>
          </a:p>
          <a:p>
            <a:pPr lvl="1"/>
            <a:r>
              <a:rPr lang="en-US" sz="2000" dirty="0" smtClean="0"/>
              <a:t>Improve quality of teachers and curriculum</a:t>
            </a:r>
          </a:p>
          <a:p>
            <a:r>
              <a:rPr lang="en-US" sz="2000" dirty="0" smtClean="0"/>
              <a:t>School and teacher centric focus</a:t>
            </a:r>
          </a:p>
          <a:p>
            <a:pPr lvl="1"/>
            <a:r>
              <a:rPr lang="en-US" sz="2000" dirty="0" smtClean="0"/>
              <a:t>Almost all policies try to make teachers and schools more productive</a:t>
            </a:r>
          </a:p>
          <a:p>
            <a:pPr lvl="1"/>
            <a:r>
              <a:rPr lang="en-US" sz="2000" dirty="0" smtClean="0"/>
              <a:t>Teachers and schools take the blame for lack of success  		</a:t>
            </a:r>
          </a:p>
          <a:p>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229600" cy="1143000"/>
          </a:xfrm>
        </p:spPr>
        <p:txBody>
          <a:bodyPr/>
          <a:lstStyle/>
          <a:p>
            <a:r>
              <a:rPr lang="en-US" sz="2800" dirty="0" smtClean="0"/>
              <a:t>Plan A Cannot Explain Results of Last 25 Years Indicating Possible Flawed Assumptions</a:t>
            </a:r>
            <a:endParaRPr lang="en-US" sz="2800" dirty="0"/>
          </a:p>
        </p:txBody>
      </p:sp>
      <p:sp>
        <p:nvSpPr>
          <p:cNvPr id="3" name="Content Placeholder 2"/>
          <p:cNvSpPr>
            <a:spLocks noGrp="1"/>
          </p:cNvSpPr>
          <p:nvPr>
            <p:ph idx="1"/>
          </p:nvPr>
        </p:nvSpPr>
        <p:spPr>
          <a:xfrm>
            <a:off x="533400" y="2332037"/>
            <a:ext cx="8229600" cy="4525963"/>
          </a:xfrm>
        </p:spPr>
        <p:txBody>
          <a:bodyPr/>
          <a:lstStyle/>
          <a:p>
            <a:endParaRPr lang="en-US" sz="2400" dirty="0" smtClean="0"/>
          </a:p>
          <a:p>
            <a:endParaRPr lang="en-US" sz="2400" dirty="0" smtClean="0"/>
          </a:p>
          <a:p>
            <a:r>
              <a:rPr lang="en-US" sz="2400" dirty="0" smtClean="0"/>
              <a:t>Plan A would be expected to have similar results for math and reading</a:t>
            </a:r>
          </a:p>
          <a:p>
            <a:r>
              <a:rPr lang="en-US" sz="2400" dirty="0" smtClean="0"/>
              <a:t>Plan A would be expected to have made much more progress on closing achievement score gaps</a:t>
            </a:r>
          </a:p>
          <a:p>
            <a:r>
              <a:rPr lang="en-US" sz="2400" dirty="0" smtClean="0"/>
              <a:t>New Theory Needed to Explain Results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2000" dirty="0" smtClean="0"/>
              <a:t>An Alternative to “Plan A- Drill and Kill Reading and Math” as the Dominant U.S. Educational Policy May Be Developing</a:t>
            </a:r>
            <a:r>
              <a:rPr lang="en-US" sz="2400" dirty="0" smtClean="0"/>
              <a:t/>
            </a:r>
            <a:br>
              <a:rPr lang="en-US" sz="2400" dirty="0" smtClean="0"/>
            </a:br>
            <a:endParaRPr lang="en-US" sz="2400" dirty="0"/>
          </a:p>
        </p:txBody>
      </p:sp>
      <p:sp>
        <p:nvSpPr>
          <p:cNvPr id="3" name="Content Placeholder 2"/>
          <p:cNvSpPr>
            <a:spLocks noGrp="1"/>
          </p:cNvSpPr>
          <p:nvPr>
            <p:ph idx="1"/>
          </p:nvPr>
        </p:nvSpPr>
        <p:spPr>
          <a:xfrm>
            <a:off x="381000" y="1828800"/>
            <a:ext cx="8229600" cy="4525963"/>
          </a:xfrm>
        </p:spPr>
        <p:txBody>
          <a:bodyPr/>
          <a:lstStyle/>
          <a:p>
            <a:r>
              <a:rPr lang="en-US" sz="2000" dirty="0" smtClean="0"/>
              <a:t>New research suggests </a:t>
            </a:r>
          </a:p>
          <a:p>
            <a:pPr lvl="1"/>
            <a:r>
              <a:rPr lang="en-US" sz="2000" dirty="0" smtClean="0"/>
              <a:t>Critical skills used in later reading and math are not learned in earlier reading or math</a:t>
            </a:r>
          </a:p>
          <a:p>
            <a:pPr lvl="1"/>
            <a:r>
              <a:rPr lang="en-US" sz="2000" dirty="0" smtClean="0"/>
              <a:t>These critical skills are different for math and reading </a:t>
            </a:r>
          </a:p>
          <a:p>
            <a:pPr lvl="1"/>
            <a:r>
              <a:rPr lang="en-US" sz="2000" dirty="0" smtClean="0"/>
              <a:t>Children at risk for achievement gaps have deficits in these skills</a:t>
            </a:r>
          </a:p>
          <a:p>
            <a:r>
              <a:rPr lang="en-US" sz="2000" dirty="0" smtClean="0"/>
              <a:t>These  critical skills are learned in activities prior to school entry and in subjects that seem peripheral to reading and math.</a:t>
            </a:r>
          </a:p>
          <a:p>
            <a:pPr lvl="1"/>
            <a:r>
              <a:rPr lang="en-US" sz="2000" dirty="0" smtClean="0"/>
              <a:t>Play activities involving fine motor and </a:t>
            </a:r>
            <a:r>
              <a:rPr lang="en-US" sz="2000" dirty="0" err="1" smtClean="0"/>
              <a:t>visuo</a:t>
            </a:r>
            <a:r>
              <a:rPr lang="en-US" sz="2000" dirty="0" smtClean="0"/>
              <a:t>-spatial skills,</a:t>
            </a:r>
          </a:p>
          <a:p>
            <a:pPr lvl="1"/>
            <a:r>
              <a:rPr lang="en-US" sz="2000" dirty="0" smtClean="0"/>
              <a:t>Socio-emotional and </a:t>
            </a:r>
            <a:r>
              <a:rPr lang="en-US" sz="2000" dirty="0" err="1" smtClean="0"/>
              <a:t>attentional</a:t>
            </a:r>
            <a:r>
              <a:rPr lang="en-US" sz="2000" dirty="0" smtClean="0"/>
              <a:t>(executive function) skills </a:t>
            </a:r>
          </a:p>
          <a:p>
            <a:pPr lvl="1"/>
            <a:r>
              <a:rPr lang="en-US" sz="2000" dirty="0" smtClean="0"/>
              <a:t>More attention to music, arts, physical education and early science and social science    </a:t>
            </a:r>
          </a:p>
          <a:p>
            <a:endParaRPr lang="en-US" sz="2000" dirty="0" smtClean="0"/>
          </a:p>
          <a:p>
            <a:pPr lvl="1">
              <a:buNone/>
            </a:pPr>
            <a:endParaRPr lang="en-US" sz="213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sz="2800" dirty="0" smtClean="0"/>
              <a:t>What four factors measured at kindergarten entrance are the best predictors of 8</a:t>
            </a:r>
            <a:r>
              <a:rPr lang="en-US" sz="2800" baseline="30000" dirty="0" smtClean="0"/>
              <a:t>th</a:t>
            </a:r>
            <a:r>
              <a:rPr lang="en-US" sz="2800" dirty="0" smtClean="0"/>
              <a:t> grade math scores</a:t>
            </a:r>
            <a:endParaRPr lang="en-US" sz="2800" dirty="0"/>
          </a:p>
        </p:txBody>
      </p:sp>
      <p:sp>
        <p:nvSpPr>
          <p:cNvPr id="3" name="Content Placeholder 2"/>
          <p:cNvSpPr>
            <a:spLocks noGrp="1"/>
          </p:cNvSpPr>
          <p:nvPr>
            <p:ph idx="1"/>
          </p:nvPr>
        </p:nvSpPr>
        <p:spPr>
          <a:xfrm>
            <a:off x="457200" y="1981200"/>
            <a:ext cx="8229600" cy="4525963"/>
          </a:xfrm>
        </p:spPr>
        <p:txBody>
          <a:bodyPr>
            <a:normAutofit fontScale="62500" lnSpcReduction="20000"/>
          </a:bodyPr>
          <a:lstStyle/>
          <a:p>
            <a:r>
              <a:rPr lang="en-US" dirty="0" smtClean="0"/>
              <a:t>Parent education</a:t>
            </a:r>
          </a:p>
          <a:p>
            <a:r>
              <a:rPr lang="en-US" dirty="0" smtClean="0"/>
              <a:t>Family income</a:t>
            </a:r>
          </a:p>
          <a:p>
            <a:r>
              <a:rPr lang="en-US" dirty="0" smtClean="0"/>
              <a:t>Age of mother at child’s birth</a:t>
            </a:r>
          </a:p>
          <a:p>
            <a:r>
              <a:rPr lang="en-US" dirty="0" smtClean="0"/>
              <a:t>Number of children in family</a:t>
            </a:r>
          </a:p>
          <a:p>
            <a:r>
              <a:rPr lang="en-US" dirty="0" smtClean="0"/>
              <a:t>A measure of the child’s attention</a:t>
            </a:r>
          </a:p>
          <a:p>
            <a:r>
              <a:rPr lang="en-US" dirty="0" smtClean="0"/>
              <a:t>A measure of “externalizing” behavior</a:t>
            </a:r>
          </a:p>
          <a:p>
            <a:r>
              <a:rPr lang="en-US" dirty="0" smtClean="0"/>
              <a:t>A measure of social skills</a:t>
            </a:r>
          </a:p>
          <a:p>
            <a:r>
              <a:rPr lang="en-US" dirty="0" smtClean="0"/>
              <a:t>A measure of fine motor skills</a:t>
            </a:r>
          </a:p>
          <a:p>
            <a:r>
              <a:rPr lang="en-US" dirty="0" smtClean="0"/>
              <a:t>A measure of early science and social science knowledge</a:t>
            </a:r>
          </a:p>
          <a:p>
            <a:r>
              <a:rPr lang="en-US" dirty="0" smtClean="0"/>
              <a:t>Single parent family</a:t>
            </a:r>
          </a:p>
          <a:p>
            <a:r>
              <a:rPr lang="en-US" dirty="0" smtClean="0"/>
              <a:t>Hours of TV per day</a:t>
            </a:r>
          </a:p>
          <a:p>
            <a:r>
              <a:rPr lang="en-US" dirty="0" smtClean="0"/>
              <a:t>Attended pre-school</a:t>
            </a:r>
          </a:p>
          <a:p>
            <a:r>
              <a:rPr lang="en-US" dirty="0" smtClean="0"/>
              <a:t>A reading readiness test</a:t>
            </a:r>
          </a:p>
          <a:p>
            <a:r>
              <a:rPr lang="en-US" dirty="0" smtClean="0"/>
              <a:t>A math readiness test</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four factors measured at kindergarten entrance are the best predictors of 8</a:t>
            </a:r>
            <a:r>
              <a:rPr lang="en-US" sz="2800" baseline="30000" dirty="0" smtClean="0"/>
              <a:t>th</a:t>
            </a:r>
            <a:r>
              <a:rPr lang="en-US" sz="2800" dirty="0" smtClean="0"/>
              <a:t> grade math scores</a:t>
            </a:r>
            <a:endParaRPr lang="en-US" sz="2800" dirty="0"/>
          </a:p>
        </p:txBody>
      </p:sp>
      <p:sp>
        <p:nvSpPr>
          <p:cNvPr id="3" name="Content Placeholder 2"/>
          <p:cNvSpPr>
            <a:spLocks noGrp="1"/>
          </p:cNvSpPr>
          <p:nvPr>
            <p:ph idx="1"/>
          </p:nvPr>
        </p:nvSpPr>
        <p:spPr/>
        <p:txBody>
          <a:bodyPr>
            <a:normAutofit fontScale="62500" lnSpcReduction="20000"/>
          </a:bodyPr>
          <a:lstStyle/>
          <a:p>
            <a:r>
              <a:rPr lang="en-US" dirty="0" smtClean="0"/>
              <a:t>Parent education</a:t>
            </a:r>
          </a:p>
          <a:p>
            <a:r>
              <a:rPr lang="en-US" dirty="0" smtClean="0"/>
              <a:t>Family income</a:t>
            </a:r>
          </a:p>
          <a:p>
            <a:r>
              <a:rPr lang="en-US" dirty="0" smtClean="0">
                <a:solidFill>
                  <a:srgbClr val="92D050"/>
                </a:solidFill>
              </a:rPr>
              <a:t>Age of mother at child’s birth</a:t>
            </a:r>
          </a:p>
          <a:p>
            <a:r>
              <a:rPr lang="en-US" dirty="0" smtClean="0">
                <a:solidFill>
                  <a:srgbClr val="92D050"/>
                </a:solidFill>
              </a:rPr>
              <a:t>Number of children in family</a:t>
            </a:r>
          </a:p>
          <a:p>
            <a:r>
              <a:rPr lang="en-US" dirty="0" smtClean="0"/>
              <a:t>A measure of the child’s attention</a:t>
            </a:r>
          </a:p>
          <a:p>
            <a:r>
              <a:rPr lang="en-US" dirty="0" smtClean="0"/>
              <a:t>A measure of “externalizing” behavior</a:t>
            </a:r>
          </a:p>
          <a:p>
            <a:r>
              <a:rPr lang="en-US" dirty="0" smtClean="0">
                <a:solidFill>
                  <a:srgbClr val="92D050"/>
                </a:solidFill>
              </a:rPr>
              <a:t>A measure of social skills</a:t>
            </a:r>
          </a:p>
          <a:p>
            <a:r>
              <a:rPr lang="en-US" dirty="0" smtClean="0"/>
              <a:t>A measure of fine motor skills</a:t>
            </a:r>
          </a:p>
          <a:p>
            <a:r>
              <a:rPr lang="en-US" dirty="0" smtClean="0"/>
              <a:t>A measure of early science and social science knowledge</a:t>
            </a:r>
          </a:p>
          <a:p>
            <a:r>
              <a:rPr lang="en-US" dirty="0" smtClean="0">
                <a:solidFill>
                  <a:srgbClr val="92D050"/>
                </a:solidFill>
              </a:rPr>
              <a:t>Single parent family</a:t>
            </a:r>
          </a:p>
          <a:p>
            <a:r>
              <a:rPr lang="en-US" dirty="0" smtClean="0">
                <a:solidFill>
                  <a:srgbClr val="92D050"/>
                </a:solidFill>
              </a:rPr>
              <a:t>Hours of TV per day</a:t>
            </a:r>
          </a:p>
          <a:p>
            <a:r>
              <a:rPr lang="en-US" dirty="0" smtClean="0">
                <a:solidFill>
                  <a:srgbClr val="92D050"/>
                </a:solidFill>
              </a:rPr>
              <a:t>Attended pre-school</a:t>
            </a:r>
          </a:p>
          <a:p>
            <a:r>
              <a:rPr lang="en-US" dirty="0" smtClean="0"/>
              <a:t>A reading readiness test</a:t>
            </a:r>
          </a:p>
          <a:p>
            <a:r>
              <a:rPr lang="en-US" dirty="0" smtClean="0"/>
              <a:t>A math readiness test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r>
              <a:rPr lang="en-US" sz="2800" dirty="0" smtClean="0"/>
              <a:t>What four factors measured at kindergarten entrance are the best predictors of 8</a:t>
            </a:r>
            <a:r>
              <a:rPr lang="en-US" sz="2800" baseline="30000" dirty="0" smtClean="0"/>
              <a:t>th</a:t>
            </a:r>
            <a:r>
              <a:rPr lang="en-US" sz="2800" dirty="0" smtClean="0"/>
              <a:t> grade math scores</a:t>
            </a:r>
            <a:endParaRPr lang="en-US" sz="2800" dirty="0"/>
          </a:p>
        </p:txBody>
      </p:sp>
      <p:sp>
        <p:nvSpPr>
          <p:cNvPr id="3" name="Content Placeholder 2"/>
          <p:cNvSpPr>
            <a:spLocks noGrp="1"/>
          </p:cNvSpPr>
          <p:nvPr>
            <p:ph idx="1"/>
          </p:nvPr>
        </p:nvSpPr>
        <p:spPr/>
        <p:txBody>
          <a:bodyPr>
            <a:normAutofit fontScale="62500" lnSpcReduction="20000"/>
          </a:bodyPr>
          <a:lstStyle/>
          <a:p>
            <a:r>
              <a:rPr lang="en-US" dirty="0" smtClean="0">
                <a:solidFill>
                  <a:srgbClr val="00B0F0"/>
                </a:solidFill>
              </a:rPr>
              <a:t>Parent education</a:t>
            </a:r>
          </a:p>
          <a:p>
            <a:r>
              <a:rPr lang="en-US" dirty="0" smtClean="0">
                <a:solidFill>
                  <a:srgbClr val="00B0F0"/>
                </a:solidFill>
              </a:rPr>
              <a:t>Family income</a:t>
            </a:r>
          </a:p>
          <a:p>
            <a:r>
              <a:rPr lang="en-US" dirty="0" smtClean="0">
                <a:solidFill>
                  <a:srgbClr val="92D050"/>
                </a:solidFill>
              </a:rPr>
              <a:t>Age of mother at child’s birth</a:t>
            </a:r>
          </a:p>
          <a:p>
            <a:r>
              <a:rPr lang="en-US" dirty="0" smtClean="0">
                <a:solidFill>
                  <a:srgbClr val="92D050"/>
                </a:solidFill>
              </a:rPr>
              <a:t>Number of children in family</a:t>
            </a:r>
          </a:p>
          <a:p>
            <a:r>
              <a:rPr lang="en-US" dirty="0" smtClean="0"/>
              <a:t>A measure of the child’s attention</a:t>
            </a:r>
          </a:p>
          <a:p>
            <a:r>
              <a:rPr lang="en-US" dirty="0" smtClean="0">
                <a:solidFill>
                  <a:srgbClr val="92D050"/>
                </a:solidFill>
              </a:rPr>
              <a:t>A measure of “externalizing” behavior</a:t>
            </a:r>
          </a:p>
          <a:p>
            <a:r>
              <a:rPr lang="en-US" dirty="0" smtClean="0">
                <a:solidFill>
                  <a:srgbClr val="92D050"/>
                </a:solidFill>
              </a:rPr>
              <a:t>A measure of social skills</a:t>
            </a:r>
          </a:p>
          <a:p>
            <a:r>
              <a:rPr lang="en-US" dirty="0" smtClean="0"/>
              <a:t>A measure of fine motor skills</a:t>
            </a:r>
          </a:p>
          <a:p>
            <a:r>
              <a:rPr lang="en-US" dirty="0" smtClean="0"/>
              <a:t>A measure of early science and social science knowledge</a:t>
            </a:r>
          </a:p>
          <a:p>
            <a:r>
              <a:rPr lang="en-US" dirty="0" smtClean="0">
                <a:solidFill>
                  <a:srgbClr val="92D050"/>
                </a:solidFill>
              </a:rPr>
              <a:t>Single parent family</a:t>
            </a:r>
          </a:p>
          <a:p>
            <a:r>
              <a:rPr lang="en-US" dirty="0" smtClean="0">
                <a:solidFill>
                  <a:srgbClr val="92D050"/>
                </a:solidFill>
              </a:rPr>
              <a:t>Hours of TV per day</a:t>
            </a:r>
          </a:p>
          <a:p>
            <a:r>
              <a:rPr lang="en-US" dirty="0" smtClean="0">
                <a:solidFill>
                  <a:srgbClr val="92D050"/>
                </a:solidFill>
              </a:rPr>
              <a:t>Attended pre-school</a:t>
            </a:r>
          </a:p>
          <a:p>
            <a:r>
              <a:rPr lang="en-US" dirty="0" smtClean="0">
                <a:solidFill>
                  <a:srgbClr val="00B0F0"/>
                </a:solidFill>
              </a:rPr>
              <a:t>A reading readiness test</a:t>
            </a:r>
          </a:p>
          <a:p>
            <a:r>
              <a:rPr lang="en-US" dirty="0" smtClean="0"/>
              <a:t>A math readiness test</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fontScale="90000"/>
          </a:bodyPr>
          <a:lstStyle/>
          <a:p>
            <a:r>
              <a:rPr lang="en-US" sz="2800" dirty="0" smtClean="0"/>
              <a:t>What four factors measured at kindergarten entrance are the best predictors of 8</a:t>
            </a:r>
            <a:r>
              <a:rPr lang="en-US" sz="2800" baseline="30000" dirty="0" smtClean="0"/>
              <a:t>th</a:t>
            </a:r>
            <a:r>
              <a:rPr lang="en-US" sz="2800" dirty="0" smtClean="0"/>
              <a:t> grade reading scores</a:t>
            </a:r>
            <a:endParaRPr lang="en-US" sz="2800" dirty="0"/>
          </a:p>
        </p:txBody>
      </p:sp>
      <p:sp>
        <p:nvSpPr>
          <p:cNvPr id="3" name="Content Placeholder 2"/>
          <p:cNvSpPr>
            <a:spLocks noGrp="1"/>
          </p:cNvSpPr>
          <p:nvPr>
            <p:ph idx="1"/>
          </p:nvPr>
        </p:nvSpPr>
        <p:spPr/>
        <p:txBody>
          <a:bodyPr>
            <a:normAutofit fontScale="62500" lnSpcReduction="20000"/>
          </a:bodyPr>
          <a:lstStyle/>
          <a:p>
            <a:r>
              <a:rPr lang="en-US" dirty="0" smtClean="0">
                <a:solidFill>
                  <a:srgbClr val="00B0F0"/>
                </a:solidFill>
              </a:rPr>
              <a:t>Parent education</a:t>
            </a:r>
          </a:p>
          <a:p>
            <a:r>
              <a:rPr lang="en-US" dirty="0" smtClean="0">
                <a:solidFill>
                  <a:srgbClr val="00B0F0"/>
                </a:solidFill>
              </a:rPr>
              <a:t>Family income</a:t>
            </a:r>
          </a:p>
          <a:p>
            <a:r>
              <a:rPr lang="en-US" dirty="0" smtClean="0">
                <a:solidFill>
                  <a:srgbClr val="92D050"/>
                </a:solidFill>
              </a:rPr>
              <a:t>Age of mother at child’s birth</a:t>
            </a:r>
          </a:p>
          <a:p>
            <a:r>
              <a:rPr lang="en-US" dirty="0" smtClean="0">
                <a:solidFill>
                  <a:srgbClr val="92D050"/>
                </a:solidFill>
              </a:rPr>
              <a:t>Number of children in family</a:t>
            </a:r>
          </a:p>
          <a:p>
            <a:r>
              <a:rPr lang="en-US" dirty="0" smtClean="0"/>
              <a:t>A measure of the child’s attention</a:t>
            </a:r>
          </a:p>
          <a:p>
            <a:r>
              <a:rPr lang="en-US" dirty="0" smtClean="0">
                <a:solidFill>
                  <a:srgbClr val="92D050"/>
                </a:solidFill>
              </a:rPr>
              <a:t>A measure of “externalizing” behavior</a:t>
            </a:r>
          </a:p>
          <a:p>
            <a:r>
              <a:rPr lang="en-US" dirty="0" smtClean="0">
                <a:solidFill>
                  <a:srgbClr val="92D050"/>
                </a:solidFill>
              </a:rPr>
              <a:t>A measure of social skills</a:t>
            </a:r>
          </a:p>
          <a:p>
            <a:r>
              <a:rPr lang="en-US" dirty="0" smtClean="0"/>
              <a:t>A measure of fine motor skills</a:t>
            </a:r>
          </a:p>
          <a:p>
            <a:r>
              <a:rPr lang="en-US" dirty="0" smtClean="0"/>
              <a:t>A measure of early science and social science knowledge</a:t>
            </a:r>
          </a:p>
          <a:p>
            <a:r>
              <a:rPr lang="en-US" dirty="0" smtClean="0">
                <a:solidFill>
                  <a:srgbClr val="00B0F0"/>
                </a:solidFill>
              </a:rPr>
              <a:t>Single parent family</a:t>
            </a:r>
          </a:p>
          <a:p>
            <a:r>
              <a:rPr lang="en-US" dirty="0" smtClean="0">
                <a:solidFill>
                  <a:srgbClr val="00B0F0"/>
                </a:solidFill>
              </a:rPr>
              <a:t>Hours of TV per day</a:t>
            </a:r>
          </a:p>
          <a:p>
            <a:r>
              <a:rPr lang="en-US" dirty="0" smtClean="0">
                <a:solidFill>
                  <a:srgbClr val="00B0F0"/>
                </a:solidFill>
              </a:rPr>
              <a:t>Attended  pre-school</a:t>
            </a:r>
          </a:p>
          <a:p>
            <a:r>
              <a:rPr lang="en-US" dirty="0" smtClean="0">
                <a:solidFill>
                  <a:srgbClr val="00B0F0"/>
                </a:solidFill>
              </a:rPr>
              <a:t>A reading readiness test</a:t>
            </a:r>
          </a:p>
          <a:p>
            <a:r>
              <a:rPr lang="en-US" dirty="0" smtClean="0"/>
              <a:t>A math readiness test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3" cstate="print"/>
          <a:srcRect/>
          <a:stretch>
            <a:fillRect/>
          </a:stretch>
        </p:blipFill>
        <p:spPr bwMode="auto">
          <a:xfrm>
            <a:off x="1424050" y="2281052"/>
            <a:ext cx="6400800" cy="4343400"/>
          </a:xfrm>
          <a:prstGeom prst="rect">
            <a:avLst/>
          </a:prstGeom>
          <a:noFill/>
          <a:ln w="9525">
            <a:noFill/>
            <a:miter lim="800000"/>
            <a:headEnd/>
            <a:tailEnd/>
          </a:ln>
        </p:spPr>
      </p:pic>
      <p:sp>
        <p:nvSpPr>
          <p:cNvPr id="24578" name="Text Box 4"/>
          <p:cNvSpPr txBox="1">
            <a:spLocks noChangeArrowheads="1"/>
          </p:cNvSpPr>
          <p:nvPr/>
        </p:nvSpPr>
        <p:spPr bwMode="auto">
          <a:xfrm>
            <a:off x="838200" y="1295400"/>
            <a:ext cx="7696200" cy="830997"/>
          </a:xfrm>
          <a:prstGeom prst="rect">
            <a:avLst/>
          </a:prstGeom>
          <a:noFill/>
          <a:ln w="9525">
            <a:noFill/>
            <a:miter lim="800000"/>
            <a:headEnd/>
            <a:tailEnd/>
          </a:ln>
        </p:spPr>
        <p:txBody>
          <a:bodyPr>
            <a:spAutoFit/>
          </a:bodyPr>
          <a:lstStyle/>
          <a:p>
            <a:pPr algn="ctr">
              <a:spcBef>
                <a:spcPct val="50000"/>
              </a:spcBef>
            </a:pPr>
            <a:r>
              <a:rPr lang="en-US" sz="2400" dirty="0"/>
              <a:t>Score Gaps </a:t>
            </a:r>
            <a:r>
              <a:rPr lang="en-US" sz="2400" dirty="0" smtClean="0"/>
              <a:t>are Present at </a:t>
            </a:r>
            <a:r>
              <a:rPr lang="en-US" sz="2400" dirty="0"/>
              <a:t>K </a:t>
            </a:r>
            <a:r>
              <a:rPr lang="en-US" sz="2400" dirty="0" smtClean="0"/>
              <a:t>entrance, and Change Little Through 8</a:t>
            </a:r>
            <a:r>
              <a:rPr lang="en-US" sz="2400" baseline="30000" dirty="0" smtClean="0"/>
              <a:t>th</a:t>
            </a:r>
            <a:r>
              <a:rPr lang="en-US" sz="2400" dirty="0" smtClean="0"/>
              <a:t> Grade </a:t>
            </a: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02" name="Object 2"/>
          <p:cNvGraphicFramePr>
            <a:graphicFrameLocks noChangeAspect="1"/>
          </p:cNvGraphicFramePr>
          <p:nvPr/>
        </p:nvGraphicFramePr>
        <p:xfrm>
          <a:off x="1524000" y="1395413"/>
          <a:ext cx="6096000" cy="4067175"/>
        </p:xfrm>
        <a:graphic>
          <a:graphicData uri="http://schemas.openxmlformats.org/presentationml/2006/ole">
            <mc:AlternateContent xmlns:mc="http://schemas.openxmlformats.org/markup-compatibility/2006">
              <mc:Choice xmlns:v="urn:schemas-microsoft-com:vml" Requires="v">
                <p:oleObj spid="_x0000_s543747" name="Chart" r:id="rId4" imgW="6096120" imgH="4067280" progId="MSGraph.Chart.8">
                  <p:embed followColorScheme="full"/>
                </p:oleObj>
              </mc:Choice>
              <mc:Fallback>
                <p:oleObj name="Chart" r:id="rId4" imgW="6096120" imgH="406728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5413"/>
                        <a:ext cx="60960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p:cNvGraphicFramePr>
            <a:graphicFrameLocks noChangeAspect="1"/>
          </p:cNvGraphicFramePr>
          <p:nvPr/>
        </p:nvGraphicFramePr>
        <p:xfrm>
          <a:off x="533400" y="2286000"/>
          <a:ext cx="8229600" cy="4216400"/>
        </p:xfrm>
        <a:graphic>
          <a:graphicData uri="http://schemas.openxmlformats.org/drawingml/2006/chart">
            <c:chart xmlns:c="http://schemas.openxmlformats.org/drawingml/2006/chart" xmlns:r="http://schemas.openxmlformats.org/officeDocument/2006/relationships" r:id="rId6"/>
          </a:graphicData>
        </a:graphic>
      </p:graphicFrame>
      <p:sp>
        <p:nvSpPr>
          <p:cNvPr id="358404" name="Text Box 4"/>
          <p:cNvSpPr txBox="1">
            <a:spLocks noChangeArrowheads="1"/>
          </p:cNvSpPr>
          <p:nvPr/>
        </p:nvSpPr>
        <p:spPr bwMode="auto">
          <a:xfrm>
            <a:off x="609600" y="1447800"/>
            <a:ext cx="8241359" cy="584775"/>
          </a:xfrm>
          <a:prstGeom prst="rect">
            <a:avLst/>
          </a:prstGeom>
          <a:noFill/>
          <a:ln w="9525">
            <a:noFill/>
            <a:miter lim="800000"/>
            <a:headEnd/>
            <a:tailEnd/>
          </a:ln>
          <a:effectLst/>
        </p:spPr>
        <p:txBody>
          <a:bodyPr wrap="none">
            <a:spAutoFit/>
          </a:bodyPr>
          <a:lstStyle/>
          <a:p>
            <a:pPr algn="ctr"/>
            <a:r>
              <a:rPr lang="en-US" sz="1600" dirty="0" smtClean="0"/>
              <a:t>8</a:t>
            </a:r>
            <a:r>
              <a:rPr lang="en-US" sz="1600" baseline="30000" dirty="0" smtClean="0"/>
              <a:t>th</a:t>
            </a:r>
            <a:r>
              <a:rPr lang="en-US" sz="1600" dirty="0" smtClean="0"/>
              <a:t> Grade Math is Strongly Predicted by Early Academic Math and </a:t>
            </a:r>
          </a:p>
          <a:p>
            <a:pPr algn="ctr"/>
            <a:r>
              <a:rPr lang="en-US" sz="1600" dirty="0" smtClean="0">
                <a:solidFill>
                  <a:srgbClr val="FF0000"/>
                </a:solidFill>
              </a:rPr>
              <a:t>Developmental Skills Peripherally Related to Math and not Primarily Learned Doing Math</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lstStyle/>
          <a:p>
            <a:r>
              <a:rPr lang="en-US" sz="2000" dirty="0" smtClean="0"/>
              <a:t>Something Fundamental May B</a:t>
            </a:r>
            <a:r>
              <a:rPr lang="en-US" sz="2000" b="1" dirty="0" smtClean="0"/>
              <a:t>e</a:t>
            </a:r>
            <a:r>
              <a:rPr lang="en-US" sz="2000" dirty="0" smtClean="0"/>
              <a:t> Missing in our Educational Policies </a:t>
            </a:r>
            <a:r>
              <a:rPr lang="en-US" dirty="0" smtClean="0"/>
              <a:t/>
            </a:r>
            <a:br>
              <a:rPr lang="en-US" dirty="0" smtClean="0"/>
            </a:br>
            <a:endParaRPr lang="en-US" dirty="0"/>
          </a:p>
        </p:txBody>
      </p:sp>
      <p:sp>
        <p:nvSpPr>
          <p:cNvPr id="3" name="Content Placeholder 2"/>
          <p:cNvSpPr>
            <a:spLocks noGrp="1"/>
          </p:cNvSpPr>
          <p:nvPr>
            <p:ph idx="1"/>
          </p:nvPr>
        </p:nvSpPr>
        <p:spPr>
          <a:xfrm>
            <a:off x="457200" y="1981200"/>
            <a:ext cx="8229600" cy="4525963"/>
          </a:xfrm>
        </p:spPr>
        <p:txBody>
          <a:bodyPr/>
          <a:lstStyle/>
          <a:p>
            <a:r>
              <a:rPr lang="en-US" sz="2000" dirty="0" smtClean="0"/>
              <a:t>These policies have not produced the expected results </a:t>
            </a:r>
          </a:p>
          <a:p>
            <a:r>
              <a:rPr lang="en-US" sz="2000" dirty="0" smtClean="0"/>
              <a:t>The policies cannot explain some of the success we have had</a:t>
            </a:r>
          </a:p>
          <a:p>
            <a:r>
              <a:rPr lang="en-US" sz="2000" dirty="0" smtClean="0"/>
              <a:t>New research in developmental science and neuroscience is challenging certain assumptions that underlie these policies </a:t>
            </a:r>
          </a:p>
          <a:p>
            <a:pPr lvl="1"/>
            <a:r>
              <a:rPr lang="en-US" sz="2000" dirty="0" smtClean="0"/>
              <a:t>Skills needed in later math are all learned in direct instruction in early math</a:t>
            </a:r>
          </a:p>
          <a:p>
            <a:pPr lvl="1"/>
            <a:r>
              <a:rPr lang="en-US" sz="2000" dirty="0" smtClean="0"/>
              <a:t> Schools and teachers are the problem and improving their productivity is the answer</a:t>
            </a:r>
          </a:p>
          <a:p>
            <a:pPr lvl="1"/>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426" name="Object 2"/>
          <p:cNvGraphicFramePr>
            <a:graphicFrameLocks noChangeAspect="1"/>
          </p:cNvGraphicFramePr>
          <p:nvPr/>
        </p:nvGraphicFramePr>
        <p:xfrm>
          <a:off x="1524000" y="1395413"/>
          <a:ext cx="6096000" cy="4067175"/>
        </p:xfrm>
        <a:graphic>
          <a:graphicData uri="http://schemas.openxmlformats.org/presentationml/2006/ole">
            <mc:AlternateContent xmlns:mc="http://schemas.openxmlformats.org/markup-compatibility/2006">
              <mc:Choice xmlns:v="urn:schemas-microsoft-com:vml" Requires="v">
                <p:oleObj spid="_x0000_s544771" name="Chart" r:id="rId3" imgW="6096120" imgH="4067280" progId="MSGraph.Chart.8">
                  <p:embed followColorScheme="full"/>
                </p:oleObj>
              </mc:Choice>
              <mc:Fallback>
                <p:oleObj name="Chart" r:id="rId3" imgW="6096120" imgH="406728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95413"/>
                        <a:ext cx="60960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p:cNvGraphicFramePr>
            <a:graphicFrameLocks noChangeAspect="1"/>
          </p:cNvGraphicFramePr>
          <p:nvPr/>
        </p:nvGraphicFramePr>
        <p:xfrm>
          <a:off x="685800" y="1828800"/>
          <a:ext cx="7924800" cy="4343400"/>
        </p:xfrm>
        <a:graphic>
          <a:graphicData uri="http://schemas.openxmlformats.org/drawingml/2006/chart">
            <c:chart xmlns:c="http://schemas.openxmlformats.org/drawingml/2006/chart" xmlns:r="http://schemas.openxmlformats.org/officeDocument/2006/relationships" r:id="rId5"/>
          </a:graphicData>
        </a:graphic>
      </p:graphicFrame>
      <p:sp>
        <p:nvSpPr>
          <p:cNvPr id="359428" name="Text Box 4"/>
          <p:cNvSpPr txBox="1">
            <a:spLocks noChangeArrowheads="1"/>
          </p:cNvSpPr>
          <p:nvPr/>
        </p:nvSpPr>
        <p:spPr bwMode="auto">
          <a:xfrm>
            <a:off x="1219200" y="1219200"/>
            <a:ext cx="7789312" cy="646331"/>
          </a:xfrm>
          <a:prstGeom prst="rect">
            <a:avLst/>
          </a:prstGeom>
          <a:noFill/>
          <a:ln w="9525">
            <a:noFill/>
            <a:miter lim="800000"/>
            <a:headEnd/>
            <a:tailEnd/>
          </a:ln>
          <a:effectLst/>
        </p:spPr>
        <p:txBody>
          <a:bodyPr wrap="none">
            <a:spAutoFit/>
          </a:bodyPr>
          <a:lstStyle/>
          <a:p>
            <a:pPr algn="ctr"/>
            <a:r>
              <a:rPr lang="en-US" dirty="0" smtClean="0"/>
              <a:t>8</a:t>
            </a:r>
            <a:r>
              <a:rPr lang="en-US" baseline="30000" dirty="0" smtClean="0"/>
              <a:t>th</a:t>
            </a:r>
            <a:r>
              <a:rPr lang="en-US" dirty="0" smtClean="0"/>
              <a:t> </a:t>
            </a:r>
            <a:r>
              <a:rPr lang="en-US" dirty="0"/>
              <a:t>Grade </a:t>
            </a:r>
            <a:r>
              <a:rPr lang="en-US" dirty="0" smtClean="0"/>
              <a:t>Reading is not Strongly Predicted by Early Reading, but </a:t>
            </a:r>
          </a:p>
          <a:p>
            <a:pPr algn="ctr"/>
            <a:r>
              <a:rPr lang="en-US" dirty="0" smtClean="0"/>
              <a:t>Mainly by Early General Knowledge, Developmental Skills and Early Math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426" name="Object 2"/>
          <p:cNvGraphicFramePr>
            <a:graphicFrameLocks noChangeAspect="1"/>
          </p:cNvGraphicFramePr>
          <p:nvPr/>
        </p:nvGraphicFramePr>
        <p:xfrm>
          <a:off x="1524000" y="1395413"/>
          <a:ext cx="6096000" cy="4067175"/>
        </p:xfrm>
        <a:graphic>
          <a:graphicData uri="http://schemas.openxmlformats.org/presentationml/2006/ole">
            <mc:AlternateContent xmlns:mc="http://schemas.openxmlformats.org/markup-compatibility/2006">
              <mc:Choice xmlns:v="urn:schemas-microsoft-com:vml" Requires="v">
                <p:oleObj spid="_x0000_s620547" name="Chart" r:id="rId4" imgW="6096120" imgH="4067280" progId="MSGraph.Chart.8">
                  <p:embed followColorScheme="full"/>
                </p:oleObj>
              </mc:Choice>
              <mc:Fallback>
                <p:oleObj name="Chart" r:id="rId4" imgW="6096120" imgH="406728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5413"/>
                        <a:ext cx="60960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p:cNvGraphicFramePr>
            <a:graphicFrameLocks noChangeAspect="1"/>
          </p:cNvGraphicFramePr>
          <p:nvPr/>
        </p:nvGraphicFramePr>
        <p:xfrm>
          <a:off x="685800" y="1828800"/>
          <a:ext cx="7924800" cy="4343400"/>
        </p:xfrm>
        <a:graphic>
          <a:graphicData uri="http://schemas.openxmlformats.org/drawingml/2006/chart">
            <c:chart xmlns:c="http://schemas.openxmlformats.org/drawingml/2006/chart" xmlns:r="http://schemas.openxmlformats.org/officeDocument/2006/relationships" r:id="rId6"/>
          </a:graphicData>
        </a:graphic>
      </p:graphicFrame>
      <p:sp>
        <p:nvSpPr>
          <p:cNvPr id="359428" name="Text Box 4"/>
          <p:cNvSpPr txBox="1">
            <a:spLocks noChangeArrowheads="1"/>
          </p:cNvSpPr>
          <p:nvPr/>
        </p:nvSpPr>
        <p:spPr bwMode="auto">
          <a:xfrm>
            <a:off x="1266177" y="1219200"/>
            <a:ext cx="7695376" cy="646331"/>
          </a:xfrm>
          <a:prstGeom prst="rect">
            <a:avLst/>
          </a:prstGeom>
          <a:noFill/>
          <a:ln w="9525">
            <a:noFill/>
            <a:miter lim="800000"/>
            <a:headEnd/>
            <a:tailEnd/>
          </a:ln>
          <a:effectLst/>
        </p:spPr>
        <p:txBody>
          <a:bodyPr wrap="none">
            <a:spAutoFit/>
          </a:bodyPr>
          <a:lstStyle/>
          <a:p>
            <a:pPr algn="ctr"/>
            <a:r>
              <a:rPr lang="en-US" dirty="0" smtClean="0"/>
              <a:t>Improving Early Reading is Not Sufficient to Raise Later Reading Scores,</a:t>
            </a:r>
          </a:p>
          <a:p>
            <a:pPr algn="ctr"/>
            <a:r>
              <a:rPr lang="en-US" dirty="0" smtClean="0"/>
              <a:t>But Improving Early Math will Boost Later Scores  </a:t>
            </a:r>
            <a:endParaRPr lang="en-US" dirty="0"/>
          </a:p>
        </p:txBody>
      </p:sp>
      <p:sp>
        <p:nvSpPr>
          <p:cNvPr id="6" name="TextBox 5"/>
          <p:cNvSpPr txBox="1"/>
          <p:nvPr/>
        </p:nvSpPr>
        <p:spPr>
          <a:xfrm>
            <a:off x="1752600" y="5638800"/>
            <a:ext cx="1236236" cy="369332"/>
          </a:xfrm>
          <a:prstGeom prst="rect">
            <a:avLst/>
          </a:prstGeom>
          <a:noFill/>
        </p:spPr>
        <p:txBody>
          <a:bodyPr wrap="none" rtlCol="0">
            <a:spAutoFit/>
          </a:bodyPr>
          <a:lstStyle/>
          <a:p>
            <a:r>
              <a:rPr lang="en-US" dirty="0" smtClean="0"/>
              <a:t>READING</a:t>
            </a:r>
            <a:endParaRPr lang="en-US" dirty="0"/>
          </a:p>
        </p:txBody>
      </p:sp>
      <p:sp>
        <p:nvSpPr>
          <p:cNvPr id="7" name="TextBox 6"/>
          <p:cNvSpPr txBox="1"/>
          <p:nvPr/>
        </p:nvSpPr>
        <p:spPr>
          <a:xfrm>
            <a:off x="5105400" y="5562600"/>
            <a:ext cx="1143000" cy="369332"/>
          </a:xfrm>
          <a:prstGeom prst="rect">
            <a:avLst/>
          </a:prstGeom>
          <a:noFill/>
        </p:spPr>
        <p:txBody>
          <a:bodyPr wrap="square" rtlCol="0">
            <a:spAutoFit/>
          </a:bodyPr>
          <a:lstStyle/>
          <a:p>
            <a:r>
              <a:rPr lang="en-US" dirty="0" smtClean="0"/>
              <a:t>MATH</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02" name="Object 2"/>
          <p:cNvGraphicFramePr>
            <a:graphicFrameLocks noChangeAspect="1"/>
          </p:cNvGraphicFramePr>
          <p:nvPr/>
        </p:nvGraphicFramePr>
        <p:xfrm>
          <a:off x="1524000" y="1395413"/>
          <a:ext cx="6096000" cy="4067175"/>
        </p:xfrm>
        <a:graphic>
          <a:graphicData uri="http://schemas.openxmlformats.org/presentationml/2006/ole">
            <mc:AlternateContent xmlns:mc="http://schemas.openxmlformats.org/markup-compatibility/2006">
              <mc:Choice xmlns:v="urn:schemas-microsoft-com:vml" Requires="v">
                <p:oleObj spid="_x0000_s459779" name="Chart" r:id="rId4" imgW="6096120" imgH="4067280" progId="MSGraph.Chart.8">
                  <p:embed followColorScheme="full"/>
                </p:oleObj>
              </mc:Choice>
              <mc:Fallback>
                <p:oleObj name="Chart" r:id="rId4" imgW="6096120" imgH="406728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5413"/>
                        <a:ext cx="60960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p:cNvGraphicFramePr>
            <a:graphicFrameLocks noChangeAspect="1"/>
          </p:cNvGraphicFramePr>
          <p:nvPr/>
        </p:nvGraphicFramePr>
        <p:xfrm>
          <a:off x="533400" y="2057400"/>
          <a:ext cx="8229600" cy="4216400"/>
        </p:xfrm>
        <a:graphic>
          <a:graphicData uri="http://schemas.openxmlformats.org/drawingml/2006/chart">
            <c:chart xmlns:c="http://schemas.openxmlformats.org/drawingml/2006/chart" xmlns:r="http://schemas.openxmlformats.org/officeDocument/2006/relationships" r:id="rId6"/>
          </a:graphicData>
        </a:graphic>
      </p:graphicFrame>
      <p:sp>
        <p:nvSpPr>
          <p:cNvPr id="358404" name="Text Box 4"/>
          <p:cNvSpPr txBox="1">
            <a:spLocks noChangeArrowheads="1"/>
          </p:cNvSpPr>
          <p:nvPr/>
        </p:nvSpPr>
        <p:spPr bwMode="auto">
          <a:xfrm>
            <a:off x="1371600" y="1371600"/>
            <a:ext cx="7109639" cy="646331"/>
          </a:xfrm>
          <a:prstGeom prst="rect">
            <a:avLst/>
          </a:prstGeom>
          <a:noFill/>
          <a:ln w="9525">
            <a:noFill/>
            <a:miter lim="800000"/>
            <a:headEnd/>
            <a:tailEnd/>
          </a:ln>
          <a:effectLst/>
        </p:spPr>
        <p:txBody>
          <a:bodyPr wrap="none">
            <a:spAutoFit/>
          </a:bodyPr>
          <a:lstStyle/>
          <a:p>
            <a:pPr algn="ctr"/>
            <a:r>
              <a:rPr lang="en-US" dirty="0" smtClean="0"/>
              <a:t>The Predictive Power of Early Math Declines from 1</a:t>
            </a:r>
            <a:r>
              <a:rPr lang="en-US" baseline="30000" dirty="0" smtClean="0"/>
              <a:t>st</a:t>
            </a:r>
            <a:r>
              <a:rPr lang="en-US" dirty="0" smtClean="0"/>
              <a:t> to 8</a:t>
            </a:r>
            <a:r>
              <a:rPr lang="en-US" baseline="30000" dirty="0" smtClean="0"/>
              <a:t>th</a:t>
            </a:r>
            <a:r>
              <a:rPr lang="en-US" dirty="0" smtClean="0"/>
              <a:t> Grade,</a:t>
            </a:r>
          </a:p>
          <a:p>
            <a:pPr algn="ctr"/>
            <a:r>
              <a:rPr lang="en-US" dirty="0" smtClean="0"/>
              <a:t>but the Early Developmental Skills Get Stronger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426" name="Object 2"/>
          <p:cNvGraphicFramePr>
            <a:graphicFrameLocks noChangeAspect="1"/>
          </p:cNvGraphicFramePr>
          <p:nvPr/>
        </p:nvGraphicFramePr>
        <p:xfrm>
          <a:off x="1524000" y="1395413"/>
          <a:ext cx="6096000" cy="4067175"/>
        </p:xfrm>
        <a:graphic>
          <a:graphicData uri="http://schemas.openxmlformats.org/presentationml/2006/ole">
            <mc:AlternateContent xmlns:mc="http://schemas.openxmlformats.org/markup-compatibility/2006">
              <mc:Choice xmlns:v="urn:schemas-microsoft-com:vml" Requires="v">
                <p:oleObj spid="_x0000_s458755" name="Chart" r:id="rId3" imgW="6096120" imgH="4067280" progId="MSGraph.Chart.8">
                  <p:embed followColorScheme="full"/>
                </p:oleObj>
              </mc:Choice>
              <mc:Fallback>
                <p:oleObj name="Chart" r:id="rId3" imgW="6096120" imgH="4067280"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95413"/>
                        <a:ext cx="60960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p:cNvGraphicFramePr>
            <a:graphicFrameLocks noChangeAspect="1"/>
          </p:cNvGraphicFramePr>
          <p:nvPr/>
        </p:nvGraphicFramePr>
        <p:xfrm>
          <a:off x="609600" y="2133600"/>
          <a:ext cx="7924800" cy="4343400"/>
        </p:xfrm>
        <a:graphic>
          <a:graphicData uri="http://schemas.openxmlformats.org/drawingml/2006/chart">
            <c:chart xmlns:c="http://schemas.openxmlformats.org/drawingml/2006/chart" xmlns:r="http://schemas.openxmlformats.org/officeDocument/2006/relationships" r:id="rId5"/>
          </a:graphicData>
        </a:graphic>
      </p:graphicFrame>
      <p:sp>
        <p:nvSpPr>
          <p:cNvPr id="359428" name="Text Box 4"/>
          <p:cNvSpPr txBox="1">
            <a:spLocks noChangeArrowheads="1"/>
          </p:cNvSpPr>
          <p:nvPr/>
        </p:nvSpPr>
        <p:spPr bwMode="auto">
          <a:xfrm>
            <a:off x="990600" y="1676400"/>
            <a:ext cx="7366119" cy="646331"/>
          </a:xfrm>
          <a:prstGeom prst="rect">
            <a:avLst/>
          </a:prstGeom>
          <a:noFill/>
          <a:ln w="9525">
            <a:noFill/>
            <a:miter lim="800000"/>
            <a:headEnd/>
            <a:tailEnd/>
          </a:ln>
          <a:effectLst/>
        </p:spPr>
        <p:txBody>
          <a:bodyPr wrap="none">
            <a:spAutoFit/>
          </a:bodyPr>
          <a:lstStyle/>
          <a:p>
            <a:pPr algn="ctr"/>
            <a:r>
              <a:rPr lang="en-US" dirty="0" smtClean="0"/>
              <a:t>Early Reading Predicts Reading Through “Learning to Read”, </a:t>
            </a:r>
          </a:p>
          <a:p>
            <a:pPr algn="ctr"/>
            <a:r>
              <a:rPr lang="en-US" dirty="0" smtClean="0"/>
              <a:t>but Early General Knowledge Predicts in the “Reading to Learn” Stage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1143000"/>
          </a:xfrm>
        </p:spPr>
        <p:txBody>
          <a:bodyPr/>
          <a:lstStyle/>
          <a:p>
            <a:r>
              <a:rPr lang="en-US" sz="3600" dirty="0" smtClean="0"/>
              <a:t>Black-White Gaps in Early Developmental Skills are Substantial</a:t>
            </a:r>
            <a:endParaRPr lang="en-US" sz="3600" dirty="0"/>
          </a:p>
        </p:txBody>
      </p:sp>
      <p:graphicFrame>
        <p:nvGraphicFramePr>
          <p:cNvPr id="4" name="Content Placeholder 3"/>
          <p:cNvGraphicFramePr>
            <a:graphicFrameLocks noGrp="1"/>
          </p:cNvGraphicFramePr>
          <p:nvPr>
            <p:ph idx="1"/>
          </p:nvPr>
        </p:nvGraphicFramePr>
        <p:xfrm>
          <a:off x="457200" y="2819400"/>
          <a:ext cx="8229600" cy="381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itle 1"/>
          <p:cNvSpPr>
            <a:spLocks noGrp="1"/>
          </p:cNvSpPr>
          <p:nvPr>
            <p:ph type="title" idx="4294967295"/>
          </p:nvPr>
        </p:nvSpPr>
        <p:spPr>
          <a:xfrm>
            <a:off x="381000" y="914400"/>
            <a:ext cx="8229600" cy="1143000"/>
          </a:xfrm>
        </p:spPr>
        <p:txBody>
          <a:bodyPr/>
          <a:lstStyle/>
          <a:p>
            <a:r>
              <a:rPr lang="en-US" sz="3200" dirty="0" smtClean="0"/>
              <a:t>Estimated Effect on Achievement Score Gap from Equalizing Early Developmental Skills</a:t>
            </a:r>
            <a:endParaRPr lang="en-US" sz="3200" dirty="0"/>
          </a:p>
        </p:txBody>
      </p:sp>
      <p:graphicFrame>
        <p:nvGraphicFramePr>
          <p:cNvPr id="288770" name="Content Placeholder 3"/>
          <p:cNvGraphicFramePr>
            <a:graphicFrameLocks noGrp="1"/>
          </p:cNvGraphicFramePr>
          <p:nvPr>
            <p:ph idx="4294967295"/>
          </p:nvPr>
        </p:nvGraphicFramePr>
        <p:xfrm>
          <a:off x="457200" y="2133600"/>
          <a:ext cx="8229600" cy="4038600"/>
        </p:xfrm>
        <a:graphic>
          <a:graphicData uri="http://schemas.openxmlformats.org/presentationml/2006/ole">
            <mc:AlternateContent xmlns:mc="http://schemas.openxmlformats.org/markup-compatibility/2006">
              <mc:Choice xmlns:v="urn:schemas-microsoft-com:vml" Requires="v">
                <p:oleObj spid="_x0000_s621571" name="Worksheet" r:id="rId4" imgW="8219969" imgH="4200436" progId="Excel.Sheet.8">
                  <p:embed/>
                </p:oleObj>
              </mc:Choice>
              <mc:Fallback>
                <p:oleObj name="Worksheet" r:id="rId4" imgW="8219969" imgH="4200436" progId="Excel.Shee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133600"/>
                        <a:ext cx="8229600" cy="403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752600" y="5943600"/>
            <a:ext cx="1915909" cy="369332"/>
          </a:xfrm>
          <a:prstGeom prst="rect">
            <a:avLst/>
          </a:prstGeom>
          <a:noFill/>
        </p:spPr>
        <p:txBody>
          <a:bodyPr wrap="none" rtlCol="0">
            <a:spAutoFit/>
          </a:bodyPr>
          <a:lstStyle/>
          <a:p>
            <a:r>
              <a:rPr lang="en-US" dirty="0" smtClean="0"/>
              <a:t>Black-White Gap</a:t>
            </a:r>
            <a:endParaRPr lang="en-US" dirty="0"/>
          </a:p>
        </p:txBody>
      </p:sp>
      <p:sp>
        <p:nvSpPr>
          <p:cNvPr id="6" name="TextBox 5"/>
          <p:cNvSpPr txBox="1"/>
          <p:nvPr/>
        </p:nvSpPr>
        <p:spPr>
          <a:xfrm>
            <a:off x="5257800" y="5943600"/>
            <a:ext cx="2236510" cy="369332"/>
          </a:xfrm>
          <a:prstGeom prst="rect">
            <a:avLst/>
          </a:prstGeom>
          <a:noFill/>
        </p:spPr>
        <p:txBody>
          <a:bodyPr wrap="none" rtlCol="0">
            <a:spAutoFit/>
          </a:bodyPr>
          <a:lstStyle/>
          <a:p>
            <a:r>
              <a:rPr lang="en-US" dirty="0" smtClean="0"/>
              <a:t>Hispanic-White Gap</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lstStyle/>
          <a:p>
            <a:r>
              <a:rPr lang="en-US" sz="2400" dirty="0" smtClean="0"/>
              <a:t>These Three Developmental Factors May Underlie Three Important Neural Networks Used in Later Learning</a:t>
            </a:r>
            <a:endParaRPr lang="en-US" sz="2400" dirty="0"/>
          </a:p>
        </p:txBody>
      </p:sp>
      <p:sp>
        <p:nvSpPr>
          <p:cNvPr id="3" name="Content Placeholder 2"/>
          <p:cNvSpPr>
            <a:spLocks noGrp="1"/>
          </p:cNvSpPr>
          <p:nvPr>
            <p:ph idx="1"/>
          </p:nvPr>
        </p:nvSpPr>
        <p:spPr/>
        <p:txBody>
          <a:bodyPr/>
          <a:lstStyle/>
          <a:p>
            <a:endParaRPr lang="en-US" b="1" dirty="0" smtClean="0"/>
          </a:p>
          <a:p>
            <a:r>
              <a:rPr lang="en-US" dirty="0" smtClean="0"/>
              <a:t>Executive Function (Pre-frontal)</a:t>
            </a:r>
          </a:p>
          <a:p>
            <a:r>
              <a:rPr lang="en-US" dirty="0" smtClean="0"/>
              <a:t>Fine Motor Skills (Procedural Learning Network--Cerebellum, Basal Ganglia and Pre-frontal)</a:t>
            </a:r>
          </a:p>
          <a:p>
            <a:r>
              <a:rPr lang="en-US" dirty="0" smtClean="0"/>
              <a:t>General Knowledge (Declarative Learning and Associational Learning Network-- (Hippocampus)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81000" y="685800"/>
            <a:ext cx="8229600" cy="1143000"/>
          </a:xfrm>
        </p:spPr>
        <p:txBody>
          <a:bodyPr/>
          <a:lstStyle/>
          <a:p>
            <a:r>
              <a:rPr lang="en-US" sz="2800" dirty="0" smtClean="0"/>
              <a:t>Motor Tasks are Deceptively Complex to Learn</a:t>
            </a:r>
            <a:br>
              <a:rPr lang="en-US" sz="2800" dirty="0" smtClean="0"/>
            </a:br>
            <a:endParaRPr lang="en-US" sz="2800" dirty="0" smtClean="0"/>
          </a:p>
        </p:txBody>
      </p:sp>
      <p:sp>
        <p:nvSpPr>
          <p:cNvPr id="3" name="Content Placeholder 2"/>
          <p:cNvSpPr>
            <a:spLocks noGrp="1"/>
          </p:cNvSpPr>
          <p:nvPr>
            <p:ph idx="1"/>
          </p:nvPr>
        </p:nvSpPr>
        <p:spPr/>
        <p:txBody>
          <a:bodyPr>
            <a:normAutofit/>
          </a:bodyPr>
          <a:lstStyle/>
          <a:p>
            <a:pPr lvl="1">
              <a:lnSpc>
                <a:spcPct val="90000"/>
              </a:lnSpc>
            </a:pPr>
            <a:r>
              <a:rPr lang="en-US" dirty="0" smtClean="0"/>
              <a:t>A motor task may require coordination of thousands of muscles firing in precise millisecond order</a:t>
            </a:r>
          </a:p>
          <a:p>
            <a:pPr lvl="1">
              <a:lnSpc>
                <a:spcPct val="90000"/>
              </a:lnSpc>
            </a:pPr>
            <a:r>
              <a:rPr lang="en-US" dirty="0" smtClean="0"/>
              <a:t> Significant cognitive capacity is built to learn motor skills</a:t>
            </a:r>
          </a:p>
          <a:p>
            <a:pPr lvl="1">
              <a:lnSpc>
                <a:spcPct val="90000"/>
              </a:lnSpc>
            </a:pPr>
            <a:r>
              <a:rPr lang="en-US" dirty="0" smtClean="0"/>
              <a:t>Neuroscience evidence suggests that neural networks built for motor skills are later used in math learning</a:t>
            </a:r>
          </a:p>
          <a:p>
            <a:pPr lvl="1">
              <a:lnSpc>
                <a:spcPct val="90000"/>
              </a:lnSpc>
            </a:pPr>
            <a:r>
              <a:rPr lang="en-US" dirty="0" smtClean="0"/>
              <a:t>Deficits in fine motor skills may impair later math learning </a:t>
            </a:r>
          </a:p>
          <a:p>
            <a:pPr lvl="1">
              <a:lnSpc>
                <a:spcPct val="90000"/>
              </a:lnSpc>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685800" y="8382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chemeClr val="tx1"/>
                </a:solidFill>
              </a:rPr>
              <a:t>Minds in Motion Project Background</a:t>
            </a:r>
          </a:p>
        </p:txBody>
      </p:sp>
      <p:sp>
        <p:nvSpPr>
          <p:cNvPr id="3075" name="Content Placeholder 2"/>
          <p:cNvSpPr>
            <a:spLocks noGrp="1"/>
          </p:cNvSpPr>
          <p:nvPr>
            <p:ph idx="1"/>
          </p:nvPr>
        </p:nvSpPr>
        <p:spPr>
          <a:xfrm>
            <a:off x="457200" y="1447800"/>
            <a:ext cx="8229600" cy="4830763"/>
          </a:xfrm>
        </p:spPr>
        <p:txBody>
          <a:bodyPr/>
          <a:lstStyle/>
          <a:p>
            <a:pPr eaLnBrk="1" hangingPunct="1"/>
            <a:r>
              <a:rPr lang="en-US" sz="2400" dirty="0" smtClean="0"/>
              <a:t>Children’s early fine motor skills are strongly predictive of their later achievement, particularly in math </a:t>
            </a:r>
          </a:p>
          <a:p>
            <a:pPr eaLnBrk="1" hangingPunct="1"/>
            <a:r>
              <a:rPr lang="en-US" sz="2400" dirty="0" smtClean="0"/>
              <a:t>There are extraordinarily large gaps in children’s fine motor skills at kindergarten entry related to race/ethnicity and social class </a:t>
            </a:r>
          </a:p>
          <a:p>
            <a:pPr eaLnBrk="1" hangingPunct="1"/>
            <a:r>
              <a:rPr lang="en-US" sz="2400" dirty="0" smtClean="0"/>
              <a:t>Development of early fine motor skills occurs through opportunities afforded through play, music and arts</a:t>
            </a:r>
          </a:p>
          <a:p>
            <a:pPr eaLnBrk="1" hangingPunct="1"/>
            <a:r>
              <a:rPr lang="en-US" sz="2400" dirty="0" smtClean="0"/>
              <a:t>A particular type of play- replicating figures or models-is a very strong predictor of later math skills  </a:t>
            </a:r>
          </a:p>
          <a:p>
            <a:pPr eaLnBrk="1" hangingPunct="1"/>
            <a:endParaRPr lang="en-US" sz="2000" dirty="0" smtClean="0"/>
          </a:p>
          <a:p>
            <a:pPr eaLnBrk="1" hangingPunct="1"/>
            <a:endParaRPr lang="en-US" dirty="0" smtClean="0"/>
          </a:p>
        </p:txBody>
      </p:sp>
      <p:sp>
        <p:nvSpPr>
          <p:cNvPr id="3076" name="Footer Placeholder 3"/>
          <p:cNvSpPr>
            <a:spLocks noGrp="1"/>
          </p:cNvSpPr>
          <p:nvPr>
            <p:ph type="ftr" sz="quarter" idx="11"/>
          </p:nvPr>
        </p:nvSpPr>
        <p:spPr>
          <a:noFill/>
        </p:spPr>
        <p:txBody>
          <a:bodyPr/>
          <a:lstStyle/>
          <a:p>
            <a:r>
              <a:rPr lang="en-US" smtClean="0"/>
              <a:t>Discover. Create.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075">
                                            <p:txEl>
                                              <p:pRg st="0" end="0"/>
                                            </p:txEl>
                                          </p:spTgt>
                                        </p:tgtEl>
                                        <p:attrNameLst>
                                          <p:attrName>ppt_c</p:attrName>
                                        </p:attrNameLst>
                                      </p:cBhvr>
                                      <p:to>
                                        <a:srgbClr val="DDDDDD"/>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075">
                                            <p:txEl>
                                              <p:pRg st="1" end="1"/>
                                            </p:txEl>
                                          </p:spTgt>
                                        </p:tgtEl>
                                        <p:attrNameLst>
                                          <p:attrName>ppt_c</p:attrName>
                                        </p:attrNameLst>
                                      </p:cBhvr>
                                      <p:to>
                                        <a:srgbClr val="DDDDDD"/>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075">
                                            <p:txEl>
                                              <p:pRg st="2" end="2"/>
                                            </p:txEl>
                                          </p:spTgt>
                                        </p:tgtEl>
                                        <p:attrNameLst>
                                          <p:attrName>ppt_c</p:attrName>
                                        </p:attrNameLst>
                                      </p:cBhvr>
                                      <p:to>
                                        <a:srgbClr val="DDDDDD"/>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075">
                                            <p:txEl>
                                              <p:pRg st="3" end="3"/>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1"/>
          </p:nvPr>
        </p:nvSpPr>
        <p:spPr>
          <a:noFill/>
        </p:spPr>
        <p:txBody>
          <a:bodyPr/>
          <a:lstStyle/>
          <a:p>
            <a:r>
              <a:rPr lang="en-US" smtClean="0"/>
              <a:t>Discover. Create. Change.</a:t>
            </a:r>
          </a:p>
        </p:txBody>
      </p:sp>
      <p:sp>
        <p:nvSpPr>
          <p:cNvPr id="15363" name="Title 1"/>
          <p:cNvSpPr>
            <a:spLocks noGrp="1"/>
          </p:cNvSpPr>
          <p:nvPr>
            <p:ph type="title"/>
          </p:nvPr>
        </p:nvSpPr>
        <p:spPr bwMode="auto">
          <a:xfrm>
            <a:off x="0" y="0"/>
            <a:ext cx="91440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sz="3200" b="1" dirty="0" smtClean="0"/>
          </a:p>
        </p:txBody>
      </p:sp>
      <p:pic>
        <p:nvPicPr>
          <p:cNvPr id="13316" name="Picture 2"/>
          <p:cNvPicPr>
            <a:picLocks noChangeAspect="1" noChangeArrowheads="1"/>
          </p:cNvPicPr>
          <p:nvPr/>
        </p:nvPicPr>
        <p:blipFill>
          <a:blip r:embed="rId3" cstate="print"/>
          <a:srcRect/>
          <a:stretch>
            <a:fillRect/>
          </a:stretch>
        </p:blipFill>
        <p:spPr bwMode="auto">
          <a:xfrm>
            <a:off x="2743200" y="2286000"/>
            <a:ext cx="3122613" cy="2743200"/>
          </a:xfrm>
          <a:prstGeom prst="rect">
            <a:avLst/>
          </a:prstGeom>
          <a:noFill/>
          <a:ln w="9525">
            <a:noFill/>
            <a:miter lim="800000"/>
            <a:headEnd/>
            <a:tailEnd/>
          </a:ln>
        </p:spPr>
      </p:pic>
      <p:sp>
        <p:nvSpPr>
          <p:cNvPr id="13318" name="TextBox 14"/>
          <p:cNvSpPr txBox="1">
            <a:spLocks noChangeArrowheads="1"/>
          </p:cNvSpPr>
          <p:nvPr/>
        </p:nvSpPr>
        <p:spPr bwMode="auto">
          <a:xfrm>
            <a:off x="1219200" y="1676400"/>
            <a:ext cx="2209800" cy="369888"/>
          </a:xfrm>
          <a:prstGeom prst="rect">
            <a:avLst/>
          </a:prstGeom>
          <a:noFill/>
          <a:ln w="9525">
            <a:noFill/>
            <a:miter lim="800000"/>
            <a:headEnd/>
            <a:tailEnd/>
          </a:ln>
        </p:spPr>
        <p:txBody>
          <a:bodyPr>
            <a:spAutoFit/>
          </a:bodyPr>
          <a:lstStyle/>
          <a:p>
            <a:r>
              <a:rPr lang="en-US"/>
              <a:t>Impulse Control</a:t>
            </a:r>
          </a:p>
        </p:txBody>
      </p:sp>
      <p:sp>
        <p:nvSpPr>
          <p:cNvPr id="13319" name="TextBox 15"/>
          <p:cNvSpPr txBox="1">
            <a:spLocks noChangeArrowheads="1"/>
          </p:cNvSpPr>
          <p:nvPr/>
        </p:nvSpPr>
        <p:spPr bwMode="auto">
          <a:xfrm>
            <a:off x="6096000" y="2667000"/>
            <a:ext cx="2667000" cy="369888"/>
          </a:xfrm>
          <a:prstGeom prst="rect">
            <a:avLst/>
          </a:prstGeom>
          <a:noFill/>
          <a:ln w="9525">
            <a:noFill/>
            <a:miter lim="800000"/>
            <a:headEnd/>
            <a:tailEnd/>
          </a:ln>
        </p:spPr>
        <p:txBody>
          <a:bodyPr>
            <a:spAutoFit/>
          </a:bodyPr>
          <a:lstStyle/>
          <a:p>
            <a:r>
              <a:rPr lang="en-US" dirty="0"/>
              <a:t>Spatial Transformations</a:t>
            </a:r>
          </a:p>
        </p:txBody>
      </p:sp>
      <p:sp>
        <p:nvSpPr>
          <p:cNvPr id="13320" name="TextBox 16"/>
          <p:cNvSpPr txBox="1">
            <a:spLocks noChangeArrowheads="1"/>
          </p:cNvSpPr>
          <p:nvPr/>
        </p:nvSpPr>
        <p:spPr bwMode="auto">
          <a:xfrm>
            <a:off x="381000" y="3048000"/>
            <a:ext cx="2209800" cy="369888"/>
          </a:xfrm>
          <a:prstGeom prst="rect">
            <a:avLst/>
          </a:prstGeom>
          <a:noFill/>
          <a:ln w="9525">
            <a:noFill/>
            <a:miter lim="800000"/>
            <a:headEnd/>
            <a:tailEnd/>
          </a:ln>
        </p:spPr>
        <p:txBody>
          <a:bodyPr>
            <a:spAutoFit/>
          </a:bodyPr>
          <a:lstStyle/>
          <a:p>
            <a:r>
              <a:rPr lang="en-US"/>
              <a:t>Motor Planning</a:t>
            </a:r>
          </a:p>
        </p:txBody>
      </p:sp>
      <p:sp>
        <p:nvSpPr>
          <p:cNvPr id="13321" name="TextBox 17"/>
          <p:cNvSpPr txBox="1">
            <a:spLocks noChangeArrowheads="1"/>
          </p:cNvSpPr>
          <p:nvPr/>
        </p:nvSpPr>
        <p:spPr bwMode="auto">
          <a:xfrm>
            <a:off x="457200" y="4038600"/>
            <a:ext cx="2438400" cy="369888"/>
          </a:xfrm>
          <a:prstGeom prst="rect">
            <a:avLst/>
          </a:prstGeom>
          <a:noFill/>
          <a:ln w="9525">
            <a:noFill/>
            <a:miter lim="800000"/>
            <a:headEnd/>
            <a:tailEnd/>
          </a:ln>
        </p:spPr>
        <p:txBody>
          <a:bodyPr>
            <a:spAutoFit/>
          </a:bodyPr>
          <a:lstStyle/>
          <a:p>
            <a:r>
              <a:rPr lang="en-US"/>
              <a:t>Hand/Finger Strength</a:t>
            </a:r>
          </a:p>
        </p:txBody>
      </p:sp>
      <p:sp>
        <p:nvSpPr>
          <p:cNvPr id="13322" name="TextBox 18"/>
          <p:cNvSpPr txBox="1">
            <a:spLocks noChangeArrowheads="1"/>
          </p:cNvSpPr>
          <p:nvPr/>
        </p:nvSpPr>
        <p:spPr bwMode="auto">
          <a:xfrm>
            <a:off x="685800" y="4876800"/>
            <a:ext cx="2209800" cy="369888"/>
          </a:xfrm>
          <a:prstGeom prst="rect">
            <a:avLst/>
          </a:prstGeom>
          <a:noFill/>
          <a:ln w="9525">
            <a:noFill/>
            <a:miter lim="800000"/>
            <a:headEnd/>
            <a:tailEnd/>
          </a:ln>
        </p:spPr>
        <p:txBody>
          <a:bodyPr>
            <a:spAutoFit/>
          </a:bodyPr>
          <a:lstStyle/>
          <a:p>
            <a:r>
              <a:rPr lang="en-US"/>
              <a:t>Motor Precision</a:t>
            </a:r>
          </a:p>
        </p:txBody>
      </p:sp>
      <p:sp>
        <p:nvSpPr>
          <p:cNvPr id="13323" name="TextBox 19"/>
          <p:cNvSpPr txBox="1">
            <a:spLocks noChangeArrowheads="1"/>
          </p:cNvSpPr>
          <p:nvPr/>
        </p:nvSpPr>
        <p:spPr bwMode="auto">
          <a:xfrm>
            <a:off x="5486400" y="1828800"/>
            <a:ext cx="2209800" cy="369888"/>
          </a:xfrm>
          <a:prstGeom prst="rect">
            <a:avLst/>
          </a:prstGeom>
          <a:noFill/>
          <a:ln w="9525">
            <a:noFill/>
            <a:miter lim="800000"/>
            <a:headEnd/>
            <a:tailEnd/>
          </a:ln>
        </p:spPr>
        <p:txBody>
          <a:bodyPr>
            <a:spAutoFit/>
          </a:bodyPr>
          <a:lstStyle/>
          <a:p>
            <a:r>
              <a:rPr lang="en-US" dirty="0"/>
              <a:t>Visual Perception</a:t>
            </a:r>
          </a:p>
        </p:txBody>
      </p:sp>
      <p:sp>
        <p:nvSpPr>
          <p:cNvPr id="13324" name="TextBox 20"/>
          <p:cNvSpPr txBox="1">
            <a:spLocks noChangeArrowheads="1"/>
          </p:cNvSpPr>
          <p:nvPr/>
        </p:nvSpPr>
        <p:spPr bwMode="auto">
          <a:xfrm>
            <a:off x="3581400" y="1524000"/>
            <a:ext cx="2209800" cy="369888"/>
          </a:xfrm>
          <a:prstGeom prst="rect">
            <a:avLst/>
          </a:prstGeom>
          <a:noFill/>
          <a:ln w="9525">
            <a:noFill/>
            <a:miter lim="800000"/>
            <a:headEnd/>
            <a:tailEnd/>
          </a:ln>
        </p:spPr>
        <p:txBody>
          <a:bodyPr>
            <a:spAutoFit/>
          </a:bodyPr>
          <a:lstStyle/>
          <a:p>
            <a:r>
              <a:rPr lang="en-US" dirty="0"/>
              <a:t>Working Memory</a:t>
            </a:r>
          </a:p>
        </p:txBody>
      </p:sp>
      <p:sp>
        <p:nvSpPr>
          <p:cNvPr id="13325" name="TextBox 22"/>
          <p:cNvSpPr txBox="1">
            <a:spLocks noChangeArrowheads="1"/>
          </p:cNvSpPr>
          <p:nvPr/>
        </p:nvSpPr>
        <p:spPr bwMode="auto">
          <a:xfrm>
            <a:off x="6477000" y="4191000"/>
            <a:ext cx="2209800" cy="369888"/>
          </a:xfrm>
          <a:prstGeom prst="rect">
            <a:avLst/>
          </a:prstGeom>
          <a:noFill/>
          <a:ln w="9525">
            <a:noFill/>
            <a:miter lim="800000"/>
            <a:headEnd/>
            <a:tailEnd/>
          </a:ln>
        </p:spPr>
        <p:txBody>
          <a:bodyPr>
            <a:spAutoFit/>
          </a:bodyPr>
          <a:lstStyle/>
          <a:p>
            <a:r>
              <a:rPr lang="en-US"/>
              <a:t>Proprioception</a:t>
            </a:r>
          </a:p>
        </p:txBody>
      </p:sp>
      <p:sp>
        <p:nvSpPr>
          <p:cNvPr id="13326" name="TextBox 23"/>
          <p:cNvSpPr txBox="1">
            <a:spLocks noChangeArrowheads="1"/>
          </p:cNvSpPr>
          <p:nvPr/>
        </p:nvSpPr>
        <p:spPr bwMode="auto">
          <a:xfrm>
            <a:off x="6019800" y="4876800"/>
            <a:ext cx="2209800" cy="369888"/>
          </a:xfrm>
          <a:prstGeom prst="rect">
            <a:avLst/>
          </a:prstGeom>
          <a:noFill/>
          <a:ln w="9525">
            <a:noFill/>
            <a:miter lim="800000"/>
            <a:headEnd/>
            <a:tailEnd/>
          </a:ln>
        </p:spPr>
        <p:txBody>
          <a:bodyPr>
            <a:spAutoFit/>
          </a:bodyPr>
          <a:lstStyle/>
          <a:p>
            <a:r>
              <a:rPr lang="en-US"/>
              <a:t>Attention/On Task</a:t>
            </a:r>
          </a:p>
        </p:txBody>
      </p:sp>
      <p:sp>
        <p:nvSpPr>
          <p:cNvPr id="13327" name="TextBox 24"/>
          <p:cNvSpPr txBox="1">
            <a:spLocks noChangeArrowheads="1"/>
          </p:cNvSpPr>
          <p:nvPr/>
        </p:nvSpPr>
        <p:spPr bwMode="auto">
          <a:xfrm>
            <a:off x="6477000" y="3505200"/>
            <a:ext cx="2667000" cy="369888"/>
          </a:xfrm>
          <a:prstGeom prst="rect">
            <a:avLst/>
          </a:prstGeom>
          <a:noFill/>
          <a:ln w="9525">
            <a:noFill/>
            <a:miter lim="800000"/>
            <a:headEnd/>
            <a:tailEnd/>
          </a:ln>
        </p:spPr>
        <p:txBody>
          <a:bodyPr>
            <a:spAutoFit/>
          </a:bodyPr>
          <a:lstStyle/>
          <a:p>
            <a:r>
              <a:rPr lang="en-US" dirty="0" err="1"/>
              <a:t>Visuo</a:t>
            </a:r>
            <a:r>
              <a:rPr lang="en-US" dirty="0"/>
              <a:t>-spatial</a:t>
            </a:r>
          </a:p>
        </p:txBody>
      </p:sp>
      <p:sp>
        <p:nvSpPr>
          <p:cNvPr id="13328" name="TextBox 25"/>
          <p:cNvSpPr txBox="1">
            <a:spLocks noChangeArrowheads="1"/>
          </p:cNvSpPr>
          <p:nvPr/>
        </p:nvSpPr>
        <p:spPr bwMode="auto">
          <a:xfrm>
            <a:off x="2514600" y="5562600"/>
            <a:ext cx="2667000" cy="369888"/>
          </a:xfrm>
          <a:prstGeom prst="rect">
            <a:avLst/>
          </a:prstGeom>
          <a:noFill/>
          <a:ln w="9525">
            <a:noFill/>
            <a:miter lim="800000"/>
            <a:headEnd/>
            <a:tailEnd/>
          </a:ln>
        </p:spPr>
        <p:txBody>
          <a:bodyPr>
            <a:spAutoFit/>
          </a:bodyPr>
          <a:lstStyle/>
          <a:p>
            <a:r>
              <a:rPr lang="en-US"/>
              <a:t>Visual Motor</a:t>
            </a:r>
          </a:p>
        </p:txBody>
      </p:sp>
      <p:sp>
        <p:nvSpPr>
          <p:cNvPr id="13329" name="TextBox 26"/>
          <p:cNvSpPr txBox="1">
            <a:spLocks noChangeArrowheads="1"/>
          </p:cNvSpPr>
          <p:nvPr/>
        </p:nvSpPr>
        <p:spPr bwMode="auto">
          <a:xfrm>
            <a:off x="533400" y="2362200"/>
            <a:ext cx="2286000" cy="369888"/>
          </a:xfrm>
          <a:prstGeom prst="rect">
            <a:avLst/>
          </a:prstGeom>
          <a:noFill/>
          <a:ln w="9525">
            <a:noFill/>
            <a:miter lim="800000"/>
            <a:headEnd/>
            <a:tailEnd/>
          </a:ln>
        </p:spPr>
        <p:txBody>
          <a:bodyPr>
            <a:spAutoFit/>
          </a:bodyPr>
          <a:lstStyle/>
          <a:p>
            <a:r>
              <a:rPr lang="en-US"/>
              <a:t>Executive Functions</a:t>
            </a:r>
          </a:p>
        </p:txBody>
      </p:sp>
      <p:sp>
        <p:nvSpPr>
          <p:cNvPr id="13330" name="TextBox 27"/>
          <p:cNvSpPr txBox="1">
            <a:spLocks noChangeArrowheads="1"/>
          </p:cNvSpPr>
          <p:nvPr/>
        </p:nvSpPr>
        <p:spPr bwMode="auto">
          <a:xfrm>
            <a:off x="4800600" y="5562600"/>
            <a:ext cx="2209800" cy="369888"/>
          </a:xfrm>
          <a:prstGeom prst="rect">
            <a:avLst/>
          </a:prstGeom>
          <a:noFill/>
          <a:ln w="9525">
            <a:noFill/>
            <a:miter lim="800000"/>
            <a:headEnd/>
            <a:tailEnd/>
          </a:ln>
        </p:spPr>
        <p:txBody>
          <a:bodyPr>
            <a:spAutoFit/>
          </a:bodyPr>
          <a:lstStyle/>
          <a:p>
            <a:r>
              <a:rPr lang="en-US"/>
              <a:t>Sensorimotor</a:t>
            </a:r>
          </a:p>
        </p:txBody>
      </p:sp>
      <p:sp>
        <p:nvSpPr>
          <p:cNvPr id="18" name="TextBox 17"/>
          <p:cNvSpPr txBox="1"/>
          <p:nvPr/>
        </p:nvSpPr>
        <p:spPr>
          <a:xfrm>
            <a:off x="1295400" y="1066800"/>
            <a:ext cx="6186309" cy="369332"/>
          </a:xfrm>
          <a:prstGeom prst="rect">
            <a:avLst/>
          </a:prstGeom>
          <a:noFill/>
        </p:spPr>
        <p:txBody>
          <a:bodyPr wrap="none" rtlCol="0">
            <a:spAutoFit/>
          </a:bodyPr>
          <a:lstStyle/>
          <a:p>
            <a:r>
              <a:rPr lang="en-US" dirty="0" smtClean="0"/>
              <a:t>Fine Motor Skills Draws on a Wide Set of Neural Functions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3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3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3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3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Topics</a:t>
            </a:r>
            <a:endParaRPr lang="en-US" dirty="0"/>
          </a:p>
        </p:txBody>
      </p:sp>
      <p:sp>
        <p:nvSpPr>
          <p:cNvPr id="3" name="Content Placeholder 2"/>
          <p:cNvSpPr>
            <a:spLocks noGrp="1"/>
          </p:cNvSpPr>
          <p:nvPr>
            <p:ph idx="1"/>
          </p:nvPr>
        </p:nvSpPr>
        <p:spPr>
          <a:xfrm>
            <a:off x="457200" y="2133600"/>
            <a:ext cx="8229600" cy="4525963"/>
          </a:xfrm>
        </p:spPr>
        <p:txBody>
          <a:bodyPr/>
          <a:lstStyle/>
          <a:p>
            <a:r>
              <a:rPr lang="en-US" sz="2400" dirty="0" smtClean="0"/>
              <a:t>The Puzzling Results of Current Education Policies</a:t>
            </a:r>
          </a:p>
          <a:p>
            <a:endParaRPr lang="en-US" sz="2400" dirty="0" smtClean="0"/>
          </a:p>
          <a:p>
            <a:r>
              <a:rPr lang="en-US" sz="2400" dirty="0" smtClean="0"/>
              <a:t>New Theory and Evidence That May Help Explain These Results</a:t>
            </a:r>
          </a:p>
          <a:p>
            <a:pPr lvl="1"/>
            <a:r>
              <a:rPr lang="en-US" sz="2000" dirty="0" smtClean="0"/>
              <a:t>What measures known at kindergarten entrance explains 8</a:t>
            </a:r>
            <a:r>
              <a:rPr lang="en-US" sz="2000" baseline="30000" dirty="0" smtClean="0"/>
              <a:t>th</a:t>
            </a:r>
            <a:r>
              <a:rPr lang="en-US" sz="2000" dirty="0" smtClean="0"/>
              <a:t> grade achievement ?</a:t>
            </a:r>
          </a:p>
          <a:p>
            <a:pPr lvl="1"/>
            <a:r>
              <a:rPr lang="en-US" sz="2000" dirty="0" smtClean="0"/>
              <a:t> Experimental evidence- Minds in Motion(MIM) </a:t>
            </a:r>
            <a:endParaRPr lang="en-US" sz="2400" dirty="0" smtClean="0"/>
          </a:p>
          <a:p>
            <a:pPr>
              <a:buNone/>
            </a:pPr>
            <a:r>
              <a:rPr lang="en-US" sz="2400" dirty="0" smtClean="0"/>
              <a:t> </a:t>
            </a:r>
          </a:p>
          <a:p>
            <a:r>
              <a:rPr lang="en-US" sz="2400" dirty="0" smtClean="0"/>
              <a:t>New Directions for Policy</a:t>
            </a:r>
          </a:p>
          <a:p>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381000" y="7620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Copy This Design</a:t>
            </a:r>
            <a:r>
              <a:rPr lang="en-US" dirty="0" smtClean="0">
                <a:solidFill>
                  <a:schemeClr val="bg1"/>
                </a:solidFill>
              </a:rPr>
              <a:t/>
            </a:r>
            <a:br>
              <a:rPr lang="en-US" dirty="0" smtClean="0">
                <a:solidFill>
                  <a:schemeClr val="bg1"/>
                </a:solidFill>
              </a:rPr>
            </a:br>
            <a:endParaRPr lang="en-US" dirty="0" smtClean="0">
              <a:solidFill>
                <a:schemeClr val="bg1"/>
              </a:solidFill>
            </a:endParaRPr>
          </a:p>
        </p:txBody>
      </p:sp>
      <p:sp>
        <p:nvSpPr>
          <p:cNvPr id="12291" name="Footer Placeholder 3"/>
          <p:cNvSpPr>
            <a:spLocks noGrp="1"/>
          </p:cNvSpPr>
          <p:nvPr>
            <p:ph type="ftr" sz="quarter" idx="11"/>
          </p:nvPr>
        </p:nvSpPr>
        <p:spPr>
          <a:noFill/>
        </p:spPr>
        <p:txBody>
          <a:bodyPr/>
          <a:lstStyle/>
          <a:p>
            <a:r>
              <a:rPr lang="en-US" smtClean="0"/>
              <a:t>Discover. Create. Change.</a:t>
            </a:r>
          </a:p>
        </p:txBody>
      </p:sp>
      <p:grpSp>
        <p:nvGrpSpPr>
          <p:cNvPr id="2" name="Group 6"/>
          <p:cNvGrpSpPr>
            <a:grpSpLocks/>
          </p:cNvGrpSpPr>
          <p:nvPr/>
        </p:nvGrpSpPr>
        <p:grpSpPr bwMode="auto">
          <a:xfrm>
            <a:off x="2514600" y="1905000"/>
            <a:ext cx="3657600" cy="3581400"/>
            <a:chOff x="2514600" y="2438400"/>
            <a:chExt cx="3657600" cy="3581400"/>
          </a:xfrm>
        </p:grpSpPr>
        <p:sp>
          <p:nvSpPr>
            <p:cNvPr id="15" name="Smiley Face 14"/>
            <p:cNvSpPr/>
            <p:nvPr/>
          </p:nvSpPr>
          <p:spPr>
            <a:xfrm>
              <a:off x="2514600" y="2438400"/>
              <a:ext cx="3657600" cy="3581400"/>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Plaque 13"/>
            <p:cNvSpPr/>
            <p:nvPr/>
          </p:nvSpPr>
          <p:spPr>
            <a:xfrm>
              <a:off x="3124200" y="2667000"/>
              <a:ext cx="2438400" cy="2362200"/>
            </a:xfrm>
            <a:prstGeom prst="plaque">
              <a:avLst>
                <a:gd name="adj" fmla="val 350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CROSS_TARGET.jpg"/>
          <p:cNvPicPr>
            <a:picLocks noChangeAspect="1"/>
          </p:cNvPicPr>
          <p:nvPr/>
        </p:nvPicPr>
        <p:blipFill>
          <a:blip r:embed="rId3" cstate="print"/>
          <a:srcRect/>
          <a:stretch>
            <a:fillRect/>
          </a:stretch>
        </p:blipFill>
        <p:spPr bwMode="auto">
          <a:xfrm>
            <a:off x="3200400" y="533400"/>
            <a:ext cx="2625725" cy="2184400"/>
          </a:xfrm>
          <a:prstGeom prst="rect">
            <a:avLst/>
          </a:prstGeom>
          <a:noFill/>
          <a:ln w="9525">
            <a:noFill/>
            <a:miter lim="800000"/>
            <a:headEnd/>
            <a:tailEnd/>
          </a:ln>
        </p:spPr>
      </p:pic>
      <p:pic>
        <p:nvPicPr>
          <p:cNvPr id="33795" name="Picture 5" descr="1132_high_cross.jpg"/>
          <p:cNvPicPr>
            <a:picLocks noChangeAspect="1"/>
          </p:cNvPicPr>
          <p:nvPr/>
        </p:nvPicPr>
        <p:blipFill>
          <a:blip r:embed="rId4" cstate="print"/>
          <a:srcRect/>
          <a:stretch>
            <a:fillRect/>
          </a:stretch>
        </p:blipFill>
        <p:spPr bwMode="auto">
          <a:xfrm>
            <a:off x="6172200" y="2819400"/>
            <a:ext cx="2317750" cy="2530475"/>
          </a:xfrm>
          <a:prstGeom prst="rect">
            <a:avLst/>
          </a:prstGeom>
          <a:noFill/>
          <a:ln w="9525">
            <a:noFill/>
            <a:miter lim="800000"/>
            <a:headEnd/>
            <a:tailEnd/>
          </a:ln>
        </p:spPr>
      </p:pic>
      <p:pic>
        <p:nvPicPr>
          <p:cNvPr id="33796" name="Picture 3" descr="1082_low_cross.jpg"/>
          <p:cNvPicPr>
            <a:picLocks noChangeAspect="1"/>
          </p:cNvPicPr>
          <p:nvPr/>
        </p:nvPicPr>
        <p:blipFill>
          <a:blip r:embed="rId5" cstate="print"/>
          <a:srcRect/>
          <a:stretch>
            <a:fillRect/>
          </a:stretch>
        </p:blipFill>
        <p:spPr bwMode="auto">
          <a:xfrm>
            <a:off x="457200" y="3200400"/>
            <a:ext cx="3151188" cy="2259013"/>
          </a:xfrm>
          <a:prstGeom prst="rect">
            <a:avLst/>
          </a:prstGeom>
          <a:noFill/>
          <a:ln w="9525">
            <a:noFill/>
            <a:miter lim="800000"/>
            <a:headEnd/>
            <a:tailEnd/>
          </a:ln>
        </p:spPr>
      </p:pic>
      <p:pic>
        <p:nvPicPr>
          <p:cNvPr id="33797" name="Picture 6" descr="NEPSY_samples_1003_cross.jpg"/>
          <p:cNvPicPr>
            <a:picLocks noChangeAspect="1"/>
          </p:cNvPicPr>
          <p:nvPr/>
        </p:nvPicPr>
        <p:blipFill>
          <a:blip r:embed="rId6" cstate="print"/>
          <a:srcRect/>
          <a:stretch>
            <a:fillRect/>
          </a:stretch>
        </p:blipFill>
        <p:spPr bwMode="auto">
          <a:xfrm>
            <a:off x="3352800" y="3505200"/>
            <a:ext cx="2295525" cy="2014538"/>
          </a:xfrm>
          <a:prstGeom prst="rect">
            <a:avLst/>
          </a:prstGeom>
          <a:noFill/>
          <a:ln w="9525">
            <a:noFill/>
            <a:miter lim="800000"/>
            <a:headEnd/>
            <a:tailEnd/>
          </a:ln>
        </p:spPr>
      </p:pic>
      <p:sp>
        <p:nvSpPr>
          <p:cNvPr id="33798" name="TextBox 7"/>
          <p:cNvSpPr txBox="1">
            <a:spLocks noChangeArrowheads="1"/>
          </p:cNvSpPr>
          <p:nvPr/>
        </p:nvSpPr>
        <p:spPr bwMode="auto">
          <a:xfrm>
            <a:off x="152400" y="304800"/>
            <a:ext cx="2319338" cy="369888"/>
          </a:xfrm>
          <a:prstGeom prst="rect">
            <a:avLst/>
          </a:prstGeom>
          <a:noFill/>
          <a:ln w="9525">
            <a:noFill/>
            <a:miter lim="800000"/>
            <a:headEnd/>
            <a:tailEnd/>
          </a:ln>
        </p:spPr>
        <p:txBody>
          <a:bodyPr wrap="none">
            <a:spAutoFit/>
          </a:bodyPr>
          <a:lstStyle/>
          <a:p>
            <a:r>
              <a:rPr lang="en-US">
                <a:latin typeface="Calibri" pitchFamily="-105" charset="0"/>
              </a:rPr>
              <a:t>Minds in Motion, 2009</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1042_mid_prism.jpg"/>
          <p:cNvPicPr>
            <a:picLocks noChangeAspect="1"/>
          </p:cNvPicPr>
          <p:nvPr/>
        </p:nvPicPr>
        <p:blipFill>
          <a:blip r:embed="rId3" cstate="print"/>
          <a:srcRect/>
          <a:stretch>
            <a:fillRect/>
          </a:stretch>
        </p:blipFill>
        <p:spPr bwMode="auto">
          <a:xfrm>
            <a:off x="5889625" y="3124200"/>
            <a:ext cx="3025775" cy="3251200"/>
          </a:xfrm>
          <a:prstGeom prst="rect">
            <a:avLst/>
          </a:prstGeom>
          <a:noFill/>
          <a:ln w="9525">
            <a:noFill/>
            <a:miter lim="800000"/>
            <a:headEnd/>
            <a:tailEnd/>
          </a:ln>
        </p:spPr>
      </p:pic>
      <p:pic>
        <p:nvPicPr>
          <p:cNvPr id="31747" name="Picture 5" descr="1144_high_prism.jpg"/>
          <p:cNvPicPr>
            <a:picLocks noChangeAspect="1"/>
          </p:cNvPicPr>
          <p:nvPr/>
        </p:nvPicPr>
        <p:blipFill>
          <a:blip r:embed="rId4" cstate="print"/>
          <a:srcRect/>
          <a:stretch>
            <a:fillRect/>
          </a:stretch>
        </p:blipFill>
        <p:spPr bwMode="auto">
          <a:xfrm>
            <a:off x="2816225" y="3581400"/>
            <a:ext cx="2898775" cy="2514600"/>
          </a:xfrm>
          <a:prstGeom prst="rect">
            <a:avLst/>
          </a:prstGeom>
          <a:noFill/>
          <a:ln w="9525">
            <a:noFill/>
            <a:miter lim="800000"/>
            <a:headEnd/>
            <a:tailEnd/>
          </a:ln>
        </p:spPr>
      </p:pic>
      <p:pic>
        <p:nvPicPr>
          <p:cNvPr id="31748" name="Picture 6" descr="PRISM_TARGET.jpg"/>
          <p:cNvPicPr>
            <a:picLocks noChangeAspect="1"/>
          </p:cNvPicPr>
          <p:nvPr/>
        </p:nvPicPr>
        <p:blipFill>
          <a:blip r:embed="rId5" cstate="print"/>
          <a:srcRect/>
          <a:stretch>
            <a:fillRect/>
          </a:stretch>
        </p:blipFill>
        <p:spPr bwMode="auto">
          <a:xfrm>
            <a:off x="2971800" y="304800"/>
            <a:ext cx="3124200" cy="2978150"/>
          </a:xfrm>
          <a:prstGeom prst="rect">
            <a:avLst/>
          </a:prstGeom>
          <a:noFill/>
          <a:ln w="9525">
            <a:noFill/>
            <a:miter lim="800000"/>
            <a:headEnd/>
            <a:tailEnd/>
          </a:ln>
        </p:spPr>
      </p:pic>
      <p:pic>
        <p:nvPicPr>
          <p:cNvPr id="31749" name="Picture 7" descr="NEPSY_samples_1010_prism.jpg"/>
          <p:cNvPicPr>
            <a:picLocks noChangeAspect="1"/>
          </p:cNvPicPr>
          <p:nvPr/>
        </p:nvPicPr>
        <p:blipFill>
          <a:blip r:embed="rId6" cstate="print"/>
          <a:srcRect/>
          <a:stretch>
            <a:fillRect/>
          </a:stretch>
        </p:blipFill>
        <p:spPr bwMode="auto">
          <a:xfrm>
            <a:off x="30163" y="3733800"/>
            <a:ext cx="2865437" cy="2289175"/>
          </a:xfrm>
          <a:prstGeom prst="rect">
            <a:avLst/>
          </a:prstGeom>
          <a:noFill/>
          <a:ln w="9525">
            <a:noFill/>
            <a:miter lim="800000"/>
            <a:headEnd/>
            <a:tailEnd/>
          </a:ln>
        </p:spPr>
      </p:pic>
      <p:sp>
        <p:nvSpPr>
          <p:cNvPr id="31750" name="TextBox 8"/>
          <p:cNvSpPr txBox="1">
            <a:spLocks noChangeArrowheads="1"/>
          </p:cNvSpPr>
          <p:nvPr/>
        </p:nvSpPr>
        <p:spPr bwMode="auto">
          <a:xfrm>
            <a:off x="152400" y="304800"/>
            <a:ext cx="2319338" cy="369888"/>
          </a:xfrm>
          <a:prstGeom prst="rect">
            <a:avLst/>
          </a:prstGeom>
          <a:noFill/>
          <a:ln w="9525">
            <a:noFill/>
            <a:miter lim="800000"/>
            <a:headEnd/>
            <a:tailEnd/>
          </a:ln>
        </p:spPr>
        <p:txBody>
          <a:bodyPr wrap="none">
            <a:spAutoFit/>
          </a:bodyPr>
          <a:lstStyle/>
          <a:p>
            <a:r>
              <a:rPr lang="en-US">
                <a:latin typeface="Calibri" pitchFamily="-105" charset="0"/>
              </a:rPr>
              <a:t>Minds in Motion, 2009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3810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 </a:t>
            </a:r>
          </a:p>
        </p:txBody>
      </p:sp>
      <p:sp>
        <p:nvSpPr>
          <p:cNvPr id="22531" name="Content Placeholder 2"/>
          <p:cNvSpPr>
            <a:spLocks noGrp="1"/>
          </p:cNvSpPr>
          <p:nvPr>
            <p:ph idx="1"/>
          </p:nvPr>
        </p:nvSpPr>
        <p:spPr>
          <a:xfrm>
            <a:off x="381000" y="1600200"/>
            <a:ext cx="8229600" cy="4572000"/>
          </a:xfrm>
        </p:spPr>
        <p:txBody>
          <a:bodyPr/>
          <a:lstStyle/>
          <a:p>
            <a:r>
              <a:rPr lang="en-US" sz="1990" dirty="0" smtClean="0"/>
              <a:t>WINGS for Kids</a:t>
            </a:r>
          </a:p>
          <a:p>
            <a:pPr lvl="1"/>
            <a:r>
              <a:rPr lang="en-US" sz="1990" dirty="0" smtClean="0"/>
              <a:t>Afterschool program in 3 schools in Charleston, SC</a:t>
            </a:r>
          </a:p>
          <a:p>
            <a:pPr lvl="1"/>
            <a:r>
              <a:rPr lang="en-US" sz="1990" dirty="0" smtClean="0"/>
              <a:t>3 hours per day five days a week</a:t>
            </a:r>
          </a:p>
          <a:p>
            <a:pPr lvl="1"/>
            <a:r>
              <a:rPr lang="en-US" sz="1990" dirty="0" smtClean="0"/>
              <a:t>Social Emotional Learning (SEL) curriculum</a:t>
            </a:r>
          </a:p>
          <a:p>
            <a:pPr lvl="1"/>
            <a:r>
              <a:rPr lang="en-US" sz="1990" dirty="0" smtClean="0"/>
              <a:t>Very high risk children</a:t>
            </a:r>
          </a:p>
          <a:p>
            <a:r>
              <a:rPr lang="en-US" sz="1990" dirty="0" smtClean="0"/>
              <a:t>MIM Implementation</a:t>
            </a:r>
          </a:p>
          <a:p>
            <a:pPr lvl="1"/>
            <a:r>
              <a:rPr lang="en-US" sz="1990" dirty="0" smtClean="0"/>
              <a:t>Randomize 87 Children to MIM or regular activity</a:t>
            </a:r>
          </a:p>
          <a:p>
            <a:pPr lvl="1"/>
            <a:r>
              <a:rPr lang="en-US" sz="1990" dirty="0" smtClean="0"/>
              <a:t>45 minutes/day during “Choice Time”</a:t>
            </a:r>
          </a:p>
          <a:p>
            <a:pPr lvl="1"/>
            <a:r>
              <a:rPr lang="en-US" sz="1990" dirty="0" smtClean="0"/>
              <a:t>27 weeks</a:t>
            </a:r>
          </a:p>
          <a:p>
            <a:pPr lvl="1"/>
            <a:r>
              <a:rPr lang="en-US" sz="1990" dirty="0" smtClean="0"/>
              <a:t>7 groups of 5-7 children</a:t>
            </a:r>
          </a:p>
          <a:p>
            <a:pPr lvl="1"/>
            <a:r>
              <a:rPr lang="en-US" sz="1990" dirty="0" smtClean="0"/>
              <a:t>Kindergarten and first graders</a:t>
            </a:r>
          </a:p>
          <a:p>
            <a:pPr lvl="1"/>
            <a:r>
              <a:rPr lang="en-US" sz="1990" dirty="0" smtClean="0"/>
              <a:t>Implemented by WINGS leaders</a:t>
            </a:r>
          </a:p>
          <a:p>
            <a:pPr lvl="1"/>
            <a:endParaRPr lang="en-US" dirty="0" smtClean="0"/>
          </a:p>
        </p:txBody>
      </p:sp>
      <p:sp>
        <p:nvSpPr>
          <p:cNvPr id="21508" name="Footer Placeholder 3"/>
          <p:cNvSpPr>
            <a:spLocks noGrp="1"/>
          </p:cNvSpPr>
          <p:nvPr>
            <p:ph type="ftr" sz="quarter" idx="11"/>
          </p:nvPr>
        </p:nvSpPr>
        <p:spPr>
          <a:noFill/>
        </p:spPr>
        <p:txBody>
          <a:bodyPr/>
          <a:lstStyle/>
          <a:p>
            <a:r>
              <a:rPr lang="en-US" smtClean="0"/>
              <a:t>Discover. Create. Change.</a:t>
            </a:r>
          </a:p>
        </p:txBody>
      </p:sp>
      <p:sp>
        <p:nvSpPr>
          <p:cNvPr id="6" name="Title 1"/>
          <p:cNvSpPr txBox="1">
            <a:spLocks/>
          </p:cNvSpPr>
          <p:nvPr/>
        </p:nvSpPr>
        <p:spPr bwMode="auto">
          <a:xfrm>
            <a:off x="914400" y="914400"/>
            <a:ext cx="8229600" cy="762000"/>
          </a:xfrm>
          <a:prstGeom prst="rect">
            <a:avLst/>
          </a:prstGeom>
          <a:solidFill>
            <a:schemeClr val="bg1"/>
          </a:solidFill>
          <a:ln>
            <a:miter lim="800000"/>
            <a:headEnd/>
            <a:tailEnd/>
          </a:ln>
        </p:spPr>
        <p:txBody>
          <a:bodyPr/>
          <a:lstStyle/>
          <a:p>
            <a:pPr algn="ctr">
              <a:defRPr/>
            </a:pPr>
            <a:r>
              <a:rPr lang="en-US" sz="3200" kern="0" dirty="0">
                <a:solidFill>
                  <a:schemeClr val="tx2"/>
                </a:solidFill>
                <a:latin typeface="+mj-lt"/>
                <a:ea typeface="+mj-ea"/>
                <a:cs typeface="+mj-cs"/>
              </a:rPr>
              <a:t>Implementation </a:t>
            </a:r>
            <a:r>
              <a:rPr lang="en-US" sz="3200" kern="0" dirty="0" smtClean="0">
                <a:solidFill>
                  <a:schemeClr val="tx2"/>
                </a:solidFill>
                <a:latin typeface="+mj-lt"/>
                <a:ea typeface="+mj-ea"/>
                <a:cs typeface="+mj-cs"/>
              </a:rPr>
              <a:t>of Minds </a:t>
            </a:r>
            <a:r>
              <a:rPr lang="en-US" sz="3200" kern="0" dirty="0">
                <a:solidFill>
                  <a:schemeClr val="tx2"/>
                </a:solidFill>
                <a:latin typeface="+mj-lt"/>
                <a:ea typeface="+mj-ea"/>
                <a:cs typeface="+mj-cs"/>
              </a:rPr>
              <a:t>in Motion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0" end="0"/>
                                            </p:txEl>
                                          </p:spTgt>
                                        </p:tgtEl>
                                        <p:attrNameLst>
                                          <p:attrName>ppt_c</p:attrName>
                                        </p:attrNameLst>
                                      </p:cBhvr>
                                      <p:to>
                                        <a:srgbClr val="DDDDDD"/>
                                      </p:to>
                                    </p:animClr>
                                  </p:sub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1" end="1"/>
                                            </p:txEl>
                                          </p:spTgt>
                                        </p:tgtEl>
                                        <p:attrNameLst>
                                          <p:attrName>ppt_c</p:attrName>
                                        </p:attrNameLst>
                                      </p:cBhvr>
                                      <p:to>
                                        <a:srgbClr val="DDDDDD"/>
                                      </p:to>
                                    </p:animClr>
                                  </p:sub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2" end="2"/>
                                            </p:txEl>
                                          </p:spTgt>
                                        </p:tgtEl>
                                        <p:attrNameLst>
                                          <p:attrName>ppt_c</p:attrName>
                                        </p:attrNameLst>
                                      </p:cBhvr>
                                      <p:to>
                                        <a:srgbClr val="DDDDDD"/>
                                      </p:to>
                                    </p:animClr>
                                  </p:subTnLst>
                                </p:cTn>
                              </p:par>
                              <p:par>
                                <p:cTn id="11" presetID="1"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3" end="3"/>
                                            </p:txEl>
                                          </p:spTgt>
                                        </p:tgtEl>
                                        <p:attrNameLst>
                                          <p:attrName>ppt_c</p:attrName>
                                        </p:attrNameLst>
                                      </p:cBhvr>
                                      <p:to>
                                        <a:srgbClr val="DDDDDD"/>
                                      </p:to>
                                    </p:animClr>
                                  </p:subTnLst>
                                </p:cTn>
                              </p:par>
                              <p:par>
                                <p:cTn id="13" presetID="1" presetClass="entr" presetSubtype="0" fill="hold" grpId="0"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4" end="4"/>
                                            </p:txEl>
                                          </p:spTgt>
                                        </p:tgtEl>
                                        <p:attrNameLst>
                                          <p:attrName>ppt_c</p:attrName>
                                        </p:attrNameLst>
                                      </p:cBhvr>
                                      <p:to>
                                        <a:srgbClr val="DDDDDD"/>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5" end="5"/>
                                            </p:txEl>
                                          </p:spTgt>
                                        </p:tgtEl>
                                        <p:attrNameLst>
                                          <p:attrName>ppt_c</p:attrName>
                                        </p:attrNameLst>
                                      </p:cBhvr>
                                      <p:to>
                                        <a:srgbClr val="DDDDDD"/>
                                      </p:to>
                                    </p:animClr>
                                  </p:subTnLst>
                                </p:cTn>
                              </p:par>
                              <p:par>
                                <p:cTn id="19" presetID="1" presetClass="entr" presetSubtype="0" fill="hold" grpId="0" nodeType="withEffect">
                                  <p:stCondLst>
                                    <p:cond delay="0"/>
                                  </p:stCondLst>
                                  <p:childTnLst>
                                    <p:set>
                                      <p:cBhvr>
                                        <p:cTn id="20" dur="1" fill="hold">
                                          <p:stCondLst>
                                            <p:cond delay="0"/>
                                          </p:stCondLst>
                                        </p:cTn>
                                        <p:tgtEl>
                                          <p:spTgt spid="2253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6" end="6"/>
                                            </p:txEl>
                                          </p:spTgt>
                                        </p:tgtEl>
                                        <p:attrNameLst>
                                          <p:attrName>ppt_c</p:attrName>
                                        </p:attrNameLst>
                                      </p:cBhvr>
                                      <p:to>
                                        <a:srgbClr val="DDDDDD"/>
                                      </p:to>
                                    </p:animClr>
                                  </p:subTnLst>
                                </p:cTn>
                              </p:par>
                              <p:par>
                                <p:cTn id="21" presetID="1" presetClass="entr" presetSubtype="0" fill="hold" grpId="0" nodeType="withEffect">
                                  <p:stCondLst>
                                    <p:cond delay="0"/>
                                  </p:stCondLst>
                                  <p:childTnLst>
                                    <p:set>
                                      <p:cBhvr>
                                        <p:cTn id="22" dur="1" fill="hold">
                                          <p:stCondLst>
                                            <p:cond delay="0"/>
                                          </p:stCondLst>
                                        </p:cTn>
                                        <p:tgtEl>
                                          <p:spTgt spid="2253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7" end="7"/>
                                            </p:txEl>
                                          </p:spTgt>
                                        </p:tgtEl>
                                        <p:attrNameLst>
                                          <p:attrName>ppt_c</p:attrName>
                                        </p:attrNameLst>
                                      </p:cBhvr>
                                      <p:to>
                                        <a:srgbClr val="DDDDDD"/>
                                      </p:to>
                                    </p:animClr>
                                  </p:subTnLst>
                                </p:cTn>
                              </p:par>
                              <p:par>
                                <p:cTn id="23" presetID="1" presetClass="entr" presetSubtype="0" fill="hold" grpId="0" nodeType="withEffect">
                                  <p:stCondLst>
                                    <p:cond delay="0"/>
                                  </p:stCondLst>
                                  <p:childTnLst>
                                    <p:set>
                                      <p:cBhvr>
                                        <p:cTn id="24" dur="1" fill="hold">
                                          <p:stCondLst>
                                            <p:cond delay="0"/>
                                          </p:stCondLst>
                                        </p:cTn>
                                        <p:tgtEl>
                                          <p:spTgt spid="22531">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8" end="8"/>
                                            </p:txEl>
                                          </p:spTgt>
                                        </p:tgtEl>
                                        <p:attrNameLst>
                                          <p:attrName>ppt_c</p:attrName>
                                        </p:attrNameLst>
                                      </p:cBhvr>
                                      <p:to>
                                        <a:srgbClr val="DDDDDD"/>
                                      </p:to>
                                    </p:animClr>
                                  </p:subTnLst>
                                </p:cTn>
                              </p:par>
                              <p:par>
                                <p:cTn id="25" presetID="1" presetClass="entr" presetSubtype="0" fill="hold" grpId="0" nodeType="withEffect">
                                  <p:stCondLst>
                                    <p:cond delay="0"/>
                                  </p:stCondLst>
                                  <p:childTnLst>
                                    <p:set>
                                      <p:cBhvr>
                                        <p:cTn id="26" dur="1" fill="hold">
                                          <p:stCondLst>
                                            <p:cond delay="0"/>
                                          </p:stCondLst>
                                        </p:cTn>
                                        <p:tgtEl>
                                          <p:spTgt spid="22531">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9" end="9"/>
                                            </p:txEl>
                                          </p:spTgt>
                                        </p:tgtEl>
                                        <p:attrNameLst>
                                          <p:attrName>ppt_c</p:attrName>
                                        </p:attrNameLst>
                                      </p:cBhvr>
                                      <p:to>
                                        <a:srgbClr val="DDDDDD"/>
                                      </p:to>
                                    </p:animClr>
                                  </p:subTnLst>
                                </p:cTn>
                              </p:par>
                              <p:par>
                                <p:cTn id="27" presetID="1" presetClass="entr" presetSubtype="0" fill="hold" grpId="0" nodeType="withEffect">
                                  <p:stCondLst>
                                    <p:cond delay="0"/>
                                  </p:stCondLst>
                                  <p:childTnLst>
                                    <p:set>
                                      <p:cBhvr>
                                        <p:cTn id="28" dur="1" fill="hold">
                                          <p:stCondLst>
                                            <p:cond delay="0"/>
                                          </p:stCondLst>
                                        </p:cTn>
                                        <p:tgtEl>
                                          <p:spTgt spid="22531">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10" end="10"/>
                                            </p:txEl>
                                          </p:spTgt>
                                        </p:tgtEl>
                                        <p:attrNameLst>
                                          <p:attrName>ppt_c</p:attrName>
                                        </p:attrNameLst>
                                      </p:cBhvr>
                                      <p:to>
                                        <a:srgbClr val="DDDDDD"/>
                                      </p:to>
                                    </p:animClr>
                                  </p:subTnLst>
                                </p:cTn>
                              </p:par>
                              <p:par>
                                <p:cTn id="29" presetID="1" presetClass="entr" presetSubtype="0" fill="hold" grpId="0" nodeType="withEffect">
                                  <p:stCondLst>
                                    <p:cond delay="0"/>
                                  </p:stCondLst>
                                  <p:childTnLst>
                                    <p:set>
                                      <p:cBhvr>
                                        <p:cTn id="30" dur="1" fill="hold">
                                          <p:stCondLst>
                                            <p:cond delay="0"/>
                                          </p:stCondLst>
                                        </p:cTn>
                                        <p:tgtEl>
                                          <p:spTgt spid="22531">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11" end="11"/>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solidFill>
                  <a:schemeClr val="bg1"/>
                </a:solidFill>
              </a:rPr>
              <a:t>Study Design</a:t>
            </a:r>
          </a:p>
        </p:txBody>
      </p:sp>
      <p:sp>
        <p:nvSpPr>
          <p:cNvPr id="25603" name="Content Placeholder 2"/>
          <p:cNvSpPr>
            <a:spLocks noGrp="1"/>
          </p:cNvSpPr>
          <p:nvPr>
            <p:ph idx="1"/>
          </p:nvPr>
        </p:nvSpPr>
        <p:spPr/>
        <p:txBody>
          <a:bodyPr/>
          <a:lstStyle/>
          <a:p>
            <a:pPr eaLnBrk="1" hangingPunct="1"/>
            <a:r>
              <a:rPr lang="en-US" sz="2200" dirty="0" smtClean="0"/>
              <a:t>Kindergarten and 1</a:t>
            </a:r>
            <a:r>
              <a:rPr lang="en-US" sz="2200" baseline="30000" dirty="0" smtClean="0"/>
              <a:t>st</a:t>
            </a:r>
            <a:r>
              <a:rPr lang="en-US" sz="2200" dirty="0" smtClean="0"/>
              <a:t> graders in WINGS randomly assigned to Minds in Motion (n=42) or business as usual (n=41)</a:t>
            </a:r>
          </a:p>
          <a:p>
            <a:pPr eaLnBrk="1" hangingPunct="1"/>
            <a:r>
              <a:rPr lang="en-US" sz="2200" dirty="0" smtClean="0"/>
              <a:t>Fall 2010 and Spring 2011 Assessments</a:t>
            </a:r>
          </a:p>
          <a:p>
            <a:pPr lvl="1"/>
            <a:r>
              <a:rPr lang="en-US" sz="2000" dirty="0" smtClean="0"/>
              <a:t>Attention and Executive Functions</a:t>
            </a:r>
          </a:p>
          <a:p>
            <a:pPr lvl="1"/>
            <a:r>
              <a:rPr lang="en-US" sz="2000" dirty="0" err="1" smtClean="0"/>
              <a:t>Visuospatial</a:t>
            </a:r>
            <a:r>
              <a:rPr lang="en-US" sz="2000" dirty="0" smtClean="0"/>
              <a:t> Processing</a:t>
            </a:r>
          </a:p>
          <a:p>
            <a:pPr lvl="1"/>
            <a:r>
              <a:rPr lang="en-US" sz="2000" dirty="0" smtClean="0"/>
              <a:t>Copy-Design skills</a:t>
            </a:r>
          </a:p>
          <a:p>
            <a:pPr lvl="1"/>
            <a:r>
              <a:rPr lang="en-US" sz="2000" dirty="0" err="1" smtClean="0"/>
              <a:t>Visuo</a:t>
            </a:r>
            <a:r>
              <a:rPr lang="en-US" sz="2000" dirty="0" smtClean="0"/>
              <a:t>-motor skills</a:t>
            </a:r>
          </a:p>
          <a:p>
            <a:pPr lvl="1"/>
            <a:r>
              <a:rPr lang="en-US" sz="2000" dirty="0" smtClean="0"/>
              <a:t>Five math measures</a:t>
            </a:r>
          </a:p>
          <a:p>
            <a:pPr lvl="1"/>
            <a:r>
              <a:rPr lang="en-US" sz="2000" dirty="0" smtClean="0"/>
              <a:t>General Knowledge</a:t>
            </a:r>
          </a:p>
          <a:p>
            <a:pPr lvl="1"/>
            <a:r>
              <a:rPr lang="en-US" sz="2000" dirty="0" smtClean="0"/>
              <a:t>Working Memory</a:t>
            </a:r>
          </a:p>
          <a:p>
            <a:endParaRPr lang="en-US" sz="2200" dirty="0" smtClean="0"/>
          </a:p>
          <a:p>
            <a:pPr lvl="1" eaLnBrk="1" hangingPunct="1"/>
            <a:endParaRPr lang="en-US" dirty="0" smtClean="0"/>
          </a:p>
          <a:p>
            <a:pPr lvl="1" eaLnBrk="1" hangingPunct="1"/>
            <a:endParaRPr lang="en-US" dirty="0" smtClean="0"/>
          </a:p>
        </p:txBody>
      </p:sp>
      <p:sp>
        <p:nvSpPr>
          <p:cNvPr id="25604" name="Footer Placeholder 3"/>
          <p:cNvSpPr>
            <a:spLocks noGrp="1"/>
          </p:cNvSpPr>
          <p:nvPr>
            <p:ph type="ftr" sz="quarter" idx="11"/>
          </p:nvPr>
        </p:nvSpPr>
        <p:spPr>
          <a:noFill/>
        </p:spPr>
        <p:txBody>
          <a:bodyPr/>
          <a:lstStyle/>
          <a:p>
            <a:r>
              <a:rPr lang="en-US" smtClean="0"/>
              <a:t>Discover. Create.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2" end="2"/>
                                            </p:txEl>
                                          </p:spTgt>
                                        </p:tgtEl>
                                        <p:attrNameLst>
                                          <p:attrName>ppt_c</p:attrName>
                                        </p:attrNameLst>
                                      </p:cBhvr>
                                      <p:to>
                                        <a:schemeClr val="bg2"/>
                                      </p:to>
                                    </p:animClr>
                                  </p:subTnLst>
                                </p:cTn>
                              </p:par>
                              <p:par>
                                <p:cTn id="15" presetID="1" presetClass="entr" presetSubtype="0" fill="hold" nodeType="with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3" end="3"/>
                                            </p:txEl>
                                          </p:spTgt>
                                        </p:tgtEl>
                                        <p:attrNameLst>
                                          <p:attrName>ppt_c</p:attrName>
                                        </p:attrNameLst>
                                      </p:cBhvr>
                                      <p:to>
                                        <a:schemeClr val="bg2"/>
                                      </p:to>
                                    </p:animClr>
                                  </p:subTnLst>
                                </p:cTn>
                              </p:par>
                              <p:par>
                                <p:cTn id="17" presetID="1" presetClass="entr" presetSubtype="0" fill="hold" nodeType="with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4" end="4"/>
                                            </p:txEl>
                                          </p:spTgt>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5" end="5"/>
                                            </p:txEl>
                                          </p:spTgt>
                                        </p:tgtEl>
                                        <p:attrNameLst>
                                          <p:attrName>ppt_c</p:attrName>
                                        </p:attrNameLst>
                                      </p:cBhvr>
                                      <p:to>
                                        <a:schemeClr val="bg2"/>
                                      </p:to>
                                    </p:animClr>
                                  </p:subTnLst>
                                </p:cTn>
                              </p:par>
                              <p:par>
                                <p:cTn id="21" presetID="1" presetClass="entr" presetSubtype="0" fill="hold" nodeType="withEffect">
                                  <p:stCondLst>
                                    <p:cond delay="0"/>
                                  </p:stCondLst>
                                  <p:childTnLst>
                                    <p:set>
                                      <p:cBhvr>
                                        <p:cTn id="22" dur="1" fill="hold">
                                          <p:stCondLst>
                                            <p:cond delay="0"/>
                                          </p:stCondLst>
                                        </p:cTn>
                                        <p:tgtEl>
                                          <p:spTgt spid="2560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6" end="6"/>
                                            </p:txEl>
                                          </p:spTgt>
                                        </p:tgtEl>
                                        <p:attrNameLst>
                                          <p:attrName>ppt_c</p:attrName>
                                        </p:attrNameLst>
                                      </p:cBhvr>
                                      <p:to>
                                        <a:schemeClr val="bg2"/>
                                      </p:to>
                                    </p:animClr>
                                  </p:subTnLst>
                                </p:cTn>
                              </p:par>
                              <p:par>
                                <p:cTn id="23" presetID="1" presetClass="entr" presetSubtype="0" fill="hold" nodeType="withEffect">
                                  <p:stCondLst>
                                    <p:cond delay="0"/>
                                  </p:stCondLst>
                                  <p:childTnLst>
                                    <p:set>
                                      <p:cBhvr>
                                        <p:cTn id="24" dur="1" fill="hold">
                                          <p:stCondLst>
                                            <p:cond delay="0"/>
                                          </p:stCondLst>
                                        </p:cTn>
                                        <p:tgtEl>
                                          <p:spTgt spid="2560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7" end="7"/>
                                            </p:txEl>
                                          </p:spTgt>
                                        </p:tgtEl>
                                        <p:attrNameLst>
                                          <p:attrName>ppt_c</p:attrName>
                                        </p:attrNameLst>
                                      </p:cBhvr>
                                      <p:to>
                                        <a:schemeClr val="bg2"/>
                                      </p:to>
                                    </p:animClr>
                                  </p:subTnLst>
                                </p:cTn>
                              </p:par>
                              <p:par>
                                <p:cTn id="25" presetID="1" presetClass="entr" presetSubtype="0" fill="hold" nodeType="with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914400" y="0"/>
            <a:ext cx="8229600" cy="1219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solidFill>
                  <a:schemeClr val="bg1"/>
                </a:solidFill>
              </a:rPr>
              <a:t> Criteria for New Activities</a:t>
            </a:r>
            <a:endParaRPr lang="en-US" sz="4000" dirty="0" smtClean="0"/>
          </a:p>
        </p:txBody>
      </p:sp>
      <p:sp>
        <p:nvSpPr>
          <p:cNvPr id="16387" name="Content Placeholder 2"/>
          <p:cNvSpPr>
            <a:spLocks noGrp="1"/>
          </p:cNvSpPr>
          <p:nvPr>
            <p:ph idx="1"/>
          </p:nvPr>
        </p:nvSpPr>
        <p:spPr>
          <a:xfrm>
            <a:off x="609600" y="1371600"/>
            <a:ext cx="8229600" cy="5059363"/>
          </a:xfrm>
        </p:spPr>
        <p:txBody>
          <a:bodyPr/>
          <a:lstStyle/>
          <a:p>
            <a:pPr eaLnBrk="1" hangingPunct="1"/>
            <a:r>
              <a:rPr lang="en-US" sz="2800" dirty="0" smtClean="0"/>
              <a:t>Fun and engaging</a:t>
            </a:r>
          </a:p>
          <a:p>
            <a:pPr eaLnBrk="1" hangingPunct="1"/>
            <a:r>
              <a:rPr lang="en-US" sz="2800" dirty="0" smtClean="0"/>
              <a:t>Easy to train </a:t>
            </a:r>
          </a:p>
          <a:p>
            <a:pPr eaLnBrk="1" hangingPunct="1"/>
            <a:r>
              <a:rPr lang="en-US" sz="2800" dirty="0" smtClean="0"/>
              <a:t>Easy to administer to large groups</a:t>
            </a:r>
          </a:p>
          <a:p>
            <a:pPr eaLnBrk="1" hangingPunct="1"/>
            <a:r>
              <a:rPr lang="en-US" sz="2800" dirty="0" smtClean="0"/>
              <a:t>Emphasis on copying designs and underlying processes</a:t>
            </a:r>
          </a:p>
          <a:p>
            <a:pPr eaLnBrk="1" hangingPunct="1"/>
            <a:r>
              <a:rPr lang="en-US" sz="2800" dirty="0" smtClean="0"/>
              <a:t>Vary in complexity</a:t>
            </a:r>
          </a:p>
          <a:p>
            <a:pPr eaLnBrk="1" hangingPunct="1"/>
            <a:r>
              <a:rPr lang="en-US" sz="2800" dirty="0" smtClean="0"/>
              <a:t>Easily replicable</a:t>
            </a:r>
          </a:p>
          <a:p>
            <a:pPr eaLnBrk="1" hangingPunct="1"/>
            <a:r>
              <a:rPr lang="en-US" sz="2800" dirty="0" smtClean="0"/>
              <a:t>Low cost</a:t>
            </a:r>
          </a:p>
          <a:p>
            <a:pPr eaLnBrk="1" hangingPunct="1">
              <a:buNone/>
            </a:pPr>
            <a:endParaRPr lang="en-US" sz="2800" dirty="0" smtClean="0"/>
          </a:p>
          <a:p>
            <a:pPr eaLnBrk="1" hangingPunct="1">
              <a:buNone/>
            </a:pPr>
            <a:endParaRPr lang="en-US" sz="2800" dirty="0" smtClean="0"/>
          </a:p>
          <a:p>
            <a:pPr eaLnBrk="1" hangingPunct="1">
              <a:buNone/>
            </a:pPr>
            <a:endParaRPr lang="en-US" sz="2800" dirty="0" smtClean="0"/>
          </a:p>
          <a:p>
            <a:pPr lvl="1" eaLnBrk="1" hangingPunct="1"/>
            <a:endParaRPr lang="en-US" dirty="0" smtClean="0"/>
          </a:p>
        </p:txBody>
      </p:sp>
      <p:sp>
        <p:nvSpPr>
          <p:cNvPr id="16388" name="Footer Placeholder 3"/>
          <p:cNvSpPr>
            <a:spLocks noGrp="1"/>
          </p:cNvSpPr>
          <p:nvPr>
            <p:ph type="ftr" sz="quarter" idx="11"/>
          </p:nvPr>
        </p:nvSpPr>
        <p:spPr>
          <a:noFill/>
        </p:spPr>
        <p:txBody>
          <a:bodyPr/>
          <a:lstStyle/>
          <a:p>
            <a:r>
              <a:rPr lang="en-US" smtClean="0"/>
              <a:t>Discover. Create.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1" end="1"/>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4" end="4"/>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solidFill>
                  <a:schemeClr val="bg1"/>
                </a:solidFill>
              </a:rPr>
              <a:t>Fuse Beads</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smtClean="0"/>
              <a:t>Discover. Create. Change.</a:t>
            </a:r>
            <a:endParaRPr lang="en-US"/>
          </a:p>
        </p:txBody>
      </p:sp>
      <p:pic>
        <p:nvPicPr>
          <p:cNvPr id="5" name="Fuse-Beads.30.secs.wmv">
            <a:hlinkClick r:id="" action="ppaction://media"/>
          </p:cNvPr>
          <p:cNvPicPr>
            <a:picLocks noGrp="1" noRot="1" noChangeAspect="1"/>
          </p:cNvPicPr>
          <p:nvPr>
            <p:ph idx="1"/>
            <a:videoFile r:link="rId1"/>
          </p:nvPr>
        </p:nvPicPr>
        <p:blipFill>
          <a:blip r:embed="rId3" cstate="print"/>
          <a:stretch>
            <a:fillRect/>
          </a:stretch>
        </p:blipFill>
        <p:spPr>
          <a:xfrm>
            <a:off x="1828801" y="1828800"/>
            <a:ext cx="5410200" cy="3733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chor="t"/>
          <a:lstStyle/>
          <a:p>
            <a:pPr eaLnBrk="1" hangingPunct="1"/>
            <a:r>
              <a:rPr lang="en-US" smtClean="0">
                <a:solidFill>
                  <a:schemeClr val="bg1"/>
                </a:solidFill>
              </a:rPr>
              <a:t>Example Activities</a:t>
            </a:r>
          </a:p>
        </p:txBody>
      </p:sp>
      <p:sp>
        <p:nvSpPr>
          <p:cNvPr id="2051" name="Footer Placeholder 3"/>
          <p:cNvSpPr>
            <a:spLocks noGrp="1"/>
          </p:cNvSpPr>
          <p:nvPr>
            <p:ph type="ftr" sz="quarter" idx="11"/>
          </p:nvPr>
        </p:nvSpPr>
        <p:spPr>
          <a:noFill/>
        </p:spPr>
        <p:txBody>
          <a:bodyPr/>
          <a:lstStyle/>
          <a:p>
            <a:r>
              <a:rPr lang="en-US"/>
              <a:t>Discover. Create. Change.</a:t>
            </a:r>
          </a:p>
        </p:txBody>
      </p:sp>
      <p:pic>
        <p:nvPicPr>
          <p:cNvPr id="2052" name="Picture 5"/>
          <p:cNvPicPr>
            <a:picLocks noGrp="1" noChangeAspect="1" noChangeArrowheads="1"/>
          </p:cNvPicPr>
          <p:nvPr>
            <p:ph idx="1"/>
          </p:nvPr>
        </p:nvPicPr>
        <p:blipFill>
          <a:blip r:embed="rId3" cstate="print"/>
          <a:srcRect/>
          <a:stretch>
            <a:fillRect/>
          </a:stretch>
        </p:blipFill>
        <p:spPr>
          <a:xfrm>
            <a:off x="609600" y="1295400"/>
            <a:ext cx="2667000" cy="2000250"/>
          </a:xfrm>
        </p:spPr>
      </p:pic>
      <p:pic>
        <p:nvPicPr>
          <p:cNvPr id="2053" name="Picture 6"/>
          <p:cNvPicPr>
            <a:picLocks noChangeAspect="1" noChangeArrowheads="1"/>
          </p:cNvPicPr>
          <p:nvPr/>
        </p:nvPicPr>
        <p:blipFill>
          <a:blip r:embed="rId4" cstate="print"/>
          <a:srcRect/>
          <a:stretch>
            <a:fillRect/>
          </a:stretch>
        </p:blipFill>
        <p:spPr bwMode="auto">
          <a:xfrm>
            <a:off x="5562600" y="1295400"/>
            <a:ext cx="2641600" cy="1981200"/>
          </a:xfrm>
          <a:prstGeom prst="rect">
            <a:avLst/>
          </a:prstGeom>
          <a:noFill/>
          <a:ln w="9525">
            <a:noFill/>
            <a:miter lim="800000"/>
            <a:headEnd/>
            <a:tailEnd/>
          </a:ln>
        </p:spPr>
      </p:pic>
      <p:pic>
        <p:nvPicPr>
          <p:cNvPr id="2054" name="Picture 7"/>
          <p:cNvPicPr>
            <a:picLocks noChangeAspect="1" noChangeArrowheads="1"/>
          </p:cNvPicPr>
          <p:nvPr/>
        </p:nvPicPr>
        <p:blipFill>
          <a:blip r:embed="rId5" cstate="print"/>
          <a:srcRect/>
          <a:stretch>
            <a:fillRect/>
          </a:stretch>
        </p:blipFill>
        <p:spPr bwMode="auto">
          <a:xfrm>
            <a:off x="609600" y="3962400"/>
            <a:ext cx="2641600" cy="1981200"/>
          </a:xfrm>
          <a:prstGeom prst="rect">
            <a:avLst/>
          </a:prstGeom>
          <a:noFill/>
          <a:ln w="9525">
            <a:noFill/>
            <a:miter lim="800000"/>
            <a:headEnd/>
            <a:tailEnd/>
          </a:ln>
        </p:spPr>
      </p:pic>
      <p:pic>
        <p:nvPicPr>
          <p:cNvPr id="2055" name="Picture 8"/>
          <p:cNvPicPr>
            <a:picLocks noChangeAspect="1" noChangeArrowheads="1"/>
          </p:cNvPicPr>
          <p:nvPr/>
        </p:nvPicPr>
        <p:blipFill>
          <a:blip r:embed="rId6" cstate="print"/>
          <a:srcRect/>
          <a:stretch>
            <a:fillRect/>
          </a:stretch>
        </p:blipFill>
        <p:spPr bwMode="auto">
          <a:xfrm>
            <a:off x="5562600" y="3886200"/>
            <a:ext cx="2743200" cy="2057400"/>
          </a:xfrm>
          <a:prstGeom prst="rect">
            <a:avLst/>
          </a:prstGeom>
          <a:noFill/>
          <a:ln w="9525">
            <a:noFill/>
            <a:miter lim="800000"/>
            <a:headEnd/>
            <a:tailEnd/>
          </a:ln>
        </p:spPr>
      </p:pic>
      <p:sp>
        <p:nvSpPr>
          <p:cNvPr id="2056" name="TextBox 8"/>
          <p:cNvSpPr txBox="1">
            <a:spLocks noChangeArrowheads="1"/>
          </p:cNvSpPr>
          <p:nvPr/>
        </p:nvSpPr>
        <p:spPr bwMode="auto">
          <a:xfrm>
            <a:off x="609600" y="3352800"/>
            <a:ext cx="2743200" cy="381000"/>
          </a:xfrm>
          <a:prstGeom prst="rect">
            <a:avLst/>
          </a:prstGeom>
          <a:noFill/>
          <a:ln w="9525">
            <a:noFill/>
            <a:miter lim="800000"/>
            <a:headEnd/>
            <a:tailEnd/>
          </a:ln>
        </p:spPr>
        <p:txBody>
          <a:bodyPr>
            <a:spAutoFit/>
          </a:bodyPr>
          <a:lstStyle/>
          <a:p>
            <a:pPr algn="ctr"/>
            <a:r>
              <a:rPr lang="en-US"/>
              <a:t>Fuse Beads</a:t>
            </a:r>
          </a:p>
        </p:txBody>
      </p:sp>
      <p:sp>
        <p:nvSpPr>
          <p:cNvPr id="2057" name="TextBox 9"/>
          <p:cNvSpPr txBox="1">
            <a:spLocks noChangeArrowheads="1"/>
          </p:cNvSpPr>
          <p:nvPr/>
        </p:nvSpPr>
        <p:spPr bwMode="auto">
          <a:xfrm>
            <a:off x="5562600" y="3352800"/>
            <a:ext cx="2743200" cy="381000"/>
          </a:xfrm>
          <a:prstGeom prst="rect">
            <a:avLst/>
          </a:prstGeom>
          <a:noFill/>
          <a:ln w="9525">
            <a:noFill/>
            <a:miter lim="800000"/>
            <a:headEnd/>
            <a:tailEnd/>
          </a:ln>
        </p:spPr>
        <p:txBody>
          <a:bodyPr>
            <a:spAutoFit/>
          </a:bodyPr>
          <a:lstStyle/>
          <a:p>
            <a:pPr algn="ctr"/>
            <a:r>
              <a:rPr lang="en-US"/>
              <a:t>Pattern Blocks</a:t>
            </a:r>
          </a:p>
        </p:txBody>
      </p:sp>
      <p:sp>
        <p:nvSpPr>
          <p:cNvPr id="2058" name="TextBox 10"/>
          <p:cNvSpPr txBox="1">
            <a:spLocks noChangeArrowheads="1"/>
          </p:cNvSpPr>
          <p:nvPr/>
        </p:nvSpPr>
        <p:spPr bwMode="auto">
          <a:xfrm>
            <a:off x="609600" y="6019800"/>
            <a:ext cx="2743200" cy="381000"/>
          </a:xfrm>
          <a:prstGeom prst="rect">
            <a:avLst/>
          </a:prstGeom>
          <a:noFill/>
          <a:ln w="9525">
            <a:noFill/>
            <a:miter lim="800000"/>
            <a:headEnd/>
            <a:tailEnd/>
          </a:ln>
        </p:spPr>
        <p:txBody>
          <a:bodyPr>
            <a:spAutoFit/>
          </a:bodyPr>
          <a:lstStyle/>
          <a:p>
            <a:pPr algn="ctr"/>
            <a:r>
              <a:rPr lang="en-US"/>
              <a:t>Wikki Stix</a:t>
            </a:r>
          </a:p>
        </p:txBody>
      </p:sp>
      <p:sp>
        <p:nvSpPr>
          <p:cNvPr id="2059" name="TextBox 11"/>
          <p:cNvSpPr txBox="1">
            <a:spLocks noChangeArrowheads="1"/>
          </p:cNvSpPr>
          <p:nvPr/>
        </p:nvSpPr>
        <p:spPr bwMode="auto">
          <a:xfrm>
            <a:off x="5638800" y="5943600"/>
            <a:ext cx="2743200" cy="381000"/>
          </a:xfrm>
          <a:prstGeom prst="rect">
            <a:avLst/>
          </a:prstGeom>
          <a:noFill/>
          <a:ln w="9525">
            <a:noFill/>
            <a:miter lim="800000"/>
            <a:headEnd/>
            <a:tailEnd/>
          </a:ln>
        </p:spPr>
        <p:txBody>
          <a:bodyPr>
            <a:spAutoFit/>
          </a:bodyPr>
          <a:lstStyle/>
          <a:p>
            <a:pPr algn="ctr"/>
            <a:r>
              <a:rPr lang="en-US"/>
              <a:t>Legos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95400" y="228600"/>
            <a:ext cx="8229600" cy="1143000"/>
          </a:xfrm>
        </p:spPr>
        <p:txBody>
          <a:bodyPr anchor="t"/>
          <a:lstStyle/>
          <a:p>
            <a:pPr eaLnBrk="1" hangingPunct="1"/>
            <a:r>
              <a:rPr lang="en-US" smtClean="0">
                <a:solidFill>
                  <a:schemeClr val="bg1"/>
                </a:solidFill>
              </a:rPr>
              <a:t>More Example Activities</a:t>
            </a:r>
          </a:p>
        </p:txBody>
      </p:sp>
      <p:sp>
        <p:nvSpPr>
          <p:cNvPr id="3075" name="Footer Placeholder 3"/>
          <p:cNvSpPr>
            <a:spLocks noGrp="1"/>
          </p:cNvSpPr>
          <p:nvPr>
            <p:ph type="ftr" sz="quarter" idx="11"/>
          </p:nvPr>
        </p:nvSpPr>
        <p:spPr>
          <a:noFill/>
        </p:spPr>
        <p:txBody>
          <a:bodyPr/>
          <a:lstStyle/>
          <a:p>
            <a:r>
              <a:rPr lang="en-US"/>
              <a:t>Discover. Create. Change.</a:t>
            </a:r>
          </a:p>
        </p:txBody>
      </p:sp>
      <p:sp>
        <p:nvSpPr>
          <p:cNvPr id="3076" name="TextBox 8"/>
          <p:cNvSpPr txBox="1">
            <a:spLocks noChangeArrowheads="1"/>
          </p:cNvSpPr>
          <p:nvPr/>
        </p:nvSpPr>
        <p:spPr bwMode="auto">
          <a:xfrm>
            <a:off x="914400" y="3200400"/>
            <a:ext cx="2743200" cy="369888"/>
          </a:xfrm>
          <a:prstGeom prst="rect">
            <a:avLst/>
          </a:prstGeom>
          <a:noFill/>
          <a:ln w="9525">
            <a:noFill/>
            <a:miter lim="800000"/>
            <a:headEnd/>
            <a:tailEnd/>
          </a:ln>
        </p:spPr>
        <p:txBody>
          <a:bodyPr>
            <a:spAutoFit/>
          </a:bodyPr>
          <a:lstStyle/>
          <a:p>
            <a:pPr algn="ctr"/>
            <a:r>
              <a:rPr lang="en-US"/>
              <a:t>Colorforms</a:t>
            </a:r>
          </a:p>
        </p:txBody>
      </p:sp>
      <p:sp>
        <p:nvSpPr>
          <p:cNvPr id="3077" name="TextBox 10"/>
          <p:cNvSpPr txBox="1">
            <a:spLocks noChangeArrowheads="1"/>
          </p:cNvSpPr>
          <p:nvPr/>
        </p:nvSpPr>
        <p:spPr bwMode="auto">
          <a:xfrm>
            <a:off x="3352800" y="5943600"/>
            <a:ext cx="2743200" cy="381000"/>
          </a:xfrm>
          <a:prstGeom prst="rect">
            <a:avLst/>
          </a:prstGeom>
          <a:noFill/>
          <a:ln w="9525">
            <a:noFill/>
            <a:miter lim="800000"/>
            <a:headEnd/>
            <a:tailEnd/>
          </a:ln>
        </p:spPr>
        <p:txBody>
          <a:bodyPr>
            <a:spAutoFit/>
          </a:bodyPr>
          <a:lstStyle/>
          <a:p>
            <a:pPr algn="ctr"/>
            <a:r>
              <a:rPr lang="en-US"/>
              <a:t>ZOOB</a:t>
            </a:r>
          </a:p>
        </p:txBody>
      </p:sp>
      <p:pic>
        <p:nvPicPr>
          <p:cNvPr id="3078" name="Picture 2" descr="C:\Users\eac3s\Pictures\2011-01-06\052.JPG"/>
          <p:cNvPicPr>
            <a:picLocks noGrp="1" noChangeAspect="1" noChangeArrowheads="1"/>
          </p:cNvPicPr>
          <p:nvPr>
            <p:ph idx="1"/>
          </p:nvPr>
        </p:nvPicPr>
        <p:blipFill>
          <a:blip r:embed="rId3" cstate="print"/>
          <a:srcRect/>
          <a:stretch>
            <a:fillRect/>
          </a:stretch>
        </p:blipFill>
        <p:spPr>
          <a:xfrm>
            <a:off x="990600" y="1219200"/>
            <a:ext cx="2667000" cy="2000250"/>
          </a:xfrm>
        </p:spPr>
      </p:pic>
      <p:pic>
        <p:nvPicPr>
          <p:cNvPr id="3079" name="Picture 6"/>
          <p:cNvPicPr>
            <a:picLocks noChangeAspect="1" noChangeArrowheads="1"/>
          </p:cNvPicPr>
          <p:nvPr/>
        </p:nvPicPr>
        <p:blipFill>
          <a:blip r:embed="rId4" cstate="print"/>
          <a:srcRect/>
          <a:stretch>
            <a:fillRect/>
          </a:stretch>
        </p:blipFill>
        <p:spPr bwMode="auto">
          <a:xfrm>
            <a:off x="3810000" y="3505200"/>
            <a:ext cx="1828800" cy="2430463"/>
          </a:xfrm>
          <a:prstGeom prst="rect">
            <a:avLst/>
          </a:prstGeom>
          <a:noFill/>
          <a:ln w="9525">
            <a:noFill/>
            <a:miter lim="800000"/>
            <a:headEnd/>
            <a:tailEnd/>
          </a:ln>
        </p:spPr>
      </p:pic>
      <p:pic>
        <p:nvPicPr>
          <p:cNvPr id="3080" name="Picture 2"/>
          <p:cNvPicPr>
            <a:picLocks noChangeAspect="1" noChangeArrowheads="1"/>
          </p:cNvPicPr>
          <p:nvPr/>
        </p:nvPicPr>
        <p:blipFill>
          <a:blip r:embed="rId5" cstate="print"/>
          <a:srcRect/>
          <a:stretch>
            <a:fillRect/>
          </a:stretch>
        </p:blipFill>
        <p:spPr bwMode="auto">
          <a:xfrm>
            <a:off x="5943600" y="1219200"/>
            <a:ext cx="2362200" cy="2187575"/>
          </a:xfrm>
          <a:prstGeom prst="rect">
            <a:avLst/>
          </a:prstGeom>
          <a:noFill/>
          <a:ln w="9525">
            <a:noFill/>
            <a:miter lim="800000"/>
            <a:headEnd/>
            <a:tailEnd/>
          </a:ln>
        </p:spPr>
      </p:pic>
      <p:sp>
        <p:nvSpPr>
          <p:cNvPr id="3081" name="TextBox 11"/>
          <p:cNvSpPr txBox="1">
            <a:spLocks noChangeArrowheads="1"/>
          </p:cNvSpPr>
          <p:nvPr/>
        </p:nvSpPr>
        <p:spPr bwMode="auto">
          <a:xfrm>
            <a:off x="6019800" y="3429000"/>
            <a:ext cx="2133600" cy="369888"/>
          </a:xfrm>
          <a:prstGeom prst="rect">
            <a:avLst/>
          </a:prstGeom>
          <a:noFill/>
          <a:ln w="9525">
            <a:noFill/>
            <a:miter lim="800000"/>
            <a:headEnd/>
            <a:tailEnd/>
          </a:ln>
        </p:spPr>
        <p:txBody>
          <a:bodyPr>
            <a:spAutoFit/>
          </a:bodyPr>
          <a:lstStyle/>
          <a:p>
            <a:pPr algn="ctr"/>
            <a:r>
              <a:rPr lang="en-US"/>
              <a:t>God’s Eye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685800"/>
            <a:ext cx="8229600" cy="1143000"/>
          </a:xfrm>
        </p:spPr>
        <p:txBody>
          <a:bodyPr/>
          <a:lstStyle/>
          <a:p>
            <a:pPr eaLnBrk="1" hangingPunct="1"/>
            <a:r>
              <a:rPr lang="en-US" sz="2400" dirty="0" smtClean="0"/>
              <a:t>Large gains in Copy-Design, But Not </a:t>
            </a:r>
            <a:r>
              <a:rPr lang="en-US" sz="2400" dirty="0" err="1" smtClean="0"/>
              <a:t>Sensorimotor</a:t>
            </a:r>
            <a:r>
              <a:rPr lang="en-US" sz="2400" dirty="0" smtClean="0"/>
              <a:t> Skills</a:t>
            </a:r>
          </a:p>
        </p:txBody>
      </p:sp>
      <p:graphicFrame>
        <p:nvGraphicFramePr>
          <p:cNvPr id="6147" name="Object 3"/>
          <p:cNvGraphicFramePr>
            <a:graphicFrameLocks noGrp="1" noChangeAspect="1"/>
          </p:cNvGraphicFramePr>
          <p:nvPr>
            <p:ph idx="1"/>
          </p:nvPr>
        </p:nvGraphicFramePr>
        <p:xfrm>
          <a:off x="533400" y="1752600"/>
          <a:ext cx="8377238" cy="4473575"/>
        </p:xfrm>
        <a:graphic>
          <a:graphicData uri="http://schemas.openxmlformats.org/presentationml/2006/ole">
            <mc:AlternateContent xmlns:mc="http://schemas.openxmlformats.org/markup-compatibility/2006">
              <mc:Choice xmlns:v="urn:schemas-microsoft-com:vml" Requires="v">
                <p:oleObj spid="_x0000_s515075" r:id="rId4" imgW="8376630" imgH="4468755" progId="Excel.Sheet.8">
                  <p:embed/>
                </p:oleObj>
              </mc:Choice>
              <mc:Fallback>
                <p:oleObj r:id="rId4" imgW="8376630" imgH="4468755"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8377238" cy="447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Text Box 4"/>
          <p:cNvSpPr txBox="1">
            <a:spLocks noChangeArrowheads="1"/>
          </p:cNvSpPr>
          <p:nvPr/>
        </p:nvSpPr>
        <p:spPr bwMode="auto">
          <a:xfrm>
            <a:off x="3886200" y="1981200"/>
            <a:ext cx="533400" cy="457200"/>
          </a:xfrm>
          <a:prstGeom prst="rect">
            <a:avLst/>
          </a:prstGeom>
          <a:noFill/>
          <a:ln w="9525">
            <a:noFill/>
            <a:miter lim="800000"/>
            <a:headEnd/>
            <a:tailEnd/>
          </a:ln>
        </p:spPr>
        <p:txBody>
          <a:bodyPr>
            <a:spAutoFit/>
          </a:bodyPr>
          <a:lstStyle/>
          <a:p>
            <a:r>
              <a:rPr lang="en-US" sz="2400" b="1">
                <a:latin typeface="Arial Black"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a:bodyPr>
          <a:lstStyle/>
          <a:p>
            <a:r>
              <a:rPr lang="en-US" dirty="0" smtClean="0"/>
              <a:t>Question 1- True or False</a:t>
            </a:r>
            <a:endParaRPr lang="en-US" dirty="0"/>
          </a:p>
        </p:txBody>
      </p:sp>
      <p:sp>
        <p:nvSpPr>
          <p:cNvPr id="3" name="Content Placeholder 2"/>
          <p:cNvSpPr>
            <a:spLocks noGrp="1"/>
          </p:cNvSpPr>
          <p:nvPr>
            <p:ph idx="1"/>
          </p:nvPr>
        </p:nvSpPr>
        <p:spPr/>
        <p:txBody>
          <a:bodyPr/>
          <a:lstStyle/>
          <a:p>
            <a:endParaRPr lang="en-US" sz="2400" dirty="0" smtClean="0"/>
          </a:p>
          <a:p>
            <a:r>
              <a:rPr lang="en-US" sz="2400" dirty="0" smtClean="0"/>
              <a:t>National 4</a:t>
            </a:r>
            <a:r>
              <a:rPr lang="en-US" sz="2400" baseline="30000" dirty="0" smtClean="0"/>
              <a:t>th</a:t>
            </a:r>
            <a:r>
              <a:rPr lang="en-US" sz="2400" dirty="0" smtClean="0"/>
              <a:t> and 8</a:t>
            </a:r>
            <a:r>
              <a:rPr lang="en-US" sz="2400" baseline="30000" dirty="0" smtClean="0"/>
              <a:t>th</a:t>
            </a:r>
            <a:r>
              <a:rPr lang="en-US" sz="2400" dirty="0" smtClean="0"/>
              <a:t> grade math and reading scores have shown little gain in the last 20 years.</a:t>
            </a:r>
          </a:p>
          <a:p>
            <a:r>
              <a:rPr lang="en-US" sz="2400" dirty="0" smtClean="0"/>
              <a:t>Reading scores have made bigger gains than math scores.</a:t>
            </a:r>
          </a:p>
          <a:p>
            <a:r>
              <a:rPr lang="en-US" sz="2400" dirty="0" smtClean="0"/>
              <a:t>Black students have made almost no gains in achievement over the last 20 years</a:t>
            </a:r>
          </a:p>
          <a:p>
            <a:r>
              <a:rPr lang="en-US" sz="2400" dirty="0" smtClean="0"/>
              <a:t>Achievement gaps between black and white students have increased</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85800"/>
            <a:ext cx="8229600" cy="1143000"/>
          </a:xfrm>
        </p:spPr>
        <p:txBody>
          <a:bodyPr/>
          <a:lstStyle/>
          <a:p>
            <a:pPr eaLnBrk="1" hangingPunct="1"/>
            <a:r>
              <a:rPr lang="en-US" sz="2000" dirty="0" smtClean="0"/>
              <a:t>Very Large Gains in Executive Function and </a:t>
            </a:r>
            <a:r>
              <a:rPr lang="en-US" sz="2000" dirty="0" err="1" smtClean="0"/>
              <a:t>Visuo</a:t>
            </a:r>
            <a:r>
              <a:rPr lang="en-US" sz="2000" dirty="0" smtClean="0"/>
              <a:t>-spatial Skills</a:t>
            </a:r>
          </a:p>
        </p:txBody>
      </p:sp>
      <p:graphicFrame>
        <p:nvGraphicFramePr>
          <p:cNvPr id="5123" name="Object 3"/>
          <p:cNvGraphicFramePr>
            <a:graphicFrameLocks noGrp="1" noChangeAspect="1"/>
          </p:cNvGraphicFramePr>
          <p:nvPr>
            <p:ph idx="1"/>
          </p:nvPr>
        </p:nvGraphicFramePr>
        <p:xfrm>
          <a:off x="533400" y="1752600"/>
          <a:ext cx="8377238" cy="4473575"/>
        </p:xfrm>
        <a:graphic>
          <a:graphicData uri="http://schemas.openxmlformats.org/presentationml/2006/ole">
            <mc:AlternateContent xmlns:mc="http://schemas.openxmlformats.org/markup-compatibility/2006">
              <mc:Choice xmlns:v="urn:schemas-microsoft-com:vml" Requires="v">
                <p:oleObj spid="_x0000_s514051" r:id="rId4" imgW="8376630" imgH="4468755" progId="Excel.Sheet.8">
                  <p:embed/>
                </p:oleObj>
              </mc:Choice>
              <mc:Fallback>
                <p:oleObj r:id="rId4" imgW="8376630" imgH="4468755"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8377238" cy="447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Text Box 4"/>
          <p:cNvSpPr txBox="1">
            <a:spLocks noChangeArrowheads="1"/>
          </p:cNvSpPr>
          <p:nvPr/>
        </p:nvSpPr>
        <p:spPr bwMode="auto">
          <a:xfrm>
            <a:off x="3048000" y="3962400"/>
            <a:ext cx="533400" cy="457200"/>
          </a:xfrm>
          <a:prstGeom prst="rect">
            <a:avLst/>
          </a:prstGeom>
          <a:noFill/>
          <a:ln w="9525">
            <a:noFill/>
            <a:miter lim="800000"/>
            <a:headEnd/>
            <a:tailEnd/>
          </a:ln>
        </p:spPr>
        <p:txBody>
          <a:bodyPr>
            <a:spAutoFit/>
          </a:bodyPr>
          <a:lstStyle/>
          <a:p>
            <a:r>
              <a:rPr lang="en-US" sz="2400" b="1">
                <a:latin typeface="Arial Black" pitchFamily="34" charset="0"/>
              </a:rPr>
              <a:t>*</a:t>
            </a:r>
          </a:p>
        </p:txBody>
      </p:sp>
      <p:sp>
        <p:nvSpPr>
          <p:cNvPr id="5125" name="Rectangle 5"/>
          <p:cNvSpPr>
            <a:spLocks noChangeArrowheads="1"/>
          </p:cNvSpPr>
          <p:nvPr/>
        </p:nvSpPr>
        <p:spPr bwMode="auto">
          <a:xfrm>
            <a:off x="3657600" y="3352800"/>
            <a:ext cx="693738" cy="457200"/>
          </a:xfrm>
          <a:prstGeom prst="rect">
            <a:avLst/>
          </a:prstGeom>
          <a:noFill/>
          <a:ln w="9525">
            <a:noFill/>
            <a:miter lim="800000"/>
            <a:headEnd/>
            <a:tailEnd/>
          </a:ln>
        </p:spPr>
        <p:txBody>
          <a:bodyPr wrap="none">
            <a:spAutoFit/>
          </a:bodyPr>
          <a:lstStyle/>
          <a:p>
            <a:r>
              <a:rPr lang="en-US" sz="2400" b="1">
                <a:latin typeface="Arial Black" pitchFamily="34" charset="0"/>
              </a:rPr>
              <a:t>***</a:t>
            </a:r>
          </a:p>
        </p:txBody>
      </p:sp>
      <p:sp>
        <p:nvSpPr>
          <p:cNvPr id="5126" name="Rectangle 6"/>
          <p:cNvSpPr>
            <a:spLocks noChangeArrowheads="1"/>
          </p:cNvSpPr>
          <p:nvPr/>
        </p:nvSpPr>
        <p:spPr bwMode="auto">
          <a:xfrm>
            <a:off x="4953000" y="2209800"/>
            <a:ext cx="693738" cy="457200"/>
          </a:xfrm>
          <a:prstGeom prst="rect">
            <a:avLst/>
          </a:prstGeom>
          <a:noFill/>
          <a:ln w="9525">
            <a:noFill/>
            <a:miter lim="800000"/>
            <a:headEnd/>
            <a:tailEnd/>
          </a:ln>
        </p:spPr>
        <p:txBody>
          <a:bodyPr wrap="none">
            <a:spAutoFit/>
          </a:bodyPr>
          <a:lstStyle/>
          <a:p>
            <a:r>
              <a:rPr lang="en-US" sz="2400" b="1">
                <a:latin typeface="Arial Black" pitchFamily="34" charset="0"/>
              </a:rPr>
              <a:t>***</a:t>
            </a:r>
          </a:p>
        </p:txBody>
      </p:sp>
      <p:sp>
        <p:nvSpPr>
          <p:cNvPr id="5127" name="Text Box 7"/>
          <p:cNvSpPr txBox="1">
            <a:spLocks noChangeArrowheads="1"/>
          </p:cNvSpPr>
          <p:nvPr/>
        </p:nvSpPr>
        <p:spPr bwMode="auto">
          <a:xfrm>
            <a:off x="2590800" y="3200400"/>
            <a:ext cx="533400" cy="457200"/>
          </a:xfrm>
          <a:prstGeom prst="rect">
            <a:avLst/>
          </a:prstGeom>
          <a:noFill/>
          <a:ln w="9525">
            <a:noFill/>
            <a:miter lim="800000"/>
            <a:headEnd/>
            <a:tailEnd/>
          </a:ln>
        </p:spPr>
        <p:txBody>
          <a:bodyPr>
            <a:spAutoFit/>
          </a:bodyPr>
          <a:lstStyle/>
          <a:p>
            <a:r>
              <a:rPr lang="en-US" sz="2400" b="1">
                <a:latin typeface="Arial Black" pitchFamily="34" charset="0"/>
              </a:rPr>
              <a:t>**</a:t>
            </a:r>
          </a:p>
        </p:txBody>
      </p:sp>
      <p:sp>
        <p:nvSpPr>
          <p:cNvPr id="5128" name="Rectangle 8"/>
          <p:cNvSpPr>
            <a:spLocks noChangeArrowheads="1"/>
          </p:cNvSpPr>
          <p:nvPr/>
        </p:nvSpPr>
        <p:spPr bwMode="auto">
          <a:xfrm>
            <a:off x="5410200" y="2971800"/>
            <a:ext cx="693738" cy="457200"/>
          </a:xfrm>
          <a:prstGeom prst="rect">
            <a:avLst/>
          </a:prstGeom>
          <a:noFill/>
          <a:ln w="9525">
            <a:noFill/>
            <a:miter lim="800000"/>
            <a:headEnd/>
            <a:tailEnd/>
          </a:ln>
        </p:spPr>
        <p:txBody>
          <a:bodyPr wrap="none">
            <a:spAutoFit/>
          </a:bodyPr>
          <a:lstStyle/>
          <a:p>
            <a:r>
              <a:rPr lang="en-US" sz="2400" b="1">
                <a:latin typeface="Arial Black" pitchFamily="34" charset="0"/>
              </a:rPr>
              <a:t>***</a:t>
            </a:r>
          </a:p>
        </p:txBody>
      </p:sp>
      <p:sp>
        <p:nvSpPr>
          <p:cNvPr id="5129" name="Rectangle 9"/>
          <p:cNvSpPr>
            <a:spLocks noChangeArrowheads="1"/>
          </p:cNvSpPr>
          <p:nvPr/>
        </p:nvSpPr>
        <p:spPr bwMode="auto">
          <a:xfrm>
            <a:off x="6553200" y="1981200"/>
            <a:ext cx="863600" cy="457200"/>
          </a:xfrm>
          <a:prstGeom prst="rect">
            <a:avLst/>
          </a:prstGeom>
          <a:noFill/>
          <a:ln w="9525">
            <a:noFill/>
            <a:miter lim="800000"/>
            <a:headEnd/>
            <a:tailEnd/>
          </a:ln>
        </p:spPr>
        <p:txBody>
          <a:bodyPr wrap="none">
            <a:spAutoFit/>
          </a:bodyPr>
          <a:lstStyle/>
          <a:p>
            <a:r>
              <a:rPr lang="en-US" sz="2400" b="1">
                <a:latin typeface="Arial Black" pitchFamily="34"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914400"/>
            <a:ext cx="8229600" cy="1143000"/>
          </a:xfrm>
        </p:spPr>
        <p:txBody>
          <a:bodyPr/>
          <a:lstStyle/>
          <a:p>
            <a:pPr eaLnBrk="1" hangingPunct="1"/>
            <a:r>
              <a:rPr lang="en-US" sz="2400" dirty="0" smtClean="0"/>
              <a:t>Significant Gains in Two Math Measures: </a:t>
            </a:r>
            <a:br>
              <a:rPr lang="en-US" sz="2400" dirty="0" smtClean="0"/>
            </a:br>
            <a:r>
              <a:rPr lang="en-US" sz="2400" dirty="0" smtClean="0"/>
              <a:t>Applied Problems and Numeracy</a:t>
            </a:r>
          </a:p>
        </p:txBody>
      </p:sp>
      <p:graphicFrame>
        <p:nvGraphicFramePr>
          <p:cNvPr id="7171" name="Object 3"/>
          <p:cNvGraphicFramePr>
            <a:graphicFrameLocks noGrp="1" noChangeAspect="1"/>
          </p:cNvGraphicFramePr>
          <p:nvPr>
            <p:ph idx="1"/>
          </p:nvPr>
        </p:nvGraphicFramePr>
        <p:xfrm>
          <a:off x="228600" y="1828800"/>
          <a:ext cx="8689975" cy="4473575"/>
        </p:xfrm>
        <a:graphic>
          <a:graphicData uri="http://schemas.openxmlformats.org/presentationml/2006/ole">
            <mc:AlternateContent xmlns:mc="http://schemas.openxmlformats.org/markup-compatibility/2006">
              <mc:Choice xmlns:v="urn:schemas-microsoft-com:vml" Requires="v">
                <p:oleObj spid="_x0000_s516099" r:id="rId4" imgW="8687553" imgH="4474852" progId="Excel.Sheet.8">
                  <p:embed/>
                </p:oleObj>
              </mc:Choice>
              <mc:Fallback>
                <p:oleObj r:id="rId4" imgW="8687553" imgH="4474852"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828800"/>
                        <a:ext cx="8689975" cy="447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Text Box 4"/>
          <p:cNvSpPr txBox="1">
            <a:spLocks noChangeArrowheads="1"/>
          </p:cNvSpPr>
          <p:nvPr/>
        </p:nvSpPr>
        <p:spPr bwMode="auto">
          <a:xfrm>
            <a:off x="2895600" y="3352800"/>
            <a:ext cx="303213" cy="584200"/>
          </a:xfrm>
          <a:prstGeom prst="rect">
            <a:avLst/>
          </a:prstGeom>
          <a:noFill/>
          <a:ln w="9525">
            <a:noFill/>
            <a:miter lim="800000"/>
            <a:headEnd/>
            <a:tailEnd/>
          </a:ln>
        </p:spPr>
        <p:txBody>
          <a:bodyPr>
            <a:spAutoFit/>
          </a:bodyPr>
          <a:lstStyle/>
          <a:p>
            <a:r>
              <a:rPr lang="en-US" sz="3200" b="1">
                <a:latin typeface="Arial Black" pitchFamily="34" charset="0"/>
              </a:rPr>
              <a:t>*</a:t>
            </a:r>
          </a:p>
        </p:txBody>
      </p:sp>
      <p:sp>
        <p:nvSpPr>
          <p:cNvPr id="7173" name="Text Box 4"/>
          <p:cNvSpPr txBox="1">
            <a:spLocks noChangeArrowheads="1"/>
          </p:cNvSpPr>
          <p:nvPr/>
        </p:nvSpPr>
        <p:spPr bwMode="auto">
          <a:xfrm>
            <a:off x="5029200" y="3733800"/>
            <a:ext cx="303213" cy="584200"/>
          </a:xfrm>
          <a:prstGeom prst="rect">
            <a:avLst/>
          </a:prstGeom>
          <a:noFill/>
          <a:ln w="9525">
            <a:noFill/>
            <a:miter lim="800000"/>
            <a:headEnd/>
            <a:tailEnd/>
          </a:ln>
        </p:spPr>
        <p:txBody>
          <a:bodyPr>
            <a:spAutoFit/>
          </a:bodyPr>
          <a:lstStyle/>
          <a:p>
            <a:r>
              <a:rPr lang="en-US" sz="3200" b="1">
                <a:latin typeface="Arial Black" pitchFamily="34"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09600" y="838200"/>
            <a:ext cx="8229600" cy="1143000"/>
          </a:xfrm>
        </p:spPr>
        <p:txBody>
          <a:bodyPr/>
          <a:lstStyle/>
          <a:p>
            <a:r>
              <a:rPr lang="en-US" dirty="0" smtClean="0"/>
              <a:t>Math Gains Very Large Mainly for 1</a:t>
            </a:r>
            <a:r>
              <a:rPr lang="en-US" baseline="30000" dirty="0" smtClean="0"/>
              <a:t>st</a:t>
            </a:r>
            <a:r>
              <a:rPr lang="en-US" dirty="0" smtClean="0"/>
              <a:t> Grade Students </a:t>
            </a:r>
          </a:p>
        </p:txBody>
      </p:sp>
      <p:graphicFrame>
        <p:nvGraphicFramePr>
          <p:cNvPr id="10242" name="Object 3"/>
          <p:cNvGraphicFramePr>
            <a:graphicFrameLocks noGrp="1" noChangeAspect="1"/>
          </p:cNvGraphicFramePr>
          <p:nvPr>
            <p:ph idx="1"/>
          </p:nvPr>
        </p:nvGraphicFramePr>
        <p:xfrm>
          <a:off x="762000" y="1752600"/>
          <a:ext cx="7689850" cy="4365625"/>
        </p:xfrm>
        <a:graphic>
          <a:graphicData uri="http://schemas.openxmlformats.org/presentationml/2006/ole">
            <mc:AlternateContent xmlns:mc="http://schemas.openxmlformats.org/markup-compatibility/2006">
              <mc:Choice xmlns:v="urn:schemas-microsoft-com:vml" Requires="v">
                <p:oleObj spid="_x0000_s720899" name="Worksheet" r:id="rId4" imgW="8001047" imgH="4541578" progId="Excel.Sheet.8">
                  <p:embed/>
                </p:oleObj>
              </mc:Choice>
              <mc:Fallback>
                <p:oleObj name="Worksheet" r:id="rId4" imgW="8001047" imgH="4541578"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752600"/>
                        <a:ext cx="7689850" cy="436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91200" y="21336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3" name="Rectangle 5" hidden="1"/>
          <p:cNvSpPr>
            <a:spLocks noGrp="1" noChangeArrowheads="1"/>
          </p:cNvSpPr>
          <p:nvPr>
            <p:ph type="title"/>
          </p:nvPr>
        </p:nvSpPr>
        <p:spPr/>
        <p:txBody>
          <a:bodyPr/>
          <a:lstStyle/>
          <a:p>
            <a:endParaRPr lang="en-US"/>
          </a:p>
        </p:txBody>
      </p:sp>
      <p:graphicFrame>
        <p:nvGraphicFramePr>
          <p:cNvPr id="4" name="Object 4"/>
          <p:cNvGraphicFramePr>
            <a:graphicFrameLocks noGrp="1" noChangeAspect="1"/>
          </p:cNvGraphicFramePr>
          <p:nvPr>
            <p:ph idx="1"/>
          </p:nvPr>
        </p:nvGraphicFramePr>
        <p:xfrm>
          <a:off x="1579563" y="2003165"/>
          <a:ext cx="5507037" cy="40721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505200" y="5791200"/>
            <a:ext cx="2121093" cy="369332"/>
          </a:xfrm>
          <a:prstGeom prst="rect">
            <a:avLst/>
          </a:prstGeom>
          <a:noFill/>
        </p:spPr>
        <p:txBody>
          <a:bodyPr wrap="none" rtlCol="0">
            <a:spAutoFit/>
          </a:bodyPr>
          <a:lstStyle/>
          <a:p>
            <a:r>
              <a:rPr lang="en-US" dirty="0" smtClean="0"/>
              <a:t>National Percentile</a:t>
            </a:r>
            <a:endParaRPr lang="en-US" dirty="0"/>
          </a:p>
        </p:txBody>
      </p:sp>
      <p:sp>
        <p:nvSpPr>
          <p:cNvPr id="6" name="TextBox 5"/>
          <p:cNvSpPr txBox="1"/>
          <p:nvPr/>
        </p:nvSpPr>
        <p:spPr>
          <a:xfrm>
            <a:off x="2133600" y="1371600"/>
            <a:ext cx="4553491" cy="646331"/>
          </a:xfrm>
          <a:prstGeom prst="rect">
            <a:avLst/>
          </a:prstGeom>
          <a:noFill/>
        </p:spPr>
        <p:txBody>
          <a:bodyPr wrap="none" rtlCol="0">
            <a:spAutoFit/>
          </a:bodyPr>
          <a:lstStyle/>
          <a:p>
            <a:pPr algn="ctr"/>
            <a:r>
              <a:rPr lang="en-US" dirty="0" smtClean="0"/>
              <a:t>MIM Intervention Lifted </a:t>
            </a:r>
            <a:r>
              <a:rPr lang="en-US" dirty="0" err="1" smtClean="0"/>
              <a:t>Visuo</a:t>
            </a:r>
            <a:r>
              <a:rPr lang="en-US" dirty="0" smtClean="0"/>
              <a:t>-Spatial Skills</a:t>
            </a:r>
          </a:p>
          <a:p>
            <a:pPr algn="ctr"/>
            <a:r>
              <a:rPr lang="en-US" dirty="0" smtClean="0"/>
              <a:t>From 33</a:t>
            </a:r>
            <a:r>
              <a:rPr lang="en-US" baseline="30000" dirty="0" smtClean="0"/>
              <a:t>rd</a:t>
            </a:r>
            <a:r>
              <a:rPr lang="en-US" dirty="0" smtClean="0"/>
              <a:t> to 47</a:t>
            </a:r>
            <a:r>
              <a:rPr lang="en-US" baseline="30000" dirty="0" smtClean="0"/>
              <a:t>th</a:t>
            </a:r>
            <a:r>
              <a:rPr lang="en-US" dirty="0" smtClean="0"/>
              <a:t>  Percentile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3" name="Rectangle 5" hidden="1"/>
          <p:cNvSpPr>
            <a:spLocks noGrp="1" noChangeArrowheads="1"/>
          </p:cNvSpPr>
          <p:nvPr>
            <p:ph type="title"/>
          </p:nvPr>
        </p:nvSpPr>
        <p:spPr/>
        <p:txBody>
          <a:bodyPr/>
          <a:lstStyle/>
          <a:p>
            <a:endParaRPr lang="en-US"/>
          </a:p>
        </p:txBody>
      </p:sp>
      <p:graphicFrame>
        <p:nvGraphicFramePr>
          <p:cNvPr id="4" name="Object 4"/>
          <p:cNvGraphicFramePr>
            <a:graphicFrameLocks noGrp="1" noChangeAspect="1"/>
          </p:cNvGraphicFramePr>
          <p:nvPr>
            <p:ph idx="1"/>
          </p:nvPr>
        </p:nvGraphicFramePr>
        <p:xfrm>
          <a:off x="1579563" y="2003165"/>
          <a:ext cx="5507037" cy="40721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733800" y="5715000"/>
            <a:ext cx="2121093" cy="369332"/>
          </a:xfrm>
          <a:prstGeom prst="rect">
            <a:avLst/>
          </a:prstGeom>
          <a:noFill/>
        </p:spPr>
        <p:txBody>
          <a:bodyPr wrap="none" rtlCol="0">
            <a:spAutoFit/>
          </a:bodyPr>
          <a:lstStyle/>
          <a:p>
            <a:r>
              <a:rPr lang="en-US" dirty="0" smtClean="0"/>
              <a:t>National Percentile</a:t>
            </a:r>
            <a:endParaRPr lang="en-US" dirty="0"/>
          </a:p>
        </p:txBody>
      </p:sp>
      <p:sp>
        <p:nvSpPr>
          <p:cNvPr id="6" name="TextBox 5"/>
          <p:cNvSpPr txBox="1"/>
          <p:nvPr/>
        </p:nvSpPr>
        <p:spPr>
          <a:xfrm>
            <a:off x="1886511" y="1295400"/>
            <a:ext cx="5147564" cy="646331"/>
          </a:xfrm>
          <a:prstGeom prst="rect">
            <a:avLst/>
          </a:prstGeom>
          <a:noFill/>
        </p:spPr>
        <p:txBody>
          <a:bodyPr wrap="none" rtlCol="0">
            <a:spAutoFit/>
          </a:bodyPr>
          <a:lstStyle/>
          <a:p>
            <a:pPr algn="ctr"/>
            <a:r>
              <a:rPr lang="en-US" dirty="0" smtClean="0"/>
              <a:t>MIM Intervention Lifted Executive Function Skills</a:t>
            </a:r>
          </a:p>
          <a:p>
            <a:pPr algn="ctr"/>
            <a:r>
              <a:rPr lang="en-US" dirty="0" smtClean="0"/>
              <a:t>From  27</a:t>
            </a:r>
            <a:r>
              <a:rPr lang="en-US" baseline="30000" dirty="0" smtClean="0"/>
              <a:t>th</a:t>
            </a:r>
            <a:r>
              <a:rPr lang="en-US" dirty="0" smtClean="0"/>
              <a:t> to 51</a:t>
            </a:r>
            <a:r>
              <a:rPr lang="en-US" baseline="30000" dirty="0" smtClean="0"/>
              <a:t>st</a:t>
            </a:r>
            <a:r>
              <a:rPr lang="en-US" dirty="0" smtClean="0"/>
              <a:t> Percentile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3" name="Rectangle 5" hidden="1"/>
          <p:cNvSpPr>
            <a:spLocks noGrp="1" noChangeArrowheads="1"/>
          </p:cNvSpPr>
          <p:nvPr>
            <p:ph type="title"/>
          </p:nvPr>
        </p:nvSpPr>
        <p:spPr/>
        <p:txBody>
          <a:bodyPr/>
          <a:lstStyle/>
          <a:p>
            <a:endParaRPr lang="en-US"/>
          </a:p>
        </p:txBody>
      </p:sp>
      <p:graphicFrame>
        <p:nvGraphicFramePr>
          <p:cNvPr id="4" name="Object 4"/>
          <p:cNvGraphicFramePr>
            <a:graphicFrameLocks noGrp="1" noChangeAspect="1"/>
          </p:cNvGraphicFramePr>
          <p:nvPr>
            <p:ph idx="1"/>
          </p:nvPr>
        </p:nvGraphicFramePr>
        <p:xfrm>
          <a:off x="1579563" y="2003165"/>
          <a:ext cx="5507037" cy="40721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733800" y="5715000"/>
            <a:ext cx="2121093" cy="369332"/>
          </a:xfrm>
          <a:prstGeom prst="rect">
            <a:avLst/>
          </a:prstGeom>
          <a:noFill/>
        </p:spPr>
        <p:txBody>
          <a:bodyPr wrap="none" rtlCol="0">
            <a:spAutoFit/>
          </a:bodyPr>
          <a:lstStyle/>
          <a:p>
            <a:r>
              <a:rPr lang="en-US" dirty="0" smtClean="0"/>
              <a:t>National Percentile</a:t>
            </a:r>
            <a:endParaRPr lang="en-US" dirty="0"/>
          </a:p>
        </p:txBody>
      </p:sp>
      <p:sp>
        <p:nvSpPr>
          <p:cNvPr id="6" name="TextBox 5"/>
          <p:cNvSpPr txBox="1"/>
          <p:nvPr/>
        </p:nvSpPr>
        <p:spPr>
          <a:xfrm>
            <a:off x="1937773" y="1295400"/>
            <a:ext cx="5045034" cy="646331"/>
          </a:xfrm>
          <a:prstGeom prst="rect">
            <a:avLst/>
          </a:prstGeom>
          <a:noFill/>
        </p:spPr>
        <p:txBody>
          <a:bodyPr wrap="none" rtlCol="0">
            <a:spAutoFit/>
          </a:bodyPr>
          <a:lstStyle/>
          <a:p>
            <a:pPr algn="ctr"/>
            <a:r>
              <a:rPr lang="en-US" dirty="0" smtClean="0"/>
              <a:t>MIM Intervention Lifted Applied Problem Skills</a:t>
            </a:r>
          </a:p>
          <a:p>
            <a:pPr algn="ctr"/>
            <a:r>
              <a:rPr lang="en-US" dirty="0" smtClean="0"/>
              <a:t>From 34</a:t>
            </a:r>
            <a:r>
              <a:rPr lang="en-US" baseline="30000" dirty="0" smtClean="0"/>
              <a:t>th</a:t>
            </a:r>
            <a:r>
              <a:rPr lang="en-US" dirty="0" smtClean="0"/>
              <a:t> to 41</a:t>
            </a:r>
            <a:r>
              <a:rPr lang="en-US" baseline="30000" dirty="0" smtClean="0"/>
              <a:t>st</a:t>
            </a:r>
            <a:r>
              <a:rPr lang="en-US" dirty="0" smtClean="0"/>
              <a:t> Percentile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Critical Questions Remain</a:t>
            </a:r>
            <a:endParaRPr lang="en-US" dirty="0"/>
          </a:p>
        </p:txBody>
      </p:sp>
      <p:sp>
        <p:nvSpPr>
          <p:cNvPr id="3" name="Content Placeholder 2"/>
          <p:cNvSpPr>
            <a:spLocks noGrp="1"/>
          </p:cNvSpPr>
          <p:nvPr>
            <p:ph idx="1"/>
          </p:nvPr>
        </p:nvSpPr>
        <p:spPr/>
        <p:txBody>
          <a:bodyPr/>
          <a:lstStyle/>
          <a:p>
            <a:r>
              <a:rPr lang="en-US" dirty="0" smtClean="0"/>
              <a:t>Can results be replicated?</a:t>
            </a:r>
          </a:p>
          <a:p>
            <a:r>
              <a:rPr lang="en-US" dirty="0" smtClean="0"/>
              <a:t>Will the skills decay without further intervention?</a:t>
            </a:r>
          </a:p>
          <a:p>
            <a:r>
              <a:rPr lang="en-US" dirty="0" smtClean="0"/>
              <a:t>Will effects show further improvement in a second year?</a:t>
            </a:r>
          </a:p>
          <a:p>
            <a:r>
              <a:rPr lang="en-US" dirty="0" smtClean="0"/>
              <a:t>Will math scores increase over time?</a:t>
            </a:r>
          </a:p>
          <a:p>
            <a:r>
              <a:rPr lang="en-US" dirty="0" smtClean="0"/>
              <a:t>Would intervention work in other after-school programs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838200"/>
            <a:ext cx="8229600" cy="1143000"/>
          </a:xfrm>
        </p:spPr>
        <p:txBody>
          <a:bodyPr/>
          <a:lstStyle/>
          <a:p>
            <a:r>
              <a:rPr lang="en-US" sz="2400" smtClean="0">
                <a:solidFill>
                  <a:srgbClr val="002060"/>
                </a:solidFill>
                <a:cs typeface="Arial" charset="0"/>
              </a:rPr>
              <a:t>Earlier interventions have higher benefits-cost ratios</a:t>
            </a:r>
          </a:p>
        </p:txBody>
      </p:sp>
      <p:pic>
        <p:nvPicPr>
          <p:cNvPr id="27651" name="Picture 2"/>
          <p:cNvPicPr>
            <a:picLocks noGrp="1" noChangeAspect="1" noChangeArrowheads="1"/>
          </p:cNvPicPr>
          <p:nvPr>
            <p:ph idx="1"/>
          </p:nvPr>
        </p:nvPicPr>
        <p:blipFill>
          <a:blip r:embed="rId3" cstate="print"/>
          <a:srcRect/>
          <a:stretch>
            <a:fillRect/>
          </a:stretch>
        </p:blipFill>
        <p:spPr>
          <a:xfrm>
            <a:off x="457200" y="1828800"/>
            <a:ext cx="6172200" cy="4849813"/>
          </a:xfrm>
        </p:spPr>
      </p:pic>
      <p:sp>
        <p:nvSpPr>
          <p:cNvPr id="27652" name="Rectangle 5"/>
          <p:cNvSpPr>
            <a:spLocks noChangeArrowheads="1"/>
          </p:cNvSpPr>
          <p:nvPr/>
        </p:nvSpPr>
        <p:spPr bwMode="auto">
          <a:xfrm>
            <a:off x="6781800" y="6324600"/>
            <a:ext cx="2209800" cy="369888"/>
          </a:xfrm>
          <a:prstGeom prst="rect">
            <a:avLst/>
          </a:prstGeom>
          <a:noFill/>
          <a:ln w="9525">
            <a:noFill/>
            <a:miter lim="800000"/>
            <a:headEnd/>
            <a:tailEnd/>
          </a:ln>
        </p:spPr>
        <p:txBody>
          <a:bodyPr>
            <a:spAutoFit/>
          </a:bodyPr>
          <a:lstStyle/>
          <a:p>
            <a:r>
              <a:rPr lang="en-US" sz="900">
                <a:solidFill>
                  <a:srgbClr val="000000"/>
                </a:solidFill>
              </a:rPr>
              <a:t>30 JUNE 2006 VOL 312 SCIENCE www.sciencemag.org</a:t>
            </a:r>
          </a:p>
        </p:txBody>
      </p:sp>
      <p:sp>
        <p:nvSpPr>
          <p:cNvPr id="27653" name="Rectangle 6"/>
          <p:cNvSpPr>
            <a:spLocks noChangeArrowheads="1"/>
          </p:cNvSpPr>
          <p:nvPr/>
        </p:nvSpPr>
        <p:spPr bwMode="auto">
          <a:xfrm>
            <a:off x="1447800" y="1676400"/>
            <a:ext cx="4572000" cy="646113"/>
          </a:xfrm>
          <a:prstGeom prst="rect">
            <a:avLst/>
          </a:prstGeom>
          <a:solidFill>
            <a:schemeClr val="bg1"/>
          </a:solidFill>
          <a:ln w="9525">
            <a:noFill/>
            <a:miter lim="800000"/>
            <a:headEnd/>
            <a:tailEnd/>
          </a:ln>
        </p:spPr>
        <p:txBody>
          <a:bodyPr>
            <a:spAutoFit/>
          </a:bodyPr>
          <a:lstStyle/>
          <a:p>
            <a:r>
              <a:rPr lang="en-US">
                <a:solidFill>
                  <a:srgbClr val="000000"/>
                </a:solidFill>
              </a:rPr>
              <a:t>Rates of return to human capital investment in disadvantaged children.</a:t>
            </a:r>
          </a:p>
        </p:txBody>
      </p:sp>
      <p:sp>
        <p:nvSpPr>
          <p:cNvPr id="9" name="Rectangle 8"/>
          <p:cNvSpPr/>
          <p:nvPr/>
        </p:nvSpPr>
        <p:spPr>
          <a:xfrm>
            <a:off x="2514600" y="6400800"/>
            <a:ext cx="411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ectangle 9"/>
          <p:cNvSpPr/>
          <p:nvPr/>
        </p:nvSpPr>
        <p:spPr>
          <a:xfrm>
            <a:off x="2133600" y="152400"/>
            <a:ext cx="7010400" cy="584200"/>
          </a:xfrm>
          <a:prstGeom prst="rect">
            <a:avLst/>
          </a:prstGeom>
        </p:spPr>
        <p:txBody>
          <a:bodyPr>
            <a:spAutoFit/>
          </a:bodyPr>
          <a:lstStyle/>
          <a:p>
            <a:pPr algn="ctr" fontAlgn="auto">
              <a:spcBef>
                <a:spcPts val="0"/>
              </a:spcBef>
              <a:spcAft>
                <a:spcPts val="0"/>
              </a:spcAft>
              <a:defRPr/>
            </a:pPr>
            <a:r>
              <a:rPr lang="en-US" sz="3200" dirty="0">
                <a:solidFill>
                  <a:srgbClr val="FFFFFF"/>
                </a:solidFill>
                <a:effectLst>
                  <a:outerShdw blurRad="38100" dist="38100" dir="2700000" algn="tl">
                    <a:srgbClr val="000000">
                      <a:alpha val="43137"/>
                    </a:srgbClr>
                  </a:outerShdw>
                </a:effectLst>
                <a:latin typeface="+mn-lt"/>
              </a:rPr>
              <a:t>Motivation of the study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ChangeArrowheads="1"/>
          </p:cNvSpPr>
          <p:nvPr>
            <p:ph type="title"/>
          </p:nvPr>
        </p:nvSpPr>
        <p:spPr>
          <a:xfrm>
            <a:off x="457200" y="609600"/>
            <a:ext cx="8229600" cy="1143000"/>
          </a:xfrm>
        </p:spPr>
        <p:txBody>
          <a:bodyPr/>
          <a:lstStyle/>
          <a:p>
            <a:pPr eaLnBrk="1" hangingPunct="1"/>
            <a:r>
              <a:rPr lang="en-US" sz="2400" dirty="0" smtClean="0"/>
              <a:t>Recent Research Suggests Basic Assumptions</a:t>
            </a:r>
            <a:br>
              <a:rPr lang="en-US" sz="2400" dirty="0" smtClean="0"/>
            </a:br>
            <a:r>
              <a:rPr lang="en-US" sz="2400" dirty="0" smtClean="0"/>
              <a:t> Underlying Policies May be Problematical (I)</a:t>
            </a:r>
          </a:p>
        </p:txBody>
      </p:sp>
      <p:sp>
        <p:nvSpPr>
          <p:cNvPr id="300034" name="Rectangle 3"/>
          <p:cNvSpPr>
            <a:spLocks noGrp="1" noChangeArrowheads="1"/>
          </p:cNvSpPr>
          <p:nvPr>
            <p:ph type="body" idx="1"/>
          </p:nvPr>
        </p:nvSpPr>
        <p:spPr/>
        <p:txBody>
          <a:bodyPr/>
          <a:lstStyle/>
          <a:p>
            <a:pPr eaLnBrk="1" hangingPunct="1">
              <a:lnSpc>
                <a:spcPct val="80000"/>
              </a:lnSpc>
            </a:pPr>
            <a:endParaRPr lang="en-US" sz="1600" dirty="0" smtClean="0"/>
          </a:p>
          <a:p>
            <a:pPr eaLnBrk="1" hangingPunct="1">
              <a:lnSpc>
                <a:spcPct val="80000"/>
              </a:lnSpc>
            </a:pPr>
            <a:r>
              <a:rPr lang="en-US" sz="1600" dirty="0" smtClean="0"/>
              <a:t>More early instruction and more time and improved quality of later instruction by better teachers in math and reading is sufficient to lift later scores</a:t>
            </a:r>
          </a:p>
          <a:p>
            <a:pPr eaLnBrk="1" hangingPunct="1">
              <a:lnSpc>
                <a:spcPct val="80000"/>
              </a:lnSpc>
            </a:pPr>
            <a:r>
              <a:rPr lang="en-US" sz="1600" dirty="0" smtClean="0">
                <a:solidFill>
                  <a:srgbClr val="FF0000"/>
                </a:solidFill>
              </a:rPr>
              <a:t>Activities before school entry and subjects that seem somewhat peripheral to math and reading are critical to later scores skills  </a:t>
            </a:r>
          </a:p>
          <a:p>
            <a:pPr eaLnBrk="1" hangingPunct="1">
              <a:lnSpc>
                <a:spcPct val="80000"/>
              </a:lnSpc>
            </a:pPr>
            <a:endParaRPr lang="en-US" sz="1600" dirty="0" smtClean="0"/>
          </a:p>
          <a:p>
            <a:pPr eaLnBrk="1" hangingPunct="1">
              <a:lnSpc>
                <a:spcPct val="80000"/>
              </a:lnSpc>
            </a:pPr>
            <a:r>
              <a:rPr lang="en-US" sz="1600" dirty="0" smtClean="0"/>
              <a:t>Improving current schools and teachers is the central strategy to improving children’s achievement</a:t>
            </a:r>
          </a:p>
          <a:p>
            <a:pPr eaLnBrk="1" hangingPunct="1">
              <a:lnSpc>
                <a:spcPct val="80000"/>
              </a:lnSpc>
            </a:pPr>
            <a:r>
              <a:rPr lang="en-US" sz="1600" dirty="0" smtClean="0">
                <a:solidFill>
                  <a:srgbClr val="FF0000"/>
                </a:solidFill>
              </a:rPr>
              <a:t>Children’s achievement may be impacted as much by increasing the quality, programs and use of “extended and out of school” time than making in-school time more productive  </a:t>
            </a:r>
          </a:p>
          <a:p>
            <a:pPr eaLnBrk="1" hangingPunct="1">
              <a:lnSpc>
                <a:spcPct val="80000"/>
              </a:lnSpc>
            </a:pPr>
            <a:endParaRPr lang="en-US" sz="1600" dirty="0" smtClean="0">
              <a:solidFill>
                <a:srgbClr val="FF0000"/>
              </a:solidFill>
            </a:endParaRPr>
          </a:p>
          <a:p>
            <a:pPr eaLnBrk="1" hangingPunct="1">
              <a:lnSpc>
                <a:spcPct val="80000"/>
              </a:lnSpc>
            </a:pPr>
            <a:r>
              <a:rPr lang="en-US" sz="1600" dirty="0" smtClean="0"/>
              <a:t>Poor schools and teachers and lack of accountability are the primary cause of slow progress on achievement and closing achievement gaps</a:t>
            </a:r>
          </a:p>
          <a:p>
            <a:pPr eaLnBrk="1" hangingPunct="1">
              <a:lnSpc>
                <a:spcPct val="80000"/>
              </a:lnSpc>
            </a:pPr>
            <a:r>
              <a:rPr lang="en-US" sz="1600" dirty="0" smtClean="0">
                <a:solidFill>
                  <a:srgbClr val="FF0000"/>
                </a:solidFill>
              </a:rPr>
              <a:t>Quality and time spent on of out-of-school-time and in-school subjects that build executive function and fine motor (arts, music, physical education) and early science and social science likely more important, but teachers and schools have limited leverage on out of school time or curriculum </a:t>
            </a:r>
          </a:p>
          <a:p>
            <a:pPr eaLnBrk="1" hangingPunct="1">
              <a:lnSpc>
                <a:spcPct val="80000"/>
              </a:lnSpc>
            </a:pPr>
            <a:endParaRPr lang="en-US" sz="1600" dirty="0" smtClean="0"/>
          </a:p>
          <a:p>
            <a:pPr eaLnBrk="1" hangingPunct="1">
              <a:lnSpc>
                <a:spcPct val="80000"/>
              </a:lnSpc>
            </a:pPr>
            <a:endParaRPr lang="en-US" sz="1600" dirty="0" smtClean="0"/>
          </a:p>
          <a:p>
            <a:pPr eaLnBrk="1" hangingPunct="1">
              <a:lnSpc>
                <a:spcPct val="80000"/>
              </a:lnSpc>
            </a:pPr>
            <a:endParaRPr lang="en-US" sz="2000" dirty="0" smtClean="0"/>
          </a:p>
          <a:p>
            <a:pPr eaLnBrk="1" hangingPunct="1">
              <a:lnSpc>
                <a:spcPct val="80000"/>
              </a:lnSpc>
            </a:pPr>
            <a:endParaRPr lang="en-US" sz="2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Here is the Message (I)</a:t>
            </a:r>
            <a:endParaRPr lang="en-US" dirty="0"/>
          </a:p>
        </p:txBody>
      </p:sp>
      <p:sp>
        <p:nvSpPr>
          <p:cNvPr id="3" name="Content Placeholder 2"/>
          <p:cNvSpPr>
            <a:spLocks noGrp="1"/>
          </p:cNvSpPr>
          <p:nvPr>
            <p:ph idx="1"/>
          </p:nvPr>
        </p:nvSpPr>
        <p:spPr/>
        <p:txBody>
          <a:bodyPr/>
          <a:lstStyle/>
          <a:p>
            <a:r>
              <a:rPr lang="en-US" sz="1800" dirty="0" smtClean="0"/>
              <a:t>An alternative to “Drill and Kill” as the dominant U.S. educational policy may be developing</a:t>
            </a:r>
          </a:p>
          <a:p>
            <a:r>
              <a:rPr lang="en-US" sz="1800" dirty="0" smtClean="0"/>
              <a:t>New research suggests that critical skills used in later reading and math are not learned doing earlier reading or math. </a:t>
            </a:r>
          </a:p>
          <a:p>
            <a:r>
              <a:rPr lang="en-US" sz="1800" dirty="0" smtClean="0"/>
              <a:t>These  critical skills start to develop prior to school entry and are learned in  activities and subjects that seem peripheral to reading and math.</a:t>
            </a:r>
          </a:p>
          <a:p>
            <a:r>
              <a:rPr lang="en-US" sz="1800" dirty="0" smtClean="0"/>
              <a:t>Deficits in these skills are likely responsible for most achievement gaps for minority and lower income students</a:t>
            </a:r>
          </a:p>
          <a:p>
            <a:r>
              <a:rPr lang="en-US" sz="1800" dirty="0" smtClean="0"/>
              <a:t>Learning these skills likely involves more play activities involving fine motor skills, building stronger socio-emotional skills, more attention to music, arts and early science and social science (both in and outside the classroom)</a:t>
            </a:r>
          </a:p>
          <a:p>
            <a:r>
              <a:rPr lang="en-US" sz="1800" dirty="0" smtClean="0"/>
              <a:t>Many of these skills can be learned in high quality programs in out-of-school time (prior to school entry, after-school and summer)    </a:t>
            </a:r>
          </a:p>
          <a:p>
            <a:endParaRPr lang="en-US" sz="1800" dirty="0" smtClean="0"/>
          </a:p>
          <a:p>
            <a:pPr lvl="1">
              <a:buNone/>
            </a:pPr>
            <a:endParaRPr lang="en-US" sz="213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z="1600" dirty="0" smtClean="0"/>
              <a:t>Very Large Math Gains Have Occurred, but Reading Gains Have Stagnated </a:t>
            </a:r>
            <a:br>
              <a:rPr lang="en-US" sz="1600" dirty="0" smtClean="0"/>
            </a:br>
            <a:r>
              <a:rPr lang="en-US" sz="1600" dirty="0" smtClean="0"/>
              <a:t>(NAEP-1992-2009) </a:t>
            </a:r>
            <a:endParaRPr lang="en-US" sz="1600" dirty="0"/>
          </a:p>
        </p:txBody>
      </p:sp>
      <p:graphicFrame>
        <p:nvGraphicFramePr>
          <p:cNvPr id="4" name="Chart Placeholder 3"/>
          <p:cNvGraphicFramePr>
            <a:graphicFrameLocks noGrp="1"/>
          </p:cNvGraphicFramePr>
          <p:nvPr>
            <p:ph type="chart" idx="1"/>
          </p:nvPr>
        </p:nvGraphicFramePr>
        <p:xfrm>
          <a:off x="381000" y="2133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Here is the Message (II)</a:t>
            </a:r>
            <a:endParaRPr lang="en-US" dirty="0"/>
          </a:p>
        </p:txBody>
      </p:sp>
      <p:sp>
        <p:nvSpPr>
          <p:cNvPr id="3" name="Content Placeholder 2"/>
          <p:cNvSpPr>
            <a:spLocks noGrp="1"/>
          </p:cNvSpPr>
          <p:nvPr>
            <p:ph idx="1"/>
          </p:nvPr>
        </p:nvSpPr>
        <p:spPr/>
        <p:txBody>
          <a:bodyPr/>
          <a:lstStyle/>
          <a:p>
            <a:r>
              <a:rPr lang="en-US" sz="1800" dirty="0" smtClean="0"/>
              <a:t>Many of t</a:t>
            </a:r>
            <a:r>
              <a:rPr lang="en-US" sz="2130" dirty="0" smtClean="0"/>
              <a:t>he programs and policies that have been developed over the last 25 years will become more effective if the foundational skills are developed</a:t>
            </a:r>
          </a:p>
          <a:p>
            <a:r>
              <a:rPr lang="en-US" sz="2130" dirty="0" smtClean="0"/>
              <a:t>Teachers and schools will become more effective if more children develop these skills</a:t>
            </a:r>
            <a:r>
              <a:rPr lang="en-US" sz="1730" dirty="0" smtClean="0"/>
              <a:t> </a:t>
            </a:r>
          </a:p>
          <a:p>
            <a:r>
              <a:rPr lang="en-US" sz="2000" dirty="0" smtClean="0"/>
              <a:t>These skills need to be measured and monitored as seriously as achievement</a:t>
            </a:r>
            <a:endParaRPr lang="en-US" sz="1600" dirty="0" smtClean="0"/>
          </a:p>
          <a:p>
            <a:pPr lvl="1"/>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533400" y="685800"/>
            <a:ext cx="8229600" cy="1143000"/>
          </a:xfrm>
        </p:spPr>
        <p:txBody>
          <a:bodyPr/>
          <a:lstStyle/>
          <a:p>
            <a:r>
              <a:rPr lang="en-US" sz="1800" dirty="0"/>
              <a:t>Substantial Achievement Score Gaps Exist Between White/Asian Students Not Eligible for Free Lunch and All Other Racial/Ethnic Groups</a:t>
            </a:r>
            <a:br>
              <a:rPr lang="en-US" sz="1800" dirty="0"/>
            </a:br>
            <a:r>
              <a:rPr lang="en-US" sz="1400" dirty="0"/>
              <a:t>8</a:t>
            </a:r>
            <a:r>
              <a:rPr lang="en-US" sz="1400" baseline="30000" dirty="0"/>
              <a:t>th</a:t>
            </a:r>
            <a:r>
              <a:rPr lang="en-US" sz="1400" dirty="0"/>
              <a:t> Grade NAEP Math Scores</a:t>
            </a:r>
          </a:p>
        </p:txBody>
      </p:sp>
      <p:graphicFrame>
        <p:nvGraphicFramePr>
          <p:cNvPr id="4" name="Content Placeholder 3"/>
          <p:cNvGraphicFramePr>
            <a:graphicFrameLocks noGrp="1"/>
          </p:cNvGraphicFramePr>
          <p:nvPr>
            <p:ph idx="4294967295"/>
          </p:nvPr>
        </p:nvGraphicFramePr>
        <p:xfrm>
          <a:off x="463540" y="1603698"/>
          <a:ext cx="8216920" cy="44821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sz="1800" dirty="0" smtClean="0"/>
              <a:t>All Racial/Ethnic Groups Made Large Math Gains, but Black and Hispanic Gains Were Larger Than White Gains</a:t>
            </a:r>
            <a:br>
              <a:rPr lang="en-US" sz="1800" dirty="0" smtClean="0"/>
            </a:br>
            <a:r>
              <a:rPr lang="en-US" sz="1800" dirty="0" smtClean="0"/>
              <a:t> (NAEP-1992-2009) </a:t>
            </a:r>
            <a:endParaRPr lang="en-US" sz="1800" dirty="0"/>
          </a:p>
        </p:txBody>
      </p:sp>
      <p:graphicFrame>
        <p:nvGraphicFramePr>
          <p:cNvPr id="4" name="Chart Placeholder 3"/>
          <p:cNvGraphicFramePr>
            <a:graphicFrameLocks noGrp="1"/>
          </p:cNvGraphicFramePr>
          <p:nvPr>
            <p:ph type="chart" idx="1"/>
          </p:nvPr>
        </p:nvGraphicFramePr>
        <p:xfrm>
          <a:off x="304800" y="2209800"/>
          <a:ext cx="8229600" cy="4038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sz="1800" dirty="0" smtClean="0"/>
              <a:t>All Racial/Ethnic Groups Made Small Reading Gains, but Black and Hispanic Gains Were Larger Than White Gains</a:t>
            </a:r>
            <a:br>
              <a:rPr lang="en-US" sz="1800" dirty="0" smtClean="0"/>
            </a:br>
            <a:r>
              <a:rPr lang="en-US" sz="1800" dirty="0" smtClean="0"/>
              <a:t> (NAEP-1992-2009) </a:t>
            </a:r>
            <a:endParaRPr lang="en-US" sz="1800" dirty="0"/>
          </a:p>
        </p:txBody>
      </p:sp>
      <p:graphicFrame>
        <p:nvGraphicFramePr>
          <p:cNvPr id="4" name="Chart Placeholder 3"/>
          <p:cNvGraphicFramePr>
            <a:graphicFrameLocks noGrp="1"/>
          </p:cNvGraphicFramePr>
          <p:nvPr>
            <p:ph type="chart" idx="1"/>
          </p:nvPr>
        </p:nvGraphicFramePr>
        <p:xfrm>
          <a:off x="304800" y="2209800"/>
          <a:ext cx="8229600" cy="4038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sz="1800" dirty="0" smtClean="0"/>
              <a:t>Achievement Gaps Have Narrowed in All Grades and Subjects With Larger Gap Reductions at 4</a:t>
            </a:r>
            <a:r>
              <a:rPr lang="en-US" sz="1800" baseline="30000" dirty="0" smtClean="0"/>
              <a:t>th</a:t>
            </a:r>
            <a:r>
              <a:rPr lang="en-US" sz="1800" dirty="0" smtClean="0"/>
              <a:t> Grade and in Math, but Substantial Gaps Remain</a:t>
            </a:r>
            <a:br>
              <a:rPr lang="en-US" sz="1800" dirty="0" smtClean="0"/>
            </a:br>
            <a:r>
              <a:rPr lang="en-US" sz="1800" dirty="0" smtClean="0"/>
              <a:t>(NAEP-1992-2009) </a:t>
            </a:r>
            <a:endParaRPr lang="en-US" sz="1800" dirty="0"/>
          </a:p>
        </p:txBody>
      </p:sp>
      <p:graphicFrame>
        <p:nvGraphicFramePr>
          <p:cNvPr id="4" name="Chart Placeholder 3"/>
          <p:cNvGraphicFramePr>
            <a:graphicFrameLocks noGrp="1"/>
          </p:cNvGraphicFramePr>
          <p:nvPr>
            <p:ph type="chart" idx="1"/>
          </p:nvPr>
        </p:nvGraphicFramePr>
        <p:xfrm>
          <a:off x="304800" y="2209800"/>
          <a:ext cx="8229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057400" y="6488668"/>
            <a:ext cx="941283" cy="369332"/>
          </a:xfrm>
          <a:prstGeom prst="rect">
            <a:avLst/>
          </a:prstGeom>
          <a:noFill/>
        </p:spPr>
        <p:txBody>
          <a:bodyPr wrap="none" rtlCol="0">
            <a:spAutoFit/>
          </a:bodyPr>
          <a:lstStyle/>
          <a:p>
            <a:r>
              <a:rPr lang="en-US" dirty="0" smtClean="0"/>
              <a:t>BLACK</a:t>
            </a:r>
            <a:endParaRPr lang="en-US" dirty="0"/>
          </a:p>
        </p:txBody>
      </p:sp>
      <p:sp>
        <p:nvSpPr>
          <p:cNvPr id="6" name="TextBox 5"/>
          <p:cNvSpPr txBox="1"/>
          <p:nvPr/>
        </p:nvSpPr>
        <p:spPr>
          <a:xfrm>
            <a:off x="5562600" y="6488668"/>
            <a:ext cx="1257588" cy="369332"/>
          </a:xfrm>
          <a:prstGeom prst="rect">
            <a:avLst/>
          </a:prstGeom>
          <a:noFill/>
        </p:spPr>
        <p:txBody>
          <a:bodyPr wrap="none" rtlCol="0">
            <a:spAutoFit/>
          </a:bodyPr>
          <a:lstStyle/>
          <a:p>
            <a:r>
              <a:rPr lang="en-US" dirty="0" smtClean="0"/>
              <a:t>HISPANIC</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41C36D08B25144AC8E17A51531CD76" ma:contentTypeVersion="0" ma:contentTypeDescription="Create a new document." ma:contentTypeScope="" ma:versionID="e5da9ed3a15fbf2bcc7f2fb63fe961e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87C3DD9-9E0B-40FF-A15F-036EDA4ED7D9}">
  <ds:schemaRefs>
    <ds:schemaRef ds:uri="http://schemas.microsoft.com/sharepoint/v3/contenttype/forms"/>
  </ds:schemaRefs>
</ds:datastoreItem>
</file>

<file path=customXml/itemProps2.xml><?xml version="1.0" encoding="utf-8"?>
<ds:datastoreItem xmlns:ds="http://schemas.openxmlformats.org/officeDocument/2006/customXml" ds:itemID="{5BD1DF05-2399-44CF-9D9F-2296583440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A1D8BEF5-8EE4-4AA2-84F7-73EAB2CC1368}">
  <ds:schemaRef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35665</TotalTime>
  <Words>2780</Words>
  <Application>Microsoft Office PowerPoint</Application>
  <PresentationFormat>On-screen Show (4:3)</PresentationFormat>
  <Paragraphs>458</Paragraphs>
  <Slides>50</Slides>
  <Notes>26</Notes>
  <HiddenSlides>0</HiddenSlides>
  <MMClips>1</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50</vt:i4>
      </vt:variant>
    </vt:vector>
  </HeadingPairs>
  <TitlesOfParts>
    <vt:vector size="54" baseType="lpstr">
      <vt:lpstr>1_Default Design</vt:lpstr>
      <vt:lpstr>Chart</vt:lpstr>
      <vt:lpstr>Worksheet</vt:lpstr>
      <vt:lpstr>Microsoft Excel 97-2003 Worksheet</vt:lpstr>
      <vt:lpstr>Why Are Educational Policies Developed and  Refined Over 25 Years Not Working Well?      </vt:lpstr>
      <vt:lpstr>Something Fundamental May Be Missing in our Educational Policies  </vt:lpstr>
      <vt:lpstr>Topics</vt:lpstr>
      <vt:lpstr>Question 1- True or False</vt:lpstr>
      <vt:lpstr>Very Large Math Gains Have Occurred, but Reading Gains Have Stagnated  (NAEP-1992-2009) </vt:lpstr>
      <vt:lpstr>Substantial Achievement Score Gaps Exist Between White/Asian Students Not Eligible for Free Lunch and All Other Racial/Ethnic Groups 8th Grade NAEP Math Scores</vt:lpstr>
      <vt:lpstr>All Racial/Ethnic Groups Made Large Math Gains, but Black and Hispanic Gains Were Larger Than White Gains  (NAEP-1992-2009) </vt:lpstr>
      <vt:lpstr>All Racial/Ethnic Groups Made Small Reading Gains, but Black and Hispanic Gains Were Larger Than White Gains  (NAEP-1992-2009) </vt:lpstr>
      <vt:lpstr>Achievement Gaps Have Narrowed in All Grades and Subjects With Larger Gap Reductions at 4th Grade and in Math, but Substantial Gaps Remain (NAEP-1992-2009) </vt:lpstr>
      <vt:lpstr> Puzzling Questions </vt:lpstr>
      <vt:lpstr>Current Education Policies Since Late 1980’s (Plan A)</vt:lpstr>
      <vt:lpstr>Plan A Cannot Explain Results of Last 25 Years Indicating Possible Flawed Assumptions</vt:lpstr>
      <vt:lpstr>An Alternative to “Plan A- Drill and Kill Reading and Math” as the Dominant U.S. Educational Policy May Be Developing </vt:lpstr>
      <vt:lpstr>What four factors measured at kindergarten entrance are the best predictors of 8th grade math scores</vt:lpstr>
      <vt:lpstr>What four factors measured at kindergarten entrance are the best predictors of 8th grade math scores</vt:lpstr>
      <vt:lpstr>What four factors measured at kindergarten entrance are the best predictors of 8th grade math scores</vt:lpstr>
      <vt:lpstr>What four factors measured at kindergarten entrance are the best predictors of 8th grade reading scores</vt:lpstr>
      <vt:lpstr>PowerPoint Presentation</vt:lpstr>
      <vt:lpstr>PowerPoint Presentation</vt:lpstr>
      <vt:lpstr>PowerPoint Presentation</vt:lpstr>
      <vt:lpstr>PowerPoint Presentation</vt:lpstr>
      <vt:lpstr>PowerPoint Presentation</vt:lpstr>
      <vt:lpstr>PowerPoint Presentation</vt:lpstr>
      <vt:lpstr>Black-White Gaps in Early Developmental Skills are Substantial</vt:lpstr>
      <vt:lpstr>Estimated Effect on Achievement Score Gap from Equalizing Early Developmental Skills</vt:lpstr>
      <vt:lpstr>These Three Developmental Factors May Underlie Three Important Neural Networks Used in Later Learning</vt:lpstr>
      <vt:lpstr>Motor Tasks are Deceptively Complex to Learn </vt:lpstr>
      <vt:lpstr>Minds in Motion Project Background</vt:lpstr>
      <vt:lpstr>PowerPoint Presentation</vt:lpstr>
      <vt:lpstr>Copy This Design </vt:lpstr>
      <vt:lpstr>PowerPoint Presentation</vt:lpstr>
      <vt:lpstr>PowerPoint Presentation</vt:lpstr>
      <vt:lpstr> </vt:lpstr>
      <vt:lpstr>Study Design</vt:lpstr>
      <vt:lpstr> Criteria for New Activities</vt:lpstr>
      <vt:lpstr>Fuse Beads</vt:lpstr>
      <vt:lpstr>Example Activities</vt:lpstr>
      <vt:lpstr>More Example Activities</vt:lpstr>
      <vt:lpstr>Large gains in Copy-Design, But Not Sensorimotor Skills</vt:lpstr>
      <vt:lpstr>Very Large Gains in Executive Function and Visuo-spatial Skills</vt:lpstr>
      <vt:lpstr>Significant Gains in Two Math Measures:  Applied Problems and Numeracy</vt:lpstr>
      <vt:lpstr>Math Gains Very Large Mainly for 1st Grade Students </vt:lpstr>
      <vt:lpstr>PowerPoint Presentation</vt:lpstr>
      <vt:lpstr>PowerPoint Presentation</vt:lpstr>
      <vt:lpstr>PowerPoint Presentation</vt:lpstr>
      <vt:lpstr>Critical Questions Remain</vt:lpstr>
      <vt:lpstr>Earlier interventions have higher benefits-cost ratios</vt:lpstr>
      <vt:lpstr>Recent Research Suggests Basic Assumptions  Underlying Policies May be Problematical (I)</vt:lpstr>
      <vt:lpstr>Here is the Message (I)</vt:lpstr>
      <vt:lpstr>Here is the Message (II)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Empirical evidence and a theory to explain trends in NAEP Scores</dc:title>
  <dc:creator>david grissmer</dc:creator>
  <cp:lastModifiedBy>Joyce, Jessica</cp:lastModifiedBy>
  <cp:revision>272</cp:revision>
  <dcterms:created xsi:type="dcterms:W3CDTF">2010-09-21T10:26:29Z</dcterms:created>
  <dcterms:modified xsi:type="dcterms:W3CDTF">2012-10-26T18:50:06Z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0x0101009241C36D08B25144AC8E17A51531CD76</vt:lpwstr>
  </property>
</Properties>
</file>